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2" r:id="rId5"/>
    <p:sldMasterId id="2147483696" r:id="rId6"/>
  </p:sldMasterIdLst>
  <p:notesMasterIdLst>
    <p:notesMasterId r:id="rId56"/>
  </p:notesMasterIdLst>
  <p:sldIdLst>
    <p:sldId id="517" r:id="rId7"/>
    <p:sldId id="1862" r:id="rId8"/>
    <p:sldId id="261" r:id="rId9"/>
    <p:sldId id="274" r:id="rId10"/>
    <p:sldId id="2104" r:id="rId11"/>
    <p:sldId id="3191" r:id="rId12"/>
    <p:sldId id="2187" r:id="rId13"/>
    <p:sldId id="401" r:id="rId14"/>
    <p:sldId id="1842" r:id="rId15"/>
    <p:sldId id="3750" r:id="rId16"/>
    <p:sldId id="1936" r:id="rId17"/>
    <p:sldId id="2207" r:id="rId18"/>
    <p:sldId id="424" r:id="rId19"/>
    <p:sldId id="425" r:id="rId20"/>
    <p:sldId id="427" r:id="rId21"/>
    <p:sldId id="2126" r:id="rId22"/>
    <p:sldId id="2205" r:id="rId23"/>
    <p:sldId id="2221" r:id="rId24"/>
    <p:sldId id="2189" r:id="rId25"/>
    <p:sldId id="2133" r:id="rId26"/>
    <p:sldId id="1826" r:id="rId27"/>
    <p:sldId id="2116" r:id="rId28"/>
    <p:sldId id="2118" r:id="rId29"/>
    <p:sldId id="1900" r:id="rId30"/>
    <p:sldId id="426" r:id="rId31"/>
    <p:sldId id="1324" r:id="rId32"/>
    <p:sldId id="1863" r:id="rId33"/>
    <p:sldId id="1866" r:id="rId34"/>
    <p:sldId id="277" r:id="rId35"/>
    <p:sldId id="2208" r:id="rId36"/>
    <p:sldId id="1864" r:id="rId37"/>
    <p:sldId id="1865" r:id="rId38"/>
    <p:sldId id="1867" r:id="rId39"/>
    <p:sldId id="1868" r:id="rId40"/>
    <p:sldId id="1869" r:id="rId41"/>
    <p:sldId id="1870" r:id="rId42"/>
    <p:sldId id="1871" r:id="rId43"/>
    <p:sldId id="1873" r:id="rId44"/>
    <p:sldId id="3626" r:id="rId45"/>
    <p:sldId id="389" r:id="rId46"/>
    <p:sldId id="532" r:id="rId47"/>
    <p:sldId id="371" r:id="rId48"/>
    <p:sldId id="3748" r:id="rId49"/>
    <p:sldId id="350" r:id="rId50"/>
    <p:sldId id="4270" r:id="rId51"/>
    <p:sldId id="327" r:id="rId52"/>
    <p:sldId id="1718" r:id="rId53"/>
    <p:sldId id="320" r:id="rId54"/>
    <p:sldId id="2203"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867F1A88-18C1-C344-A682-207E14A24697}">
          <p14:sldIdLst>
            <p14:sldId id="517"/>
            <p14:sldId id="1862"/>
          </p14:sldIdLst>
        </p14:section>
        <p14:section name="Intro" id="{4F59B7FB-59D3-6D4C-B93D-CF2F2BBC5EAD}">
          <p14:sldIdLst>
            <p14:sldId id="261"/>
            <p14:sldId id="274"/>
            <p14:sldId id="2104"/>
            <p14:sldId id="3191"/>
            <p14:sldId id="2187"/>
            <p14:sldId id="401"/>
            <p14:sldId id="1842"/>
            <p14:sldId id="3750"/>
            <p14:sldId id="1936"/>
            <p14:sldId id="2207"/>
            <p14:sldId id="424"/>
            <p14:sldId id="425"/>
            <p14:sldId id="427"/>
            <p14:sldId id="2126"/>
            <p14:sldId id="2205"/>
            <p14:sldId id="2221"/>
            <p14:sldId id="2189"/>
            <p14:sldId id="2133"/>
            <p14:sldId id="1826"/>
            <p14:sldId id="2116"/>
            <p14:sldId id="2118"/>
            <p14:sldId id="1900"/>
          </p14:sldIdLst>
        </p14:section>
        <p14:section name="DevOps" id="{15524F58-47D2-104F-A99C-396BFD5D6F8F}">
          <p14:sldIdLst>
            <p14:sldId id="426"/>
            <p14:sldId id="1324"/>
            <p14:sldId id="1863"/>
            <p14:sldId id="1866"/>
            <p14:sldId id="277"/>
            <p14:sldId id="2208"/>
            <p14:sldId id="1864"/>
            <p14:sldId id="1865"/>
            <p14:sldId id="1867"/>
            <p14:sldId id="1868"/>
            <p14:sldId id="1869"/>
            <p14:sldId id="1870"/>
            <p14:sldId id="1871"/>
            <p14:sldId id="1873"/>
            <p14:sldId id="3626"/>
            <p14:sldId id="389"/>
            <p14:sldId id="532"/>
            <p14:sldId id="371"/>
            <p14:sldId id="3748"/>
            <p14:sldId id="350"/>
            <p14:sldId id="4270"/>
            <p14:sldId id="327"/>
            <p14:sldId id="1718"/>
            <p14:sldId id="320"/>
            <p14:sldId id="220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2060"/>
    <a:srgbClr val="004BBB"/>
    <a:srgbClr val="00BCF2"/>
    <a:srgbClr val="FFB900"/>
    <a:srgbClr val="C86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60"/>
    <p:restoredTop sz="94694"/>
  </p:normalViewPr>
  <p:slideViewPr>
    <p:cSldViewPr snapToGrid="0">
      <p:cViewPr varScale="1">
        <p:scale>
          <a:sx n="94" d="100"/>
          <a:sy n="94" d="100"/>
        </p:scale>
        <p:origin x="472"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viewProps" Target="viewProps.xml"/><Relationship Id="rId5" Type="http://schemas.openxmlformats.org/officeDocument/2006/relationships/slideMaster" Target="slideMasters/slideMaster2.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presProps" Target="pres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rgbClr val="8B8B8B"/>
              </a:solidFill>
            </a:ln>
          </c:spPr>
          <c:dPt>
            <c:idx val="0"/>
            <c:bubble3D val="0"/>
            <c:spPr>
              <a:solidFill>
                <a:schemeClr val="tx2"/>
              </a:solidFill>
              <a:ln w="19050">
                <a:solidFill>
                  <a:schemeClr val="tx2"/>
                </a:solidFill>
              </a:ln>
              <a:effectLst/>
            </c:spPr>
            <c:extLst>
              <c:ext xmlns:c16="http://schemas.microsoft.com/office/drawing/2014/chart" uri="{C3380CC4-5D6E-409C-BE32-E72D297353CC}">
                <c16:uniqueId val="{00000001-CE17-8A4B-ACCD-70CC6895D500}"/>
              </c:ext>
            </c:extLst>
          </c:dPt>
          <c:dPt>
            <c:idx val="1"/>
            <c:bubble3D val="0"/>
            <c:spPr>
              <a:solidFill>
                <a:schemeClr val="accent2"/>
              </a:solidFill>
              <a:ln w="19050">
                <a:solidFill>
                  <a:schemeClr val="accent2"/>
                </a:solidFill>
              </a:ln>
              <a:effectLst/>
            </c:spPr>
            <c:extLst>
              <c:ext xmlns:c16="http://schemas.microsoft.com/office/drawing/2014/chart" uri="{C3380CC4-5D6E-409C-BE32-E72D297353CC}">
                <c16:uniqueId val="{00000003-CE17-8A4B-ACCD-70CC6895D500}"/>
              </c:ext>
            </c:extLst>
          </c:dPt>
          <c:cat>
            <c:strRef>
              <c:f>Sheet1!$A$2:$A$3</c:f>
              <c:strCache>
                <c:ptCount val="2"/>
                <c:pt idx="0">
                  <c:v>1st Qtr</c:v>
                </c:pt>
                <c:pt idx="1">
                  <c:v>2nd Qtr</c:v>
                </c:pt>
              </c:strCache>
            </c:strRef>
          </c:cat>
          <c:val>
            <c:numRef>
              <c:f>Sheet1!$B$2:$B$3</c:f>
              <c:numCache>
                <c:formatCode>General</c:formatCode>
                <c:ptCount val="2"/>
                <c:pt idx="0">
                  <c:v>5</c:v>
                </c:pt>
                <c:pt idx="1">
                  <c:v>5</c:v>
                </c:pt>
              </c:numCache>
            </c:numRef>
          </c:val>
          <c:extLst>
            <c:ext xmlns:c16="http://schemas.microsoft.com/office/drawing/2014/chart" uri="{C3380CC4-5D6E-409C-BE32-E72D297353CC}">
              <c16:uniqueId val="{00000004-CE17-8A4B-ACCD-70CC6895D500}"/>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rgbClr val="8B8B8B"/>
              </a:solidFill>
            </a:ln>
          </c:spPr>
          <c:dPt>
            <c:idx val="0"/>
            <c:bubble3D val="0"/>
            <c:spPr>
              <a:solidFill>
                <a:schemeClr val="tx2"/>
              </a:solidFill>
              <a:ln w="19050">
                <a:solidFill>
                  <a:srgbClr val="7FA5DD"/>
                </a:solidFill>
              </a:ln>
              <a:effectLst/>
            </c:spPr>
            <c:extLst>
              <c:ext xmlns:c16="http://schemas.microsoft.com/office/drawing/2014/chart" uri="{C3380CC4-5D6E-409C-BE32-E72D297353CC}">
                <c16:uniqueId val="{00000001-8795-274F-8470-5E861950ABE1}"/>
              </c:ext>
            </c:extLst>
          </c:dPt>
          <c:dPt>
            <c:idx val="1"/>
            <c:bubble3D val="0"/>
            <c:spPr>
              <a:solidFill>
                <a:schemeClr val="accent2"/>
              </a:solidFill>
              <a:ln w="19050">
                <a:solidFill>
                  <a:schemeClr val="accent2"/>
                </a:solidFill>
              </a:ln>
              <a:effectLst/>
            </c:spPr>
            <c:extLst>
              <c:ext xmlns:c16="http://schemas.microsoft.com/office/drawing/2014/chart" uri="{C3380CC4-5D6E-409C-BE32-E72D297353CC}">
                <c16:uniqueId val="{00000003-8795-274F-8470-5E861950ABE1}"/>
              </c:ext>
            </c:extLst>
          </c:dPt>
          <c:cat>
            <c:strRef>
              <c:f>Sheet1!$A$2:$A$3</c:f>
              <c:strCache>
                <c:ptCount val="2"/>
                <c:pt idx="0">
                  <c:v>1st Qtr</c:v>
                </c:pt>
                <c:pt idx="1">
                  <c:v>2nd Qtr</c:v>
                </c:pt>
              </c:strCache>
            </c:strRef>
          </c:cat>
          <c:val>
            <c:numRef>
              <c:f>Sheet1!$B$2:$B$3</c:f>
              <c:numCache>
                <c:formatCode>General</c:formatCode>
                <c:ptCount val="2"/>
                <c:pt idx="0">
                  <c:v>77</c:v>
                </c:pt>
                <c:pt idx="1">
                  <c:v>23</c:v>
                </c:pt>
              </c:numCache>
            </c:numRef>
          </c:val>
          <c:extLst>
            <c:ext xmlns:c16="http://schemas.microsoft.com/office/drawing/2014/chart" uri="{C3380CC4-5D6E-409C-BE32-E72D297353CC}">
              <c16:uniqueId val="{00000004-8795-274F-8470-5E861950ABE1}"/>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EAE8FA-D7B2-4534-825C-89895736491D}" type="datetimeFigureOut">
              <a:rPr lang="en-US" smtClean="0"/>
              <a:t>1/26/2020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194323-46EB-47FD-802B-1151F9FD2B5B}" type="slidenum">
              <a:rPr lang="en-US" smtClean="0"/>
              <a:t>‹#›</a:t>
            </a:fld>
            <a:endParaRPr lang="en-US"/>
          </a:p>
        </p:txBody>
      </p:sp>
    </p:spTree>
    <p:extLst>
      <p:ext uri="{BB962C8B-B14F-4D97-AF65-F5344CB8AC3E}">
        <p14:creationId xmlns:p14="http://schemas.microsoft.com/office/powerpoint/2010/main" val="2023717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1/26/2020 1:03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6682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13</a:t>
            </a:fld>
            <a:endParaRPr lang="en-US"/>
          </a:p>
        </p:txBody>
      </p:sp>
    </p:spTree>
    <p:extLst>
      <p:ext uri="{BB962C8B-B14F-4D97-AF65-F5344CB8AC3E}">
        <p14:creationId xmlns:p14="http://schemas.microsoft.com/office/powerpoint/2010/main" val="1122005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sz="1100"/>
              <a:t>Why did Kubernetes win?</a:t>
            </a:r>
          </a:p>
          <a:p>
            <a:r>
              <a:rPr lang="en-US" sz="2000"/>
              <a:t>Until about 18 months ago, the container orchestration space was competitive</a:t>
            </a:r>
          </a:p>
          <a:p>
            <a:r>
              <a:rPr lang="en-US" sz="2000"/>
              <a:t>Docker Swarm, Mesosphere DC/OS, and Kubernetes (among others) were vying for share</a:t>
            </a:r>
          </a:p>
          <a:p>
            <a:r>
              <a:rPr lang="en-US" sz="2000"/>
              <a:t>The original Azure Container Service reflected this market dynamic, with the choice of orchestrator</a:t>
            </a:r>
          </a:p>
          <a:p>
            <a:r>
              <a:rPr lang="en-US" sz="2000"/>
              <a:t>Kubernetes began to pull away around the end of 2016</a:t>
            </a:r>
          </a:p>
          <a:p>
            <a:r>
              <a:rPr lang="en-US" sz="2000"/>
              <a:t>Now, all cloud providers offer a managed Kubernetes service and even Docker and DC/OS integrate Kubernetes</a:t>
            </a:r>
          </a:p>
          <a:p>
            <a:r>
              <a:rPr lang="en-US" sz="2000"/>
              <a:t>Why?</a:t>
            </a:r>
          </a:p>
          <a:p>
            <a:pPr lvl="1"/>
            <a:r>
              <a:rPr lang="en-US" sz="2000" b="1"/>
              <a:t>Community</a:t>
            </a:r>
            <a:r>
              <a:rPr lang="en-US" sz="2000"/>
              <a:t>: the project was donated to an OSS foundation (the Cloud Native Computing Foundation) very early on and other major players (notably Red Hat) got involved early, separating it from its Google roots and avoiding lock-in concerns</a:t>
            </a:r>
          </a:p>
          <a:p>
            <a:pPr lvl="1"/>
            <a:r>
              <a:rPr lang="en-US" sz="2000" b="1"/>
              <a:t>Container-native</a:t>
            </a:r>
            <a:r>
              <a:rPr lang="en-US" sz="2000"/>
              <a:t>: some orchestrators (namely DC/OS) added containers to an existing scheduling technology, which is more flexible but can feel ‘tacked-on’</a:t>
            </a:r>
          </a:p>
          <a:p>
            <a:pPr lvl="1"/>
            <a:r>
              <a:rPr lang="en-US" sz="2000" b="1"/>
              <a:t>Built from best practices learned at scale</a:t>
            </a:r>
            <a:r>
              <a:rPr lang="en-US" sz="2000"/>
              <a:t>: Kubernetes was inspired by Google’s internal scheduler Borg and incorporated the learnings from it. Other projects (especially Swarm) did not have that maturity.</a:t>
            </a:r>
          </a:p>
          <a:p>
            <a:pPr defTabSz="950464">
              <a:spcAft>
                <a:spcPts val="346"/>
              </a:spcAft>
              <a:defRPr/>
            </a:pPr>
            <a:endParaRPr lang="en-US" sz="1100"/>
          </a:p>
          <a:p>
            <a:r>
              <a:rPr lang="en-US" sz="1100"/>
              <a:t>Why Kubernetes won doesn’t actually matter</a:t>
            </a:r>
          </a:p>
          <a:p>
            <a:r>
              <a:rPr lang="en-US" sz="1100"/>
              <a:t>Its network effects are now so strong that competitors are struggling to stay relevant even if they are objectively ‘better’ in some respects</a:t>
            </a:r>
          </a:p>
          <a:p>
            <a:pPr defTabSz="950464">
              <a:spcAft>
                <a:spcPts val="346"/>
              </a:spcAft>
              <a:defRPr/>
            </a:pPr>
            <a:endParaRPr lang="en-US" sz="1100"/>
          </a:p>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14</a:t>
            </a:fld>
            <a:endParaRPr lang="en-US"/>
          </a:p>
        </p:txBody>
      </p:sp>
    </p:spTree>
    <p:extLst>
      <p:ext uri="{BB962C8B-B14F-4D97-AF65-F5344CB8AC3E}">
        <p14:creationId xmlns:p14="http://schemas.microsoft.com/office/powerpoint/2010/main" val="36332472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15</a:t>
            </a:fld>
            <a:endParaRPr lang="en-US"/>
          </a:p>
        </p:txBody>
      </p:sp>
    </p:spTree>
    <p:extLst>
      <p:ext uri="{BB962C8B-B14F-4D97-AF65-F5344CB8AC3E}">
        <p14:creationId xmlns:p14="http://schemas.microsoft.com/office/powerpoint/2010/main" val="550389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Kubernetes cluster is typically made up of</a:t>
            </a:r>
          </a:p>
          <a:p>
            <a:pPr lvl="1"/>
            <a:r>
              <a:rPr lang="en-US"/>
              <a:t>Master nodes for system components like the API server, </a:t>
            </a:r>
            <a:r>
              <a:rPr lang="en-US" err="1"/>
              <a:t>etcd</a:t>
            </a:r>
            <a:r>
              <a:rPr lang="en-US"/>
              <a:t> store, and scheduler</a:t>
            </a:r>
          </a:p>
          <a:p>
            <a:pPr lvl="1"/>
            <a:r>
              <a:rPr lang="en-US"/>
              <a:t>Agent nodes for user container workloads</a:t>
            </a:r>
          </a:p>
          <a:p>
            <a:r>
              <a:rPr lang="en-US"/>
              <a:t>Managing the cluster involves:</a:t>
            </a:r>
          </a:p>
          <a:p>
            <a:pPr lvl="1"/>
            <a:r>
              <a:rPr lang="en-US"/>
              <a:t>Monitoring the API server</a:t>
            </a:r>
          </a:p>
          <a:p>
            <a:pPr lvl="1"/>
            <a:r>
              <a:rPr lang="en-US"/>
              <a:t>Ensuring HA/DR for the </a:t>
            </a:r>
            <a:r>
              <a:rPr lang="en-US" err="1"/>
              <a:t>etcd</a:t>
            </a:r>
            <a:r>
              <a:rPr lang="en-US"/>
              <a:t> store</a:t>
            </a:r>
          </a:p>
          <a:p>
            <a:pPr lvl="1"/>
            <a:r>
              <a:rPr lang="en-US"/>
              <a:t>Safely managing upgrades across Kubernetes versions</a:t>
            </a:r>
          </a:p>
          <a:p>
            <a:pPr lvl="1"/>
            <a:r>
              <a:rPr lang="en-US"/>
              <a:t>Safely scaling the cluster in and out</a:t>
            </a:r>
          </a:p>
          <a:p>
            <a:pPr lvl="1"/>
            <a:r>
              <a:rPr lang="en-US"/>
              <a:t>Patching master and agent VM nodes</a:t>
            </a:r>
          </a:p>
          <a:p>
            <a:pPr lvl="1"/>
            <a:r>
              <a:rPr lang="en-US"/>
              <a:t>And on and on…</a:t>
            </a:r>
          </a:p>
          <a:p>
            <a:r>
              <a:rPr lang="en-US"/>
              <a:t>This is complex, error-prone, and expensive</a:t>
            </a:r>
          </a:p>
          <a:p>
            <a:r>
              <a:rPr lang="en-US"/>
              <a:t>A managed service like AKS moves those tasks to the cloud provider</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4701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52633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S4 Solution Specialist Sales Summit</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1/26/2020 1:03 PM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76361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91712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194323-46EB-47FD-802B-1151F9FD2B5B}" type="slidenum">
              <a:rPr lang="en-US" smtClean="0"/>
              <a:t>28</a:t>
            </a:fld>
            <a:endParaRPr lang="en-US"/>
          </a:p>
        </p:txBody>
      </p:sp>
    </p:spTree>
    <p:extLst>
      <p:ext uri="{BB962C8B-B14F-4D97-AF65-F5344CB8AC3E}">
        <p14:creationId xmlns:p14="http://schemas.microsoft.com/office/powerpoint/2010/main" val="625450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1/26/2020 1:03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3545777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E27224-6F3E-4CDA-957A-214E829204E2}" type="slidenum">
              <a:rPr lang="en-US" smtClean="0"/>
              <a:t>30</a:t>
            </a:fld>
            <a:endParaRPr lang="en-US" dirty="0"/>
          </a:p>
        </p:txBody>
      </p:sp>
    </p:spTree>
    <p:extLst>
      <p:ext uri="{BB962C8B-B14F-4D97-AF65-F5344CB8AC3E}">
        <p14:creationId xmlns:p14="http://schemas.microsoft.com/office/powerpoint/2010/main" val="4281136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1/26/2020 1:03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
        <p:nvSpPr>
          <p:cNvPr id="3" name="Notes Placeholder 2">
            <a:extLst>
              <a:ext uri="{FF2B5EF4-FFF2-40B4-BE49-F238E27FC236}">
                <a16:creationId xmlns:a16="http://schemas.microsoft.com/office/drawing/2014/main" id="{7804B6E3-34E6-4BA8-BA01-BB8632F5CF4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24858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1/26/2020 1:03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57748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1/26/2020 1:03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7263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hangingPunct="0"/>
            <a:r>
              <a:rPr lang="en-US" sz="882" b="1" kern="1200" dirty="0">
                <a:solidFill>
                  <a:schemeClr val="tx1"/>
                </a:solidFill>
                <a:effectLst/>
                <a:latin typeface="Segoe UI Light" pitchFamily="34" charset="0"/>
                <a:ea typeface="+mn-ea"/>
                <a:cs typeface="+mn-cs"/>
              </a:rPr>
              <a:t>Helm </a:t>
            </a:r>
          </a:p>
          <a:p>
            <a:pPr hangingPunct="0"/>
            <a:r>
              <a:rPr lang="en-US" sz="882" kern="1200" dirty="0">
                <a:solidFill>
                  <a:schemeClr val="tx1"/>
                </a:solidFill>
                <a:effectLst/>
                <a:latin typeface="Segoe UI Light" pitchFamily="34" charset="0"/>
                <a:ea typeface="+mn-ea"/>
                <a:cs typeface="+mn-cs"/>
              </a:rPr>
              <a:t>Consider using Helm to manage building and deploying services. Some of the features of Helm that help with CI/CD include:</a:t>
            </a:r>
          </a:p>
          <a:p>
            <a:pPr lvl="0" hangingPunct="0"/>
            <a:r>
              <a:rPr lang="en-US" sz="882" kern="1200" dirty="0">
                <a:solidFill>
                  <a:schemeClr val="tx1"/>
                </a:solidFill>
                <a:effectLst/>
                <a:latin typeface="Segoe UI Light" pitchFamily="34" charset="0"/>
                <a:ea typeface="+mn-ea"/>
                <a:cs typeface="+mn-cs"/>
              </a:rPr>
              <a:t>Organize all of the Kubernetes objects for a particular microservice into a single Helm chart.</a:t>
            </a:r>
          </a:p>
          <a:p>
            <a:pPr lvl="0" hangingPunct="0"/>
            <a:r>
              <a:rPr lang="en-US" sz="882" kern="1200" dirty="0">
                <a:solidFill>
                  <a:schemeClr val="tx1"/>
                </a:solidFill>
                <a:effectLst/>
                <a:latin typeface="Segoe UI Light" pitchFamily="34" charset="0"/>
                <a:ea typeface="+mn-ea"/>
                <a:cs typeface="+mn-cs"/>
              </a:rPr>
              <a:t>Deploy the chart as a single helm command, rather than a series of </a:t>
            </a:r>
            <a:r>
              <a:rPr lang="en-US" sz="882" kern="1200" dirty="0" err="1">
                <a:solidFill>
                  <a:schemeClr val="tx1"/>
                </a:solidFill>
                <a:effectLst/>
                <a:latin typeface="Segoe UI Light" pitchFamily="34" charset="0"/>
                <a:ea typeface="+mn-ea"/>
                <a:cs typeface="+mn-cs"/>
              </a:rPr>
              <a:t>kubectl</a:t>
            </a:r>
            <a:r>
              <a:rPr lang="en-US" sz="882" kern="1200" dirty="0">
                <a:solidFill>
                  <a:schemeClr val="tx1"/>
                </a:solidFill>
                <a:effectLst/>
                <a:latin typeface="Segoe UI Light" pitchFamily="34" charset="0"/>
                <a:ea typeface="+mn-ea"/>
                <a:cs typeface="+mn-cs"/>
              </a:rPr>
              <a:t> commands.</a:t>
            </a:r>
          </a:p>
          <a:p>
            <a:pPr lvl="0" hangingPunct="0"/>
            <a:r>
              <a:rPr lang="en-US" sz="882" kern="1200" dirty="0">
                <a:solidFill>
                  <a:schemeClr val="tx1"/>
                </a:solidFill>
                <a:effectLst/>
                <a:latin typeface="Segoe UI Light" pitchFamily="34" charset="0"/>
                <a:ea typeface="+mn-ea"/>
                <a:cs typeface="+mn-cs"/>
              </a:rPr>
              <a:t>Track updates and revisions, using semantic versioning, along with the ability to roll back to a previous version.</a:t>
            </a:r>
          </a:p>
          <a:p>
            <a:pPr lvl="0" hangingPunct="0"/>
            <a:r>
              <a:rPr lang="en-US" sz="882" kern="1200" dirty="0">
                <a:solidFill>
                  <a:schemeClr val="tx1"/>
                </a:solidFill>
                <a:effectLst/>
                <a:latin typeface="Segoe UI Light" pitchFamily="34" charset="0"/>
                <a:ea typeface="+mn-ea"/>
                <a:cs typeface="+mn-cs"/>
              </a:rPr>
              <a:t>Use templates to avoid duplicating information, such as labels and selectors, across many files.</a:t>
            </a:r>
          </a:p>
          <a:p>
            <a:pPr lvl="0" hangingPunct="0"/>
            <a:r>
              <a:rPr lang="en-US" sz="882" kern="1200" dirty="0">
                <a:solidFill>
                  <a:schemeClr val="tx1"/>
                </a:solidFill>
                <a:effectLst/>
                <a:latin typeface="Segoe UI Light" pitchFamily="34" charset="0"/>
                <a:ea typeface="+mn-ea"/>
                <a:cs typeface="+mn-cs"/>
              </a:rPr>
              <a:t>Manage dependencies between charts.</a:t>
            </a:r>
          </a:p>
          <a:p>
            <a:pPr lvl="0" hangingPunct="0"/>
            <a:r>
              <a:rPr lang="en-US" sz="882" kern="1200" dirty="0">
                <a:solidFill>
                  <a:schemeClr val="tx1"/>
                </a:solidFill>
                <a:effectLst/>
                <a:latin typeface="Segoe UI Light" pitchFamily="34" charset="0"/>
                <a:ea typeface="+mn-ea"/>
                <a:cs typeface="+mn-cs"/>
              </a:rPr>
              <a:t>Publish charts to a Helm repository, such as Azure Container Registry, and integrate them with the build pipeline. </a:t>
            </a:r>
          </a:p>
          <a:p>
            <a:pPr hangingPunct="0"/>
            <a:r>
              <a:rPr lang="en-US" sz="882" kern="1200" dirty="0">
                <a:solidFill>
                  <a:schemeClr val="tx1"/>
                </a:solidFill>
                <a:effectLst/>
                <a:latin typeface="Segoe UI Light" pitchFamily="34" charset="0"/>
                <a:ea typeface="+mn-ea"/>
                <a:cs typeface="+mn-cs"/>
              </a:rPr>
              <a:t>For more information about using Container Registry as a Helm repository, see Use Azure Container Registry as a Helm repository for your application charts.</a:t>
            </a:r>
          </a:p>
          <a:p>
            <a:pPr hangingPunct="0"/>
            <a:r>
              <a:rPr lang="en-US" sz="882" kern="1200" dirty="0">
                <a:solidFill>
                  <a:schemeClr val="tx1"/>
                </a:solidFill>
                <a:effectLst/>
                <a:latin typeface="Segoe UI Light" pitchFamily="34" charset="0"/>
                <a:ea typeface="+mn-ea"/>
                <a:cs typeface="+mn-cs"/>
              </a:rPr>
              <a:t>The diagram on the next page shows a possible CI/CD workflow. This example assumes there is a QA role that is separate from the developer role.</a:t>
            </a:r>
          </a:p>
          <a:p>
            <a:pPr lvl="0" hangingPunct="0"/>
            <a:r>
              <a:rPr lang="en-US" sz="882" kern="1200" dirty="0">
                <a:solidFill>
                  <a:schemeClr val="tx1"/>
                </a:solidFill>
                <a:effectLst/>
                <a:latin typeface="Segoe UI Light" pitchFamily="34" charset="0"/>
                <a:ea typeface="+mn-ea"/>
                <a:cs typeface="+mn-cs"/>
              </a:rPr>
              <a:t>The developer commits a change, which</a:t>
            </a:r>
          </a:p>
          <a:p>
            <a:pPr lvl="0" hangingPunct="0"/>
            <a:r>
              <a:rPr lang="en-US" sz="882" kern="1200" dirty="0">
                <a:solidFill>
                  <a:schemeClr val="tx1"/>
                </a:solidFill>
                <a:effectLst/>
                <a:latin typeface="Segoe UI Light" pitchFamily="34" charset="0"/>
                <a:ea typeface="+mn-ea"/>
                <a:cs typeface="+mn-cs"/>
              </a:rPr>
              <a:t>Triggers the CI pipeline. This pipeline builds the code, runs tests, and builds the container image.</a:t>
            </a:r>
          </a:p>
          <a:p>
            <a:pPr lvl="0" hangingPunct="0"/>
            <a:r>
              <a:rPr lang="en-US" sz="882" kern="1200" dirty="0">
                <a:solidFill>
                  <a:schemeClr val="tx1"/>
                </a:solidFill>
                <a:effectLst/>
                <a:latin typeface="Segoe UI Light" pitchFamily="34" charset="0"/>
                <a:ea typeface="+mn-ea"/>
                <a:cs typeface="+mn-cs"/>
              </a:rPr>
              <a:t>If all gates are passed, the image is pushed the image repository.</a:t>
            </a:r>
          </a:p>
          <a:p>
            <a:pPr lvl="0" hangingPunct="0"/>
            <a:r>
              <a:rPr lang="en-US" sz="882" kern="1200" dirty="0">
                <a:solidFill>
                  <a:schemeClr val="tx1"/>
                </a:solidFill>
                <a:effectLst/>
                <a:latin typeface="Segoe UI Light" pitchFamily="34" charset="0"/>
                <a:ea typeface="+mn-ea"/>
                <a:cs typeface="+mn-cs"/>
              </a:rPr>
              <a:t>When a new version of a service is ready to deploy, a git tag is added, which</a:t>
            </a:r>
          </a:p>
          <a:p>
            <a:pPr lvl="0" hangingPunct="0"/>
            <a:r>
              <a:rPr lang="en-US" sz="882" kern="1200" dirty="0">
                <a:solidFill>
                  <a:schemeClr val="tx1"/>
                </a:solidFill>
                <a:effectLst/>
                <a:latin typeface="Segoe UI Light" pitchFamily="34" charset="0"/>
                <a:ea typeface="+mn-ea"/>
                <a:cs typeface="+mn-cs"/>
              </a:rPr>
              <a:t>Triggers the test CD pipeline, which runs a helm upgrade command to update the test cluster.</a:t>
            </a:r>
          </a:p>
          <a:p>
            <a:pPr lvl="0" hangingPunct="0"/>
            <a:r>
              <a:rPr lang="en-US" sz="882" kern="1200" dirty="0">
                <a:solidFill>
                  <a:schemeClr val="tx1"/>
                </a:solidFill>
                <a:effectLst/>
                <a:latin typeface="Segoe UI Light" pitchFamily="34" charset="0"/>
                <a:ea typeface="+mn-ea"/>
                <a:cs typeface="+mn-cs"/>
              </a:rPr>
              <a:t>If the new version is ready to deploy to production, the QA role manually triggers the production CD pipeline.</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1/26/2020 1:03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0892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hangingPunct="0"/>
            <a:r>
              <a:rPr lang="en-US" sz="882" b="1" kern="1200" dirty="0">
                <a:solidFill>
                  <a:schemeClr val="tx1"/>
                </a:solidFill>
                <a:effectLst/>
                <a:latin typeface="Segoe UI Light" pitchFamily="34" charset="0"/>
                <a:ea typeface="+mn-ea"/>
                <a:cs typeface="+mn-cs"/>
              </a:rPr>
              <a:t>Recommended CI/CD practices</a:t>
            </a:r>
          </a:p>
          <a:p>
            <a:pPr hangingPunct="0"/>
            <a:r>
              <a:rPr lang="en-US" sz="882" kern="1200" dirty="0">
                <a:solidFill>
                  <a:schemeClr val="tx1"/>
                </a:solidFill>
                <a:effectLst/>
                <a:latin typeface="Segoe UI Light" pitchFamily="34" charset="0"/>
                <a:ea typeface="+mn-ea"/>
                <a:cs typeface="+mn-cs"/>
              </a:rPr>
              <a:t>Use </a:t>
            </a:r>
            <a:r>
              <a:rPr lang="en-US" sz="882" kern="1200" dirty="0" err="1">
                <a:solidFill>
                  <a:schemeClr val="tx1"/>
                </a:solidFill>
                <a:effectLst/>
                <a:latin typeface="Segoe UI Light" pitchFamily="34" charset="0"/>
                <a:ea typeface="+mn-ea"/>
                <a:cs typeface="+mn-cs"/>
              </a:rPr>
              <a:t>imagePullPolicy</a:t>
            </a:r>
            <a:r>
              <a:rPr lang="en-US" sz="882" kern="1200" dirty="0">
                <a:solidFill>
                  <a:schemeClr val="tx1"/>
                </a:solidFill>
                <a:effectLst/>
                <a:latin typeface="Segoe UI Light" pitchFamily="34" charset="0"/>
                <a:ea typeface="+mn-ea"/>
                <a:cs typeface="+mn-cs"/>
              </a:rPr>
              <a:t> of Always, so that Kubernetes will always pull the latest image from the repository, and not use a cached image. You can enforce this across the cluster by using the </a:t>
            </a:r>
            <a:r>
              <a:rPr lang="en-US" sz="882" kern="1200" dirty="0" err="1">
                <a:solidFill>
                  <a:schemeClr val="tx1"/>
                </a:solidFill>
                <a:effectLst/>
                <a:latin typeface="Segoe UI Light" pitchFamily="34" charset="0"/>
                <a:ea typeface="+mn-ea"/>
                <a:cs typeface="+mn-cs"/>
              </a:rPr>
              <a:t>AlwaysPullImages</a:t>
            </a:r>
            <a:r>
              <a:rPr lang="en-US" sz="882" kern="1200" dirty="0">
                <a:solidFill>
                  <a:schemeClr val="tx1"/>
                </a:solidFill>
                <a:effectLst/>
                <a:latin typeface="Segoe UI Light" pitchFamily="34" charset="0"/>
                <a:ea typeface="+mn-ea"/>
                <a:cs typeface="+mn-cs"/>
              </a:rPr>
              <a:t> admission controller.</a:t>
            </a:r>
          </a:p>
          <a:p>
            <a:pPr hangingPunct="0"/>
            <a:r>
              <a:rPr lang="en-US" sz="882" kern="1200" dirty="0">
                <a:solidFill>
                  <a:schemeClr val="tx1"/>
                </a:solidFill>
                <a:effectLst/>
                <a:latin typeface="Segoe UI Light" pitchFamily="34" charset="0"/>
                <a:ea typeface="+mn-ea"/>
                <a:cs typeface="+mn-cs"/>
              </a:rPr>
              <a:t>Don’t use the ‘latest’ tag for images in a pod spec. Always specify the image version.</a:t>
            </a:r>
          </a:p>
          <a:p>
            <a:pPr hangingPunct="0"/>
            <a:r>
              <a:rPr lang="en-US" sz="882" kern="1200" dirty="0">
                <a:solidFill>
                  <a:schemeClr val="tx1"/>
                </a:solidFill>
                <a:effectLst/>
                <a:latin typeface="Segoe UI Light" pitchFamily="34" charset="0"/>
                <a:ea typeface="+mn-ea"/>
                <a:cs typeface="+mn-cs"/>
              </a:rPr>
              <a:t>Use namespaces in Azure Container Service to organize container images by microservice or development team.</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1/26/2020 1:03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42771684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1/26/2020 1:03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04402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25C4867-5389-0544-8BFC-F369B67B5821}" type="slidenum">
              <a:rPr lang="en-US" smtClean="0"/>
              <a:t>45</a:t>
            </a:fld>
            <a:endParaRPr lang="en-US"/>
          </a:p>
        </p:txBody>
      </p:sp>
    </p:spTree>
    <p:extLst>
      <p:ext uri="{BB962C8B-B14F-4D97-AF65-F5344CB8AC3E}">
        <p14:creationId xmlns:p14="http://schemas.microsoft.com/office/powerpoint/2010/main" val="16924959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1/26/2020 1:03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55183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1/26/2020 1:03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06065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1/26/2020 1:03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68255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1/26/2020 1:03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6750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E27224-6F3E-4CDA-957A-214E829204E2}" type="slidenum">
              <a:rPr lang="en-US" smtClean="0"/>
              <a:t>4</a:t>
            </a:fld>
            <a:endParaRPr lang="en-US" dirty="0"/>
          </a:p>
        </p:txBody>
      </p:sp>
    </p:spTree>
    <p:extLst>
      <p:ext uri="{BB962C8B-B14F-4D97-AF65-F5344CB8AC3E}">
        <p14:creationId xmlns:p14="http://schemas.microsoft.com/office/powerpoint/2010/main" val="3568394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1/26/2020 1:03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524072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1/26/2020 1:03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2654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1/26/2020 1:03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4152167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Benefits of a container architecture are plentiful, including:</a:t>
            </a:r>
          </a:p>
          <a:p>
            <a:pPr marL="752094" lvl="1" indent="-285750">
              <a:buFont typeface="Arial" panose="020B0604020202020204" pitchFamily="34" charset="0"/>
              <a:buChar char="•"/>
            </a:pPr>
            <a:r>
              <a:rPr lang="en-US" dirty="0"/>
              <a:t>Working with containers is repeatable and more productive.</a:t>
            </a:r>
          </a:p>
          <a:p>
            <a:pPr marL="752094" lvl="1" indent="-285750">
              <a:buFont typeface="Arial" panose="020B0604020202020204" pitchFamily="34" charset="0"/>
              <a:buChar char="•"/>
            </a:pPr>
            <a:r>
              <a:rPr lang="en-US" dirty="0"/>
              <a:t>Containers are reusable, portable (“Build, Ship, and Run”) and consistent across development, test and production.</a:t>
            </a:r>
          </a:p>
          <a:p>
            <a:pPr marL="752094" lvl="1" indent="-285750">
              <a:buFont typeface="Arial" panose="020B0604020202020204" pitchFamily="34" charset="0"/>
              <a:buChar char="•"/>
            </a:pPr>
            <a:r>
              <a:rPr lang="en-US" dirty="0"/>
              <a:t>Containers are fast and more efficient than VMs – they enable fast and agile app deployment and instant startup.</a:t>
            </a:r>
          </a:p>
          <a:p>
            <a:pPr marL="752094" lvl="1" indent="-285750">
              <a:buFont typeface="Arial" panose="020B0604020202020204" pitchFamily="34" charset="0"/>
              <a:buChar char="•"/>
            </a:pPr>
            <a:r>
              <a:rPr lang="en-US" dirty="0"/>
              <a:t>Since containers do not require a separate operating system, they use less resources and the tend to be more cost-effective.</a:t>
            </a:r>
          </a:p>
          <a:p>
            <a:pPr marL="752094" lvl="1" indent="-285750">
              <a:buFont typeface="Arial" panose="020B0604020202020204" pitchFamily="34" charset="0"/>
              <a:buChar char="•"/>
            </a:pPr>
            <a:r>
              <a:rPr lang="en-US" dirty="0"/>
              <a:t>Containers are platform independent - build it once and run it anywhere: containers run on any cloud, and even on premises, without changes.</a:t>
            </a:r>
          </a:p>
          <a:p>
            <a:pPr marL="752094" lvl="1" indent="-285750">
              <a:buFont typeface="Arial" panose="020B0604020202020204" pitchFamily="34" charset="0"/>
              <a:buChar char="•"/>
            </a:pPr>
            <a:r>
              <a:rPr lang="en-US" dirty="0"/>
              <a:t>Containers support all frameworks and technology stacks.</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66187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1/26/2020 1:03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7485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1/26/2020 1:03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98121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8295039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5097000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0189618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4784252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65074289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20063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58267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1919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1800748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3463396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20906005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478112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71678302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3" name="Rectangle 2">
            <a:extLst>
              <a:ext uri="{FF2B5EF4-FFF2-40B4-BE49-F238E27FC236}">
                <a16:creationId xmlns:a16="http://schemas.microsoft.com/office/drawing/2014/main" id="{DA930B97-BABF-4D9B-B363-6E4452440F1F}"/>
              </a:ext>
            </a:extLst>
          </p:cNvPr>
          <p:cNvSpPr/>
          <p:nvPr userDrawn="1"/>
        </p:nvSpPr>
        <p:spPr bwMode="auto">
          <a:xfrm>
            <a:off x="0" y="6285203"/>
            <a:ext cx="12192000" cy="5727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4727850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1-Color w/Photo Block Title on Lef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9FF1296-D9E1-4DAD-B02D-3A302313B841}"/>
              </a:ext>
            </a:extLst>
          </p:cNvPr>
          <p:cNvSpPr>
            <a:spLocks noGrp="1"/>
          </p:cNvSpPr>
          <p:nvPr>
            <p:ph type="body" sz="quarter" idx="10"/>
          </p:nvPr>
        </p:nvSpPr>
        <p:spPr>
          <a:xfrm>
            <a:off x="274639" y="1354347"/>
            <a:ext cx="6367463" cy="1533753"/>
          </a:xfrm>
        </p:spPr>
        <p:txBody>
          <a:bodyPr/>
          <a:lstStyle>
            <a:lvl1pPr marL="0" indent="0">
              <a:lnSpc>
                <a:spcPct val="100000"/>
              </a:lnSpc>
              <a:spcBef>
                <a:spcPts val="600"/>
              </a:spcBef>
              <a:spcAft>
                <a:spcPts val="200"/>
              </a:spcAft>
              <a:buNone/>
              <a:defRPr sz="1600" b="1" cap="all" baseline="0">
                <a:solidFill>
                  <a:schemeClr val="bg1"/>
                </a:solidFill>
                <a:latin typeface="+mn-lt"/>
              </a:defRPr>
            </a:lvl1pPr>
            <a:lvl2pPr marL="283410" indent="-283410">
              <a:lnSpc>
                <a:spcPct val="100000"/>
              </a:lnSpc>
              <a:spcBef>
                <a:spcPts val="600"/>
              </a:spcBef>
              <a:spcAft>
                <a:spcPts val="600"/>
              </a:spcAft>
              <a:buSzPct val="100000"/>
              <a:buFont typeface="Segoe UI" panose="020B0502040204020203" pitchFamily="34" charset="0"/>
              <a:buChar char="&gt;"/>
              <a:defRPr sz="1800">
                <a:solidFill>
                  <a:schemeClr val="bg1"/>
                </a:solidFill>
                <a:latin typeface="+mj-lt"/>
              </a:defRPr>
            </a:lvl2pPr>
            <a:lvl3pPr marL="566819" indent="-283410">
              <a:lnSpc>
                <a:spcPct val="100000"/>
              </a:lnSpc>
              <a:spcBef>
                <a:spcPts val="0"/>
              </a:spcBef>
              <a:buFont typeface="Segoe UI Light" panose="020B0502040204020203" pitchFamily="34" charset="0"/>
              <a:buChar char="&gt;"/>
              <a:defRPr sz="1600">
                <a:solidFill>
                  <a:schemeClr val="bg1"/>
                </a:solidFill>
                <a:latin typeface="+mj-lt"/>
              </a:defRPr>
            </a:lvl3pPr>
            <a:lvl4pPr marL="850229" indent="-283410">
              <a:lnSpc>
                <a:spcPct val="100000"/>
              </a:lnSpc>
              <a:spcBef>
                <a:spcPts val="0"/>
              </a:spcBef>
              <a:defRPr sz="1400">
                <a:solidFill>
                  <a:schemeClr val="bg1"/>
                </a:solidFill>
                <a:latin typeface="+mj-lt"/>
              </a:defRPr>
            </a:lvl4pPr>
            <a:lvl5pPr marL="1133639" indent="-283410">
              <a:lnSpc>
                <a:spcPct val="100000"/>
              </a:lnSpc>
              <a:spcBef>
                <a:spcPts val="0"/>
              </a:spcBef>
              <a:defRPr sz="1200">
                <a:solidFill>
                  <a:schemeClr val="bg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2"/>
          <p:cNvSpPr>
            <a:spLocks noGrp="1"/>
          </p:cNvSpPr>
          <p:nvPr>
            <p:ph type="title" hasCustomPrompt="1"/>
          </p:nvPr>
        </p:nvSpPr>
        <p:spPr>
          <a:xfrm>
            <a:off x="274638" y="296864"/>
            <a:ext cx="5909096" cy="927940"/>
          </a:xfrm>
          <a:prstGeom prst="rect">
            <a:avLst/>
          </a:prstGeom>
        </p:spPr>
        <p:txBody>
          <a:bodyPr/>
          <a:lstStyle>
            <a:lvl1pPr algn="l">
              <a:defRPr sz="3200" spc="0">
                <a:solidFill>
                  <a:schemeClr val="bg1"/>
                </a:solidFill>
              </a:defRPr>
            </a:lvl1pPr>
          </a:lstStyle>
          <a:p>
            <a:br>
              <a:rPr lang="en-US"/>
            </a:br>
            <a:r>
              <a:rPr lang="en-US"/>
              <a:t>Click to edit Master title style</a:t>
            </a:r>
          </a:p>
        </p:txBody>
      </p:sp>
      <p:pic>
        <p:nvPicPr>
          <p:cNvPr id="10" name="Picture 9">
            <a:extLst>
              <a:ext uri="{FF2B5EF4-FFF2-40B4-BE49-F238E27FC236}">
                <a16:creationId xmlns:a16="http://schemas.microsoft.com/office/drawing/2014/main" id="{3A063572-9998-4148-83EB-9E799999846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49812" y="0"/>
            <a:ext cx="7562850" cy="6858000"/>
          </a:xfrm>
          <a:prstGeom prst="rect">
            <a:avLst/>
          </a:prstGeom>
        </p:spPr>
      </p:pic>
      <p:sp>
        <p:nvSpPr>
          <p:cNvPr id="30" name="Freeform 29"/>
          <p:cNvSpPr/>
          <p:nvPr userDrawn="1"/>
        </p:nvSpPr>
        <p:spPr bwMode="auto">
          <a:xfrm rot="10800000">
            <a:off x="1" y="0"/>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marL="0" marR="0" lvl="0" indent="0" algn="ctr" defTabSz="931834" rtl="0" eaLnBrk="1" fontAlgn="base" latinLnBrk="0" hangingPunct="1">
              <a:lnSpc>
                <a:spcPct val="90000"/>
              </a:lnSpc>
              <a:spcBef>
                <a:spcPct val="0"/>
              </a:spcBef>
              <a:spcAft>
                <a:spcPct val="0"/>
              </a:spcAft>
              <a:buClrTx/>
              <a:buSzTx/>
              <a:buFontTx/>
              <a:buNone/>
              <a:tabLst/>
              <a:defRPr/>
            </a:pPr>
            <a:endParaRPr kumimoji="0" lang="en-US" sz="1999"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6" name="Freeform 29"/>
          <p:cNvSpPr/>
          <p:nvPr userDrawn="1"/>
        </p:nvSpPr>
        <p:spPr bwMode="auto">
          <a:xfrm rot="10800000">
            <a:off x="1" y="-1"/>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ct val="0"/>
              </a:spcAft>
              <a:buClrTx/>
              <a:buSzTx/>
              <a:buFontTx/>
              <a:buNone/>
              <a:tabLst/>
              <a:defRPr/>
            </a:pPr>
            <a:endParaRPr kumimoji="0" lang="en-US" sz="1999"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152711159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8_1-Color w/Photo Block Title on Lef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416022-2EEC-4904-A4DF-8AE9FFE2E7E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3081" y="0"/>
            <a:ext cx="11887200" cy="6858000"/>
          </a:xfrm>
          <a:prstGeom prst="rect">
            <a:avLst/>
          </a:prstGeom>
        </p:spPr>
      </p:pic>
      <p:sp>
        <p:nvSpPr>
          <p:cNvPr id="4" name="Text Placeholder 3">
            <a:extLst>
              <a:ext uri="{FF2B5EF4-FFF2-40B4-BE49-F238E27FC236}">
                <a16:creationId xmlns:a16="http://schemas.microsoft.com/office/drawing/2014/main" id="{C9FF1296-D9E1-4DAD-B02D-3A302313B841}"/>
              </a:ext>
            </a:extLst>
          </p:cNvPr>
          <p:cNvSpPr>
            <a:spLocks noGrp="1"/>
          </p:cNvSpPr>
          <p:nvPr>
            <p:ph type="body" sz="quarter" idx="10"/>
          </p:nvPr>
        </p:nvSpPr>
        <p:spPr>
          <a:xfrm>
            <a:off x="274639" y="1354347"/>
            <a:ext cx="6367463" cy="1533753"/>
          </a:xfrm>
        </p:spPr>
        <p:txBody>
          <a:bodyPr/>
          <a:lstStyle>
            <a:lvl1pPr marL="0" indent="0">
              <a:lnSpc>
                <a:spcPct val="100000"/>
              </a:lnSpc>
              <a:spcBef>
                <a:spcPts val="600"/>
              </a:spcBef>
              <a:spcAft>
                <a:spcPts val="200"/>
              </a:spcAft>
              <a:buNone/>
              <a:defRPr sz="1600" b="1" cap="all" baseline="0">
                <a:solidFill>
                  <a:schemeClr val="bg1"/>
                </a:solidFill>
                <a:latin typeface="+mn-lt"/>
              </a:defRPr>
            </a:lvl1pPr>
            <a:lvl2pPr marL="283410" indent="-283410">
              <a:lnSpc>
                <a:spcPct val="100000"/>
              </a:lnSpc>
              <a:spcBef>
                <a:spcPts val="600"/>
              </a:spcBef>
              <a:spcAft>
                <a:spcPts val="600"/>
              </a:spcAft>
              <a:buSzPct val="100000"/>
              <a:buFont typeface="Segoe UI" panose="020B0502040204020203" pitchFamily="34" charset="0"/>
              <a:buChar char="&gt;"/>
              <a:defRPr sz="1800">
                <a:solidFill>
                  <a:schemeClr val="bg1"/>
                </a:solidFill>
                <a:latin typeface="+mj-lt"/>
              </a:defRPr>
            </a:lvl2pPr>
            <a:lvl3pPr marL="566819" indent="-283410">
              <a:lnSpc>
                <a:spcPct val="100000"/>
              </a:lnSpc>
              <a:spcBef>
                <a:spcPts val="0"/>
              </a:spcBef>
              <a:buFont typeface="Segoe UI Light" panose="020B0502040204020203" pitchFamily="34" charset="0"/>
              <a:buChar char="&gt;"/>
              <a:defRPr sz="1600">
                <a:solidFill>
                  <a:schemeClr val="bg1"/>
                </a:solidFill>
                <a:latin typeface="+mj-lt"/>
              </a:defRPr>
            </a:lvl3pPr>
            <a:lvl4pPr marL="850229" indent="-283410">
              <a:lnSpc>
                <a:spcPct val="100000"/>
              </a:lnSpc>
              <a:spcBef>
                <a:spcPts val="0"/>
              </a:spcBef>
              <a:defRPr sz="1400">
                <a:solidFill>
                  <a:schemeClr val="bg1"/>
                </a:solidFill>
                <a:latin typeface="+mj-lt"/>
              </a:defRPr>
            </a:lvl4pPr>
            <a:lvl5pPr marL="1133639" indent="-283410">
              <a:lnSpc>
                <a:spcPct val="100000"/>
              </a:lnSpc>
              <a:spcBef>
                <a:spcPts val="0"/>
              </a:spcBef>
              <a:defRPr sz="1200">
                <a:solidFill>
                  <a:schemeClr val="bg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2"/>
          <p:cNvSpPr>
            <a:spLocks noGrp="1"/>
          </p:cNvSpPr>
          <p:nvPr>
            <p:ph type="title" hasCustomPrompt="1"/>
          </p:nvPr>
        </p:nvSpPr>
        <p:spPr>
          <a:xfrm>
            <a:off x="274638" y="296864"/>
            <a:ext cx="5909096" cy="927940"/>
          </a:xfrm>
          <a:prstGeom prst="rect">
            <a:avLst/>
          </a:prstGeom>
        </p:spPr>
        <p:txBody>
          <a:bodyPr/>
          <a:lstStyle>
            <a:lvl1pPr algn="l">
              <a:defRPr sz="3200" spc="0">
                <a:solidFill>
                  <a:schemeClr val="bg1"/>
                </a:solidFill>
              </a:defRPr>
            </a:lvl1pPr>
          </a:lstStyle>
          <a:p>
            <a:br>
              <a:rPr lang="en-US"/>
            </a:br>
            <a:r>
              <a:rPr lang="en-US"/>
              <a:t>Click to edit Master title style</a:t>
            </a:r>
          </a:p>
        </p:txBody>
      </p:sp>
      <p:sp>
        <p:nvSpPr>
          <p:cNvPr id="30" name="Freeform 29"/>
          <p:cNvSpPr/>
          <p:nvPr userDrawn="1"/>
        </p:nvSpPr>
        <p:spPr bwMode="auto">
          <a:xfrm rot="10800000">
            <a:off x="1" y="0"/>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marL="0" marR="0" lvl="0" indent="0" algn="ctr" defTabSz="931834" rtl="0" eaLnBrk="1" fontAlgn="base" latinLnBrk="0" hangingPunct="1">
              <a:lnSpc>
                <a:spcPct val="90000"/>
              </a:lnSpc>
              <a:spcBef>
                <a:spcPct val="0"/>
              </a:spcBef>
              <a:spcAft>
                <a:spcPct val="0"/>
              </a:spcAft>
              <a:buClrTx/>
              <a:buSzTx/>
              <a:buFontTx/>
              <a:buNone/>
              <a:tabLst/>
              <a:defRPr/>
            </a:pPr>
            <a:endParaRPr kumimoji="0" lang="en-US" sz="1999"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6" name="Freeform 29"/>
          <p:cNvSpPr/>
          <p:nvPr userDrawn="1"/>
        </p:nvSpPr>
        <p:spPr bwMode="auto">
          <a:xfrm rot="10800000">
            <a:off x="1" y="-1"/>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ct val="0"/>
              </a:spcAft>
              <a:buClrTx/>
              <a:buSzTx/>
              <a:buFontTx/>
              <a:buNone/>
              <a:tabLst/>
              <a:defRPr/>
            </a:pPr>
            <a:endParaRPr kumimoji="0" lang="en-US" sz="1999"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301441975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33726"/>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447245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32054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996756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915076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652047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235491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730864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82967544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Content Title</a:t>
            </a:r>
          </a:p>
        </p:txBody>
      </p:sp>
      <p:sp>
        <p:nvSpPr>
          <p:cNvPr id="4" name="Text Placeholder 3"/>
          <p:cNvSpPr>
            <a:spLocks noGrp="1"/>
          </p:cNvSpPr>
          <p:nvPr>
            <p:ph type="body" sz="quarter" idx="10"/>
          </p:nvPr>
        </p:nvSpPr>
        <p:spPr>
          <a:xfrm>
            <a:off x="269241" y="1187644"/>
            <a:ext cx="5378547" cy="2493183"/>
          </a:xfrm>
        </p:spPr>
        <p:txBody>
          <a:bodyPr wrap="square">
            <a:spAutoFit/>
          </a:bodyPr>
          <a:lstStyle>
            <a:lvl1pPr marL="448213" indent="-448213">
              <a:spcBef>
                <a:spcPts val="1200"/>
              </a:spcBef>
              <a:buClr>
                <a:schemeClr val="tx1"/>
              </a:buClr>
              <a:buFont typeface="Arial" panose="020B0604020202020204" pitchFamily="34" charset="0"/>
              <a:buChar char="•"/>
              <a:defRPr sz="2942" b="0">
                <a:latin typeface="+mn-lt"/>
              </a:defRPr>
            </a:lvl1pPr>
            <a:lvl2pPr marL="586724" indent="-336161">
              <a:buFont typeface="Arial" panose="020B0604020202020204" pitchFamily="34" charset="0"/>
              <a:buChar char="•"/>
              <a:defRPr sz="2353" b="0"/>
            </a:lvl2pPr>
            <a:lvl3pPr marL="778148" indent="-336161">
              <a:buFont typeface="Arial" panose="020B0604020202020204" pitchFamily="34" charset="0"/>
              <a:buChar char="•"/>
              <a:tabLst/>
              <a:defRPr sz="2157" b="0"/>
            </a:lvl3pPr>
            <a:lvl4pPr marL="975798" indent="-336161">
              <a:buFont typeface="Arial" panose="020B0604020202020204" pitchFamily="34" charset="0"/>
              <a:buChar char="•"/>
              <a:defRPr sz="2157" b="0"/>
            </a:lvl4pPr>
            <a:lvl5pPr marL="1173449" indent="-336161">
              <a:buFont typeface="Arial" panose="020B0604020202020204" pitchFamily="34" charset="0"/>
              <a:buChar char="•"/>
              <a:tabLst/>
              <a:defRPr sz="2157"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3"/>
          <p:cNvSpPr>
            <a:spLocks noGrp="1"/>
          </p:cNvSpPr>
          <p:nvPr>
            <p:ph type="body" sz="quarter" idx="11"/>
          </p:nvPr>
        </p:nvSpPr>
        <p:spPr>
          <a:xfrm>
            <a:off x="6546535" y="1187644"/>
            <a:ext cx="5378547" cy="2493183"/>
          </a:xfrm>
        </p:spPr>
        <p:txBody>
          <a:bodyPr wrap="square">
            <a:spAutoFit/>
          </a:bodyPr>
          <a:lstStyle>
            <a:lvl1pPr marL="448213" indent="-448213">
              <a:spcBef>
                <a:spcPts val="1200"/>
              </a:spcBef>
              <a:buClr>
                <a:schemeClr val="tx1"/>
              </a:buClr>
              <a:buFont typeface="Arial" panose="020B0604020202020204" pitchFamily="34" charset="0"/>
              <a:buChar char="•"/>
              <a:defRPr lang="en-US" sz="2942" b="0" kern="1200" spc="0" baseline="0" dirty="0">
                <a:gradFill>
                  <a:gsLst>
                    <a:gs pos="1250">
                      <a:schemeClr val="tx1"/>
                    </a:gs>
                    <a:gs pos="100000">
                      <a:schemeClr val="tx1"/>
                    </a:gs>
                  </a:gsLst>
                  <a:lin ang="5400000" scaled="0"/>
                </a:gradFill>
                <a:latin typeface="+mn-lt"/>
                <a:ea typeface="+mn-ea"/>
                <a:cs typeface="+mn-cs"/>
              </a:defRPr>
            </a:lvl1pPr>
            <a:lvl2pPr marL="586724" indent="-336161">
              <a:buFont typeface="Arial" panose="020B0604020202020204" pitchFamily="34" charset="0"/>
              <a:buChar char="•"/>
              <a:defRPr lang="en-US" sz="2353" b="0" kern="1200" spc="0" baseline="0" dirty="0">
                <a:gradFill>
                  <a:gsLst>
                    <a:gs pos="1250">
                      <a:schemeClr val="tx1"/>
                    </a:gs>
                    <a:gs pos="100000">
                      <a:schemeClr val="tx1"/>
                    </a:gs>
                  </a:gsLst>
                  <a:lin ang="5400000" scaled="0"/>
                </a:gradFill>
                <a:latin typeface="+mn-lt"/>
                <a:ea typeface="+mn-ea"/>
                <a:cs typeface="+mn-cs"/>
              </a:defRPr>
            </a:lvl2pPr>
            <a:lvl3pPr marL="778148" indent="-336161">
              <a:buFont typeface="Arial" panose="020B0604020202020204" pitchFamily="34" charset="0"/>
              <a:buChar char="•"/>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98" indent="-336161">
              <a:buFont typeface="Arial" panose="020B0604020202020204" pitchFamily="34" charset="0"/>
              <a:buChar char="•"/>
              <a:defRPr lang="en-US" sz="2157" b="0" kern="1200" spc="0" baseline="0" dirty="0">
                <a:gradFill>
                  <a:gsLst>
                    <a:gs pos="1250">
                      <a:schemeClr val="tx1"/>
                    </a:gs>
                    <a:gs pos="100000">
                      <a:schemeClr val="tx1"/>
                    </a:gs>
                  </a:gsLst>
                  <a:lin ang="5400000" scaled="0"/>
                </a:gradFill>
                <a:latin typeface="+mn-lt"/>
                <a:ea typeface="+mn-ea"/>
                <a:cs typeface="+mn-cs"/>
              </a:defRPr>
            </a:lvl4pPr>
            <a:lvl5pPr marL="1173449" indent="-336161">
              <a:buFont typeface="Arial" panose="020B0604020202020204" pitchFamily="34" charset="0"/>
              <a:buChar char="•"/>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421105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919696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1009962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1A7D1-7042-ED47-82AE-80656C2CEF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0FECE66-C562-6F41-BE7F-F51CC3AED8FD}"/>
              </a:ext>
            </a:extLst>
          </p:cNvPr>
          <p:cNvSpPr>
            <a:spLocks noGrp="1"/>
          </p:cNvSpPr>
          <p:nvPr>
            <p:ph type="subTitle" idx="1"/>
          </p:nvPr>
        </p:nvSpPr>
        <p:spPr>
          <a:xfrm>
            <a:off x="1524000" y="3602038"/>
            <a:ext cx="9144000" cy="513510"/>
          </a:xfrm>
        </p:spPr>
        <p:txBody>
          <a:bodyPr/>
          <a:lstStyle>
            <a:lvl1pPr marL="0" indent="0" algn="ctr">
              <a:buNone/>
              <a:defRPr sz="2400"/>
            </a:lvl1pPr>
            <a:lvl2pPr marL="457205" indent="0" algn="ctr">
              <a:buNone/>
              <a:defRPr sz="2000"/>
            </a:lvl2pPr>
            <a:lvl3pPr marL="914411" indent="0" algn="ctr">
              <a:buNone/>
              <a:defRPr sz="1800"/>
            </a:lvl3pPr>
            <a:lvl4pPr marL="1371617" indent="0" algn="ctr">
              <a:buNone/>
              <a:defRPr sz="1600"/>
            </a:lvl4pPr>
            <a:lvl5pPr marL="1828822" indent="0" algn="ctr">
              <a:buNone/>
              <a:defRPr sz="1600"/>
            </a:lvl5pPr>
            <a:lvl6pPr marL="2286027" indent="0" algn="ctr">
              <a:buNone/>
              <a:defRPr sz="1600"/>
            </a:lvl6pPr>
            <a:lvl7pPr marL="2743233" indent="0" algn="ctr">
              <a:buNone/>
              <a:defRPr sz="1600"/>
            </a:lvl7pPr>
            <a:lvl8pPr marL="3200438" indent="0" algn="ctr">
              <a:buNone/>
              <a:defRPr sz="1600"/>
            </a:lvl8pPr>
            <a:lvl9pPr marL="365764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2A5631-DFAD-E64B-B789-4AE40FD72D08}"/>
              </a:ext>
            </a:extLst>
          </p:cNvPr>
          <p:cNvSpPr>
            <a:spLocks noGrp="1"/>
          </p:cNvSpPr>
          <p:nvPr>
            <p:ph type="dt" sz="half" idx="10"/>
          </p:nvPr>
        </p:nvSpPr>
        <p:spPr/>
        <p:txBody>
          <a:bodyPr/>
          <a:lstStyle/>
          <a:p>
            <a:fld id="{94714F82-9234-B34E-B624-471749B469A9}" type="datetimeFigureOut">
              <a:rPr lang="en-US" smtClean="0"/>
              <a:t>1/26/2020</a:t>
            </a:fld>
            <a:endParaRPr lang="en-US"/>
          </a:p>
        </p:txBody>
      </p:sp>
      <p:sp>
        <p:nvSpPr>
          <p:cNvPr id="5" name="Footer Placeholder 4">
            <a:extLst>
              <a:ext uri="{FF2B5EF4-FFF2-40B4-BE49-F238E27FC236}">
                <a16:creationId xmlns:a16="http://schemas.microsoft.com/office/drawing/2014/main" id="{57A30F69-9ED5-9A41-B7D7-D9B2562C65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8544BE-B52B-8545-B544-5EB646C933B2}"/>
              </a:ext>
            </a:extLst>
          </p:cNvPr>
          <p:cNvSpPr>
            <a:spLocks noGrp="1"/>
          </p:cNvSpPr>
          <p:nvPr>
            <p:ph type="sldNum" sz="quarter" idx="12"/>
          </p:nvPr>
        </p:nvSpPr>
        <p:spPr/>
        <p:txBody>
          <a:bodyPr/>
          <a:lstStyle/>
          <a:p>
            <a:fld id="{63C6D86B-796E-654A-8A29-42BD04CB7216}" type="slidenum">
              <a:rPr lang="en-US" smtClean="0"/>
              <a:t>‹#›</a:t>
            </a:fld>
            <a:endParaRPr lang="en-US"/>
          </a:p>
        </p:txBody>
      </p:sp>
    </p:spTree>
    <p:extLst>
      <p:ext uri="{BB962C8B-B14F-4D97-AF65-F5344CB8AC3E}">
        <p14:creationId xmlns:p14="http://schemas.microsoft.com/office/powerpoint/2010/main" val="2836324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4253122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a:t>Session code here</a:t>
            </a:r>
          </a:p>
        </p:txBody>
      </p:sp>
    </p:spTree>
    <p:extLst>
      <p:ext uri="{BB962C8B-B14F-4D97-AF65-F5344CB8AC3E}">
        <p14:creationId xmlns:p14="http://schemas.microsoft.com/office/powerpoint/2010/main" val="534039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13108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4429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02135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4365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93249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113867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23687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075684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45214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181472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1459904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7930239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6807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42841234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28774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849375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611334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35014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80458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522605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2060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527495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66054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439917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29E74-16F5-4676-83FC-8CCBD63D0C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50A0D5-C071-4F1A-979D-B6AA3041F98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84EF1C-CF37-44EE-8D82-6699FAB0734B}"/>
              </a:ext>
            </a:extLst>
          </p:cNvPr>
          <p:cNvSpPr>
            <a:spLocks noGrp="1"/>
          </p:cNvSpPr>
          <p:nvPr>
            <p:ph type="dt" sz="half" idx="10"/>
          </p:nvPr>
        </p:nvSpPr>
        <p:spPr/>
        <p:txBody>
          <a:bodyPr/>
          <a:lstStyle/>
          <a:p>
            <a:fld id="{94DAD4EF-CC38-40CA-8530-3F8A36D27854}" type="datetimeFigureOut">
              <a:rPr lang="en-US" smtClean="0"/>
              <a:t>1/26/2020</a:t>
            </a:fld>
            <a:endParaRPr lang="en-US"/>
          </a:p>
        </p:txBody>
      </p:sp>
      <p:sp>
        <p:nvSpPr>
          <p:cNvPr id="5" name="Footer Placeholder 4">
            <a:extLst>
              <a:ext uri="{FF2B5EF4-FFF2-40B4-BE49-F238E27FC236}">
                <a16:creationId xmlns:a16="http://schemas.microsoft.com/office/drawing/2014/main" id="{3AC9C80C-0FF5-4904-9457-C8035D4E75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7A0065-4C7B-44F4-BD7E-0344CCA0B146}"/>
              </a:ext>
            </a:extLst>
          </p:cNvPr>
          <p:cNvSpPr>
            <a:spLocks noGrp="1"/>
          </p:cNvSpPr>
          <p:nvPr>
            <p:ph type="sldNum" sz="quarter" idx="12"/>
          </p:nvPr>
        </p:nvSpPr>
        <p:spPr/>
        <p:txBody>
          <a:bodyPr/>
          <a:lstStyle/>
          <a:p>
            <a:fld id="{A57A034F-3359-44F0-95E5-6AE3EE39738C}" type="slidenum">
              <a:rPr lang="en-US" smtClean="0"/>
              <a:t>‹#›</a:t>
            </a:fld>
            <a:endParaRPr lang="en-US"/>
          </a:p>
        </p:txBody>
      </p:sp>
    </p:spTree>
    <p:extLst>
      <p:ext uri="{BB962C8B-B14F-4D97-AF65-F5344CB8AC3E}">
        <p14:creationId xmlns:p14="http://schemas.microsoft.com/office/powerpoint/2010/main" val="26180241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738760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349105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666389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24251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90765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theme" Target="../theme/theme2.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image" Target="../media/image9.emf"/><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53976670"/>
      </p:ext>
    </p:extLst>
  </p:cSld>
  <p:clrMap bg1="dk1" tx1="lt1" bg2="dk2" tx2="lt2" accent1="accent1" accent2="accent2" accent3="accent3" accent4="accent4" accent5="accent5" accent6="accent6" hlink="hlink" folHlink="folHlink"/>
  <p:sldLayoutIdLst>
    <p:sldLayoutId id="2147483663" r:id="rId1"/>
    <p:sldLayoutId id="2147483681"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243614563"/>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7" r:id="rId4"/>
    <p:sldLayoutId id="2147483688" r:id="rId5"/>
    <p:sldLayoutId id="2147483691" r:id="rId6"/>
    <p:sldLayoutId id="2147483692" r:id="rId7"/>
    <p:sldLayoutId id="2147483694" r:id="rId8"/>
    <p:sldLayoutId id="2147483723" r:id="rId9"/>
    <p:sldLayoutId id="2147483725" r:id="rId10"/>
    <p:sldLayoutId id="2147483726" r:id="rId11"/>
    <p:sldLayoutId id="2147483727" r:id="rId12"/>
    <p:sldLayoutId id="2147483728" r:id="rId13"/>
    <p:sldLayoutId id="2147483729" r:id="rId14"/>
    <p:sldLayoutId id="2147483730" r:id="rId15"/>
    <p:sldLayoutId id="2147483731" r:id="rId16"/>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6274989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hyperlink" Target="https://puppet.com/resources/whitepaper/state-of-devops-report" TargetMode="External"/><Relationship Id="rId2" Type="http://schemas.openxmlformats.org/officeDocument/2006/relationships/notesSlide" Target="../notesSlides/notesSlide9.xml"/><Relationship Id="rId1" Type="http://schemas.openxmlformats.org/officeDocument/2006/relationships/slideLayout" Target="../slideLayouts/slideLayout20.xml"/><Relationship Id="rId6" Type="http://schemas.openxmlformats.org/officeDocument/2006/relationships/hyperlink" Target="https://www.datadoghq.com/docker-adoption/index.html" TargetMode="External"/><Relationship Id="rId5" Type="http://schemas.microsoft.com/office/2007/relationships/hdphoto" Target="../media/hdphoto1.wdp"/><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8" Type="http://schemas.openxmlformats.org/officeDocument/2006/relationships/hyperlink" Target="https://www.datadoghq.com/docker-adoption/index.html" TargetMode="External"/><Relationship Id="rId3" Type="http://schemas.openxmlformats.org/officeDocument/2006/relationships/image" Target="../media/image24.png"/><Relationship Id="rId7"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28.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25.svg"/><Relationship Id="rId9" Type="http://schemas.openxmlformats.org/officeDocument/2006/relationships/hyperlink" Target="https://www.cncf.io/blog/2017/12/06/cloud-native-technologies-scaling-production-application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3.xml"/><Relationship Id="rId1" Type="http://schemas.openxmlformats.org/officeDocument/2006/relationships/slideLayout" Target="../slideLayouts/slideLayout29.xml"/><Relationship Id="rId4" Type="http://schemas.openxmlformats.org/officeDocument/2006/relationships/image" Target="../media/image30.emf"/></Relationships>
</file>

<file path=ppt/slides/_rels/slide1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4.xml"/><Relationship Id="rId1" Type="http://schemas.openxmlformats.org/officeDocument/2006/relationships/slideLayout" Target="../slideLayouts/slideLayout29.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s/_rels/slide2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5.png"/><Relationship Id="rId1" Type="http://schemas.openxmlformats.org/officeDocument/2006/relationships/slideLayout" Target="../slideLayouts/slideLayout29.xml"/><Relationship Id="rId4" Type="http://schemas.openxmlformats.org/officeDocument/2006/relationships/image" Target="../media/image34.emf"/></Relationships>
</file>

<file path=ppt/slides/_rels/slide22.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image" Target="../media/image32.emf"/><Relationship Id="rId7" Type="http://schemas.openxmlformats.org/officeDocument/2006/relationships/image" Target="../media/image39.emf"/><Relationship Id="rId2" Type="http://schemas.openxmlformats.org/officeDocument/2006/relationships/image" Target="../media/image33.emf"/><Relationship Id="rId1" Type="http://schemas.openxmlformats.org/officeDocument/2006/relationships/slideLayout" Target="../slideLayouts/slideLayout29.xml"/><Relationship Id="rId6" Type="http://schemas.openxmlformats.org/officeDocument/2006/relationships/image" Target="../media/image38.emf"/><Relationship Id="rId5" Type="http://schemas.openxmlformats.org/officeDocument/2006/relationships/image" Target="../media/image37.emf"/><Relationship Id="rId10" Type="http://schemas.openxmlformats.org/officeDocument/2006/relationships/image" Target="../media/image40.emf"/><Relationship Id="rId4" Type="http://schemas.openxmlformats.org/officeDocument/2006/relationships/image" Target="../media/image36.emf"/><Relationship Id="rId9" Type="http://schemas.openxmlformats.org/officeDocument/2006/relationships/image" Target="../media/image31.emf"/></Relationships>
</file>

<file path=ppt/slides/_rels/slide23.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2.svg"/><Relationship Id="rId7"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29.xml"/><Relationship Id="rId6" Type="http://schemas.openxmlformats.org/officeDocument/2006/relationships/image" Target="../media/image44.emf"/><Relationship Id="rId5" Type="http://schemas.openxmlformats.org/officeDocument/2006/relationships/image" Target="../media/image43.emf"/><Relationship Id="rId10" Type="http://schemas.openxmlformats.org/officeDocument/2006/relationships/image" Target="../media/image34.emf"/><Relationship Id="rId4" Type="http://schemas.openxmlformats.org/officeDocument/2006/relationships/image" Target="../media/image31.emf"/><Relationship Id="rId9" Type="http://schemas.openxmlformats.org/officeDocument/2006/relationships/image" Target="../media/image30.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2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hyperlink" Target="https://docs.microsoft.com/en-us/dotnet/standard/containerized-lifecycle-architecture/docker-application-lifecycle/containers-foundation-for-devops-collaboration" TargetMode="Externa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image" Target="../media/image57.gif"/><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image" Target="../media/image59.gif"/><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image" Target="../media/image60.gif"/><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0.xml"/><Relationship Id="rId4" Type="http://schemas.openxmlformats.org/officeDocument/2006/relationships/image" Target="../media/image63.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20.xml"/><Relationship Id="rId6" Type="http://schemas.openxmlformats.org/officeDocument/2006/relationships/image" Target="../media/image67.svg"/><Relationship Id="rId11" Type="http://schemas.openxmlformats.org/officeDocument/2006/relationships/image" Target="../media/image70.tiff"/><Relationship Id="rId5" Type="http://schemas.openxmlformats.org/officeDocument/2006/relationships/image" Target="../media/image66.png"/><Relationship Id="rId10" Type="http://schemas.openxmlformats.org/officeDocument/2006/relationships/slide" Target="slide42.xml"/><Relationship Id="rId4" Type="http://schemas.openxmlformats.org/officeDocument/2006/relationships/image" Target="../media/image65.png"/><Relationship Id="rId9" Type="http://schemas.openxmlformats.org/officeDocument/2006/relationships/slide" Target="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20.xml"/><Relationship Id="rId6" Type="http://schemas.openxmlformats.org/officeDocument/2006/relationships/slide" Target="slide42.xml"/><Relationship Id="rId5" Type="http://schemas.openxmlformats.org/officeDocument/2006/relationships/slide" Target="slide40.xml"/><Relationship Id="rId4" Type="http://schemas.openxmlformats.org/officeDocument/2006/relationships/image" Target="../media/image69.svg"/></Relationships>
</file>

<file path=ppt/slides/_rels/slide42.xml.rels><?xml version="1.0" encoding="UTF-8" standalone="yes"?>
<Relationships xmlns="http://schemas.openxmlformats.org/package/2006/relationships"><Relationship Id="rId8" Type="http://schemas.openxmlformats.org/officeDocument/2006/relationships/slide" Target="slide42.xml"/><Relationship Id="rId3" Type="http://schemas.openxmlformats.org/officeDocument/2006/relationships/image" Target="../media/image68.png"/><Relationship Id="rId7" Type="http://schemas.openxmlformats.org/officeDocument/2006/relationships/slide" Target="slide40.xml"/><Relationship Id="rId2" Type="http://schemas.openxmlformats.org/officeDocument/2006/relationships/notesSlide" Target="../notesSlides/notesSlide22.xml"/><Relationship Id="rId1" Type="http://schemas.openxmlformats.org/officeDocument/2006/relationships/slideLayout" Target="../slideLayouts/slideLayout20.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69.svg"/></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24.xml"/><Relationship Id="rId1" Type="http://schemas.openxmlformats.org/officeDocument/2006/relationships/slideLayout" Target="../slideLayouts/slideLayout20.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3.svg"/><Relationship Id="rId2" Type="http://schemas.openxmlformats.org/officeDocument/2006/relationships/notesSlide" Target="../notesSlides/notesSlide25.xml"/><Relationship Id="rId1" Type="http://schemas.openxmlformats.org/officeDocument/2006/relationships/slideLayout" Target="../slideLayouts/slideLayout34.xml"/><Relationship Id="rId6" Type="http://schemas.openxmlformats.org/officeDocument/2006/relationships/image" Target="../media/image82.png"/><Relationship Id="rId5" Type="http://schemas.openxmlformats.org/officeDocument/2006/relationships/hyperlink" Target="https://aka.ms/acr/tasks" TargetMode="External"/><Relationship Id="rId4" Type="http://schemas.openxmlformats.org/officeDocument/2006/relationships/image" Target="../media/image81.sv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27.xml"/><Relationship Id="rId1" Type="http://schemas.openxmlformats.org/officeDocument/2006/relationships/slideLayout" Target="../slideLayouts/slideLayout20.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svg"/></Relationships>
</file>

<file path=ppt/slides/_rels/slide48.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84.png"/><Relationship Id="rId7" Type="http://schemas.openxmlformats.org/officeDocument/2006/relationships/image" Target="../media/image86.png"/><Relationship Id="rId2" Type="http://schemas.openxmlformats.org/officeDocument/2006/relationships/notesSlide" Target="../notesSlides/notesSlide28.xml"/><Relationship Id="rId1" Type="http://schemas.openxmlformats.org/officeDocument/2006/relationships/slideLayout" Target="../slideLayouts/slideLayout20.xml"/><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5.svg"/></Relationships>
</file>

<file path=ppt/slides/_rels/slide4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9.xml"/><Relationship Id="rId1" Type="http://schemas.openxmlformats.org/officeDocument/2006/relationships/slideLayout" Target="../slideLayouts/slideLayout20.xml"/><Relationship Id="rId5" Type="http://schemas.openxmlformats.org/officeDocument/2006/relationships/image" Target="../media/image94.png"/><Relationship Id="rId4" Type="http://schemas.openxmlformats.org/officeDocument/2006/relationships/image" Target="../media/image9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8" Type="http://schemas.openxmlformats.org/officeDocument/2006/relationships/image" Target="../media/image18.tiff"/><Relationship Id="rId3" Type="http://schemas.openxmlformats.org/officeDocument/2006/relationships/image" Target="../media/image13.png"/><Relationship Id="rId7" Type="http://schemas.openxmlformats.org/officeDocument/2006/relationships/image" Target="../media/image17.tiff"/><Relationship Id="rId2" Type="http://schemas.openxmlformats.org/officeDocument/2006/relationships/notesSlide" Target="../notesSlides/notesSlide5.xml"/><Relationship Id="rId1" Type="http://schemas.openxmlformats.org/officeDocument/2006/relationships/slideLayout" Target="../slideLayouts/slideLayout2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AFD741C-8AAB-4E39-93A4-7B743C79A0C5}"/>
              </a:ext>
            </a:extLst>
          </p:cNvPr>
          <p:cNvGrpSpPr/>
          <p:nvPr/>
        </p:nvGrpSpPr>
        <p:grpSpPr>
          <a:xfrm>
            <a:off x="-221782" y="4494887"/>
            <a:ext cx="12896211" cy="2694796"/>
            <a:chOff x="-359166" y="3595461"/>
            <a:chExt cx="13154807" cy="2748832"/>
          </a:xfrm>
        </p:grpSpPr>
        <p:grpSp>
          <p:nvGrpSpPr>
            <p:cNvPr id="6" name="Group 5">
              <a:extLst>
                <a:ext uri="{FF2B5EF4-FFF2-40B4-BE49-F238E27FC236}">
                  <a16:creationId xmlns:a16="http://schemas.microsoft.com/office/drawing/2014/main" id="{1161A16A-06AD-41C4-8B03-93064B361704}"/>
                </a:ext>
              </a:extLst>
            </p:cNvPr>
            <p:cNvGrpSpPr/>
            <p:nvPr/>
          </p:nvGrpSpPr>
          <p:grpSpPr>
            <a:xfrm>
              <a:off x="-359166" y="4877425"/>
              <a:ext cx="13154807" cy="1466868"/>
              <a:chOff x="-359166" y="1894404"/>
              <a:chExt cx="13154807" cy="1466868"/>
            </a:xfrm>
          </p:grpSpPr>
          <p:grpSp>
            <p:nvGrpSpPr>
              <p:cNvPr id="49" name="Group 48">
                <a:extLst>
                  <a:ext uri="{FF2B5EF4-FFF2-40B4-BE49-F238E27FC236}">
                    <a16:creationId xmlns:a16="http://schemas.microsoft.com/office/drawing/2014/main" id="{F98CF8BA-7F1C-4C4A-8528-47139D7A7F96}"/>
                  </a:ext>
                </a:extLst>
              </p:cNvPr>
              <p:cNvGrpSpPr/>
              <p:nvPr/>
            </p:nvGrpSpPr>
            <p:grpSpPr>
              <a:xfrm>
                <a:off x="166743" y="2868963"/>
                <a:ext cx="12106163" cy="492309"/>
                <a:chOff x="166743" y="3220231"/>
                <a:chExt cx="12106163" cy="492309"/>
              </a:xfrm>
              <a:noFill/>
            </p:grpSpPr>
            <p:sp>
              <p:nvSpPr>
                <p:cNvPr id="91" name="Hexagon 90">
                  <a:extLst>
                    <a:ext uri="{FF2B5EF4-FFF2-40B4-BE49-F238E27FC236}">
                      <a16:creationId xmlns:a16="http://schemas.microsoft.com/office/drawing/2014/main" id="{F413C2D7-2D65-47CC-820E-3E31953E7E35}"/>
                    </a:ext>
                  </a:extLst>
                </p:cNvPr>
                <p:cNvSpPr/>
                <p:nvPr/>
              </p:nvSpPr>
              <p:spPr bwMode="auto">
                <a:xfrm>
                  <a:off x="166743" y="3220231"/>
                  <a:ext cx="571079" cy="492309"/>
                </a:xfrm>
                <a:prstGeom prst="hexagon">
                  <a:avLst/>
                </a:prstGeom>
                <a:grp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Hexagon 91">
                  <a:extLst>
                    <a:ext uri="{FF2B5EF4-FFF2-40B4-BE49-F238E27FC236}">
                      <a16:creationId xmlns:a16="http://schemas.microsoft.com/office/drawing/2014/main" id="{DDF77C6D-9F1A-4A88-AF7F-9D9C27E4FEFF}"/>
                    </a:ext>
                  </a:extLst>
                </p:cNvPr>
                <p:cNvSpPr/>
                <p:nvPr/>
              </p:nvSpPr>
              <p:spPr bwMode="auto">
                <a:xfrm>
                  <a:off x="1215387" y="3220231"/>
                  <a:ext cx="571079" cy="492309"/>
                </a:xfrm>
                <a:prstGeom prst="hexagon">
                  <a:avLst/>
                </a:prstGeom>
                <a:grp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Hexagon 92">
                  <a:extLst>
                    <a:ext uri="{FF2B5EF4-FFF2-40B4-BE49-F238E27FC236}">
                      <a16:creationId xmlns:a16="http://schemas.microsoft.com/office/drawing/2014/main" id="{84197395-58E0-4EE4-91E0-E687F02B28E2}"/>
                    </a:ext>
                  </a:extLst>
                </p:cNvPr>
                <p:cNvSpPr/>
                <p:nvPr/>
              </p:nvSpPr>
              <p:spPr bwMode="auto">
                <a:xfrm>
                  <a:off x="2264031" y="3220231"/>
                  <a:ext cx="571079" cy="492309"/>
                </a:xfrm>
                <a:prstGeom prst="hexagon">
                  <a:avLst/>
                </a:prstGeom>
                <a:grp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Hexagon 93">
                  <a:extLst>
                    <a:ext uri="{FF2B5EF4-FFF2-40B4-BE49-F238E27FC236}">
                      <a16:creationId xmlns:a16="http://schemas.microsoft.com/office/drawing/2014/main" id="{1682D237-C2D1-4998-A49B-4924CE2B8288}"/>
                    </a:ext>
                  </a:extLst>
                </p:cNvPr>
                <p:cNvSpPr/>
                <p:nvPr/>
              </p:nvSpPr>
              <p:spPr bwMode="auto">
                <a:xfrm>
                  <a:off x="3312675" y="3220231"/>
                  <a:ext cx="571079" cy="492309"/>
                </a:xfrm>
                <a:prstGeom prst="hexagon">
                  <a:avLst/>
                </a:prstGeom>
                <a:grp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Hexagon 94">
                  <a:extLst>
                    <a:ext uri="{FF2B5EF4-FFF2-40B4-BE49-F238E27FC236}">
                      <a16:creationId xmlns:a16="http://schemas.microsoft.com/office/drawing/2014/main" id="{FEBC14D2-87C0-4D8D-8A75-2E28B7C1BF9C}"/>
                    </a:ext>
                  </a:extLst>
                </p:cNvPr>
                <p:cNvSpPr/>
                <p:nvPr/>
              </p:nvSpPr>
              <p:spPr bwMode="auto">
                <a:xfrm>
                  <a:off x="4361319" y="3220231"/>
                  <a:ext cx="571079" cy="492309"/>
                </a:xfrm>
                <a:prstGeom prst="hexagon">
                  <a:avLst/>
                </a:prstGeom>
                <a:grp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Hexagon 95">
                  <a:extLst>
                    <a:ext uri="{FF2B5EF4-FFF2-40B4-BE49-F238E27FC236}">
                      <a16:creationId xmlns:a16="http://schemas.microsoft.com/office/drawing/2014/main" id="{6D373192-482F-470F-B399-D67AEAB362ED}"/>
                    </a:ext>
                  </a:extLst>
                </p:cNvPr>
                <p:cNvSpPr/>
                <p:nvPr/>
              </p:nvSpPr>
              <p:spPr bwMode="auto">
                <a:xfrm>
                  <a:off x="5409963" y="3220231"/>
                  <a:ext cx="571079" cy="492309"/>
                </a:xfrm>
                <a:prstGeom prst="hexagon">
                  <a:avLst/>
                </a:prstGeom>
                <a:grp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Hexagon 96">
                  <a:extLst>
                    <a:ext uri="{FF2B5EF4-FFF2-40B4-BE49-F238E27FC236}">
                      <a16:creationId xmlns:a16="http://schemas.microsoft.com/office/drawing/2014/main" id="{6F5E24F6-FAB4-4A0F-A7C0-A4666810BE37}"/>
                    </a:ext>
                  </a:extLst>
                </p:cNvPr>
                <p:cNvSpPr/>
                <p:nvPr/>
              </p:nvSpPr>
              <p:spPr bwMode="auto">
                <a:xfrm>
                  <a:off x="6458607" y="3220231"/>
                  <a:ext cx="571079" cy="492309"/>
                </a:xfrm>
                <a:prstGeom prst="hexagon">
                  <a:avLst/>
                </a:prstGeom>
                <a:grp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Hexagon 97">
                  <a:extLst>
                    <a:ext uri="{FF2B5EF4-FFF2-40B4-BE49-F238E27FC236}">
                      <a16:creationId xmlns:a16="http://schemas.microsoft.com/office/drawing/2014/main" id="{E5B930DA-9B07-4ABC-8335-F22ACDE7727F}"/>
                    </a:ext>
                  </a:extLst>
                </p:cNvPr>
                <p:cNvSpPr/>
                <p:nvPr/>
              </p:nvSpPr>
              <p:spPr bwMode="auto">
                <a:xfrm>
                  <a:off x="7507251" y="3220231"/>
                  <a:ext cx="571079" cy="492309"/>
                </a:xfrm>
                <a:prstGeom prst="hexagon">
                  <a:avLst/>
                </a:prstGeom>
                <a:grp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9" name="Hexagon 98">
                  <a:extLst>
                    <a:ext uri="{FF2B5EF4-FFF2-40B4-BE49-F238E27FC236}">
                      <a16:creationId xmlns:a16="http://schemas.microsoft.com/office/drawing/2014/main" id="{5598F83A-9992-4D40-88D6-429843195534}"/>
                    </a:ext>
                  </a:extLst>
                </p:cNvPr>
                <p:cNvSpPr/>
                <p:nvPr/>
              </p:nvSpPr>
              <p:spPr bwMode="auto">
                <a:xfrm>
                  <a:off x="8555895" y="3220231"/>
                  <a:ext cx="571079" cy="492309"/>
                </a:xfrm>
                <a:prstGeom prst="hexagon">
                  <a:avLst/>
                </a:prstGeom>
                <a:grp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Hexagon 99">
                  <a:extLst>
                    <a:ext uri="{FF2B5EF4-FFF2-40B4-BE49-F238E27FC236}">
                      <a16:creationId xmlns:a16="http://schemas.microsoft.com/office/drawing/2014/main" id="{E5800068-B84C-45C4-A9C4-6726E64E00C7}"/>
                    </a:ext>
                  </a:extLst>
                </p:cNvPr>
                <p:cNvSpPr/>
                <p:nvPr/>
              </p:nvSpPr>
              <p:spPr bwMode="auto">
                <a:xfrm>
                  <a:off x="9604539" y="3220231"/>
                  <a:ext cx="571079" cy="492309"/>
                </a:xfrm>
                <a:prstGeom prst="hexagon">
                  <a:avLst/>
                </a:prstGeom>
                <a:grp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Hexagon 100">
                  <a:extLst>
                    <a:ext uri="{FF2B5EF4-FFF2-40B4-BE49-F238E27FC236}">
                      <a16:creationId xmlns:a16="http://schemas.microsoft.com/office/drawing/2014/main" id="{EC1CD54F-E583-4826-B5DE-C89FA70D8280}"/>
                    </a:ext>
                  </a:extLst>
                </p:cNvPr>
                <p:cNvSpPr/>
                <p:nvPr/>
              </p:nvSpPr>
              <p:spPr bwMode="auto">
                <a:xfrm>
                  <a:off x="10653183" y="3220231"/>
                  <a:ext cx="571079" cy="492309"/>
                </a:xfrm>
                <a:prstGeom prst="hexagon">
                  <a:avLst/>
                </a:prstGeom>
                <a:grp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Hexagon 101">
                  <a:extLst>
                    <a:ext uri="{FF2B5EF4-FFF2-40B4-BE49-F238E27FC236}">
                      <a16:creationId xmlns:a16="http://schemas.microsoft.com/office/drawing/2014/main" id="{171C8E92-7746-4A41-9023-1E40CA69D8DB}"/>
                    </a:ext>
                  </a:extLst>
                </p:cNvPr>
                <p:cNvSpPr/>
                <p:nvPr/>
              </p:nvSpPr>
              <p:spPr bwMode="auto">
                <a:xfrm>
                  <a:off x="11701827" y="3220231"/>
                  <a:ext cx="571079" cy="492309"/>
                </a:xfrm>
                <a:prstGeom prst="hexagon">
                  <a:avLst/>
                </a:prstGeom>
                <a:grp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76BB0715-E151-45C3-AAC9-4986EFC6D468}"/>
                  </a:ext>
                </a:extLst>
              </p:cNvPr>
              <p:cNvGrpSpPr/>
              <p:nvPr/>
            </p:nvGrpSpPr>
            <p:grpSpPr>
              <a:xfrm>
                <a:off x="-359166" y="1894404"/>
                <a:ext cx="12106163" cy="492309"/>
                <a:chOff x="-359166" y="1894404"/>
                <a:chExt cx="12106163" cy="492309"/>
              </a:xfrm>
            </p:grpSpPr>
            <p:sp>
              <p:nvSpPr>
                <p:cNvPr id="79" name="Hexagon 78">
                  <a:extLst>
                    <a:ext uri="{FF2B5EF4-FFF2-40B4-BE49-F238E27FC236}">
                      <a16:creationId xmlns:a16="http://schemas.microsoft.com/office/drawing/2014/main" id="{831DB030-A264-4525-8A31-56485A0EB31E}"/>
                    </a:ext>
                  </a:extLst>
                </p:cNvPr>
                <p:cNvSpPr/>
                <p:nvPr/>
              </p:nvSpPr>
              <p:spPr bwMode="auto">
                <a:xfrm>
                  <a:off x="-359166" y="189440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Hexagon 79">
                  <a:extLst>
                    <a:ext uri="{FF2B5EF4-FFF2-40B4-BE49-F238E27FC236}">
                      <a16:creationId xmlns:a16="http://schemas.microsoft.com/office/drawing/2014/main" id="{66B320B8-681A-4FEA-90B4-1DE0BDED9E00}"/>
                    </a:ext>
                  </a:extLst>
                </p:cNvPr>
                <p:cNvSpPr/>
                <p:nvPr/>
              </p:nvSpPr>
              <p:spPr bwMode="auto">
                <a:xfrm>
                  <a:off x="689478" y="189440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Hexagon 80">
                  <a:extLst>
                    <a:ext uri="{FF2B5EF4-FFF2-40B4-BE49-F238E27FC236}">
                      <a16:creationId xmlns:a16="http://schemas.microsoft.com/office/drawing/2014/main" id="{0D8F9B81-4D01-40C6-B070-9CEA5ED4E940}"/>
                    </a:ext>
                  </a:extLst>
                </p:cNvPr>
                <p:cNvSpPr/>
                <p:nvPr/>
              </p:nvSpPr>
              <p:spPr bwMode="auto">
                <a:xfrm>
                  <a:off x="1738122" y="189440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Hexagon 81">
                  <a:extLst>
                    <a:ext uri="{FF2B5EF4-FFF2-40B4-BE49-F238E27FC236}">
                      <a16:creationId xmlns:a16="http://schemas.microsoft.com/office/drawing/2014/main" id="{5EBDC6AA-8241-4FD7-BB3C-1814A61CD1C4}"/>
                    </a:ext>
                  </a:extLst>
                </p:cNvPr>
                <p:cNvSpPr/>
                <p:nvPr/>
              </p:nvSpPr>
              <p:spPr bwMode="auto">
                <a:xfrm>
                  <a:off x="2786766" y="189440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 name="Hexagon 82">
                  <a:extLst>
                    <a:ext uri="{FF2B5EF4-FFF2-40B4-BE49-F238E27FC236}">
                      <a16:creationId xmlns:a16="http://schemas.microsoft.com/office/drawing/2014/main" id="{6D0C5FA1-F8FC-4BEE-9A3E-5419782B6FB4}"/>
                    </a:ext>
                  </a:extLst>
                </p:cNvPr>
                <p:cNvSpPr/>
                <p:nvPr/>
              </p:nvSpPr>
              <p:spPr bwMode="auto">
                <a:xfrm>
                  <a:off x="3835410" y="189440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Hexagon 83">
                  <a:extLst>
                    <a:ext uri="{FF2B5EF4-FFF2-40B4-BE49-F238E27FC236}">
                      <a16:creationId xmlns:a16="http://schemas.microsoft.com/office/drawing/2014/main" id="{6B346517-D452-44D2-AF01-C790F6DE35FE}"/>
                    </a:ext>
                  </a:extLst>
                </p:cNvPr>
                <p:cNvSpPr/>
                <p:nvPr/>
              </p:nvSpPr>
              <p:spPr bwMode="auto">
                <a:xfrm>
                  <a:off x="4884054" y="189440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Hexagon 84">
                  <a:extLst>
                    <a:ext uri="{FF2B5EF4-FFF2-40B4-BE49-F238E27FC236}">
                      <a16:creationId xmlns:a16="http://schemas.microsoft.com/office/drawing/2014/main" id="{5C5CD01B-D3CD-44C0-990A-0B223AF2249D}"/>
                    </a:ext>
                  </a:extLst>
                </p:cNvPr>
                <p:cNvSpPr/>
                <p:nvPr/>
              </p:nvSpPr>
              <p:spPr bwMode="auto">
                <a:xfrm>
                  <a:off x="5932698" y="189440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Hexagon 85">
                  <a:extLst>
                    <a:ext uri="{FF2B5EF4-FFF2-40B4-BE49-F238E27FC236}">
                      <a16:creationId xmlns:a16="http://schemas.microsoft.com/office/drawing/2014/main" id="{02854687-F544-4766-8D20-678AF03FBCEE}"/>
                    </a:ext>
                  </a:extLst>
                </p:cNvPr>
                <p:cNvSpPr/>
                <p:nvPr/>
              </p:nvSpPr>
              <p:spPr bwMode="auto">
                <a:xfrm>
                  <a:off x="6981342" y="189440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Hexagon 86">
                  <a:extLst>
                    <a:ext uri="{FF2B5EF4-FFF2-40B4-BE49-F238E27FC236}">
                      <a16:creationId xmlns:a16="http://schemas.microsoft.com/office/drawing/2014/main" id="{ACD6D82D-BFBA-4709-BCCC-237B1682B1FC}"/>
                    </a:ext>
                  </a:extLst>
                </p:cNvPr>
                <p:cNvSpPr/>
                <p:nvPr/>
              </p:nvSpPr>
              <p:spPr bwMode="auto">
                <a:xfrm>
                  <a:off x="8029986" y="189440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 name="Hexagon 87">
                  <a:extLst>
                    <a:ext uri="{FF2B5EF4-FFF2-40B4-BE49-F238E27FC236}">
                      <a16:creationId xmlns:a16="http://schemas.microsoft.com/office/drawing/2014/main" id="{1B1DE4C3-0BDE-4ABE-A8AF-C7AF0951321B}"/>
                    </a:ext>
                  </a:extLst>
                </p:cNvPr>
                <p:cNvSpPr/>
                <p:nvPr/>
              </p:nvSpPr>
              <p:spPr bwMode="auto">
                <a:xfrm>
                  <a:off x="9078630" y="189440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9" name="Hexagon 88">
                  <a:extLst>
                    <a:ext uri="{FF2B5EF4-FFF2-40B4-BE49-F238E27FC236}">
                      <a16:creationId xmlns:a16="http://schemas.microsoft.com/office/drawing/2014/main" id="{5AB91534-97D3-43CA-9556-BA70B1CF1BB3}"/>
                    </a:ext>
                  </a:extLst>
                </p:cNvPr>
                <p:cNvSpPr/>
                <p:nvPr/>
              </p:nvSpPr>
              <p:spPr bwMode="auto">
                <a:xfrm>
                  <a:off x="10127274" y="189440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Hexagon 89">
                  <a:extLst>
                    <a:ext uri="{FF2B5EF4-FFF2-40B4-BE49-F238E27FC236}">
                      <a16:creationId xmlns:a16="http://schemas.microsoft.com/office/drawing/2014/main" id="{02AB9347-9C41-44E6-BD1C-DE1FB1E4C1BC}"/>
                    </a:ext>
                  </a:extLst>
                </p:cNvPr>
                <p:cNvSpPr/>
                <p:nvPr/>
              </p:nvSpPr>
              <p:spPr bwMode="auto">
                <a:xfrm>
                  <a:off x="11175918" y="189440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1" name="Group 50">
                <a:extLst>
                  <a:ext uri="{FF2B5EF4-FFF2-40B4-BE49-F238E27FC236}">
                    <a16:creationId xmlns:a16="http://schemas.microsoft.com/office/drawing/2014/main" id="{CB915C25-2C11-4FD7-8A56-57B4D68CB3F4}"/>
                  </a:ext>
                </a:extLst>
              </p:cNvPr>
              <p:cNvGrpSpPr/>
              <p:nvPr/>
            </p:nvGrpSpPr>
            <p:grpSpPr>
              <a:xfrm>
                <a:off x="166743" y="2231934"/>
                <a:ext cx="12106163" cy="492309"/>
                <a:chOff x="166743" y="2231934"/>
                <a:chExt cx="12106163" cy="492309"/>
              </a:xfrm>
            </p:grpSpPr>
            <p:sp>
              <p:nvSpPr>
                <p:cNvPr id="67" name="Hexagon 66">
                  <a:extLst>
                    <a:ext uri="{FF2B5EF4-FFF2-40B4-BE49-F238E27FC236}">
                      <a16:creationId xmlns:a16="http://schemas.microsoft.com/office/drawing/2014/main" id="{552A37F9-395A-44D9-A1AD-167DFCC26EBD}"/>
                    </a:ext>
                  </a:extLst>
                </p:cNvPr>
                <p:cNvSpPr/>
                <p:nvPr/>
              </p:nvSpPr>
              <p:spPr bwMode="auto">
                <a:xfrm>
                  <a:off x="166743" y="223193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Hexagon 67">
                  <a:extLst>
                    <a:ext uri="{FF2B5EF4-FFF2-40B4-BE49-F238E27FC236}">
                      <a16:creationId xmlns:a16="http://schemas.microsoft.com/office/drawing/2014/main" id="{B9DF76FE-175E-44EF-9E35-34955BE3E4EE}"/>
                    </a:ext>
                  </a:extLst>
                </p:cNvPr>
                <p:cNvSpPr/>
                <p:nvPr/>
              </p:nvSpPr>
              <p:spPr bwMode="auto">
                <a:xfrm>
                  <a:off x="1215387" y="223193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Hexagon 68">
                  <a:extLst>
                    <a:ext uri="{FF2B5EF4-FFF2-40B4-BE49-F238E27FC236}">
                      <a16:creationId xmlns:a16="http://schemas.microsoft.com/office/drawing/2014/main" id="{7355AF32-DD8B-4348-B441-C0F952AD50DB}"/>
                    </a:ext>
                  </a:extLst>
                </p:cNvPr>
                <p:cNvSpPr/>
                <p:nvPr/>
              </p:nvSpPr>
              <p:spPr bwMode="auto">
                <a:xfrm>
                  <a:off x="2264031" y="223193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Hexagon 69">
                  <a:extLst>
                    <a:ext uri="{FF2B5EF4-FFF2-40B4-BE49-F238E27FC236}">
                      <a16:creationId xmlns:a16="http://schemas.microsoft.com/office/drawing/2014/main" id="{593C1CA5-0E0F-433D-B32D-FFF72E255575}"/>
                    </a:ext>
                  </a:extLst>
                </p:cNvPr>
                <p:cNvSpPr/>
                <p:nvPr/>
              </p:nvSpPr>
              <p:spPr bwMode="auto">
                <a:xfrm>
                  <a:off x="3312675" y="223193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Hexagon 70">
                  <a:extLst>
                    <a:ext uri="{FF2B5EF4-FFF2-40B4-BE49-F238E27FC236}">
                      <a16:creationId xmlns:a16="http://schemas.microsoft.com/office/drawing/2014/main" id="{D9379BC3-2F50-4342-A7A6-27E41DB20CD3}"/>
                    </a:ext>
                  </a:extLst>
                </p:cNvPr>
                <p:cNvSpPr/>
                <p:nvPr/>
              </p:nvSpPr>
              <p:spPr bwMode="auto">
                <a:xfrm>
                  <a:off x="4361319" y="223193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Hexagon 71">
                  <a:extLst>
                    <a:ext uri="{FF2B5EF4-FFF2-40B4-BE49-F238E27FC236}">
                      <a16:creationId xmlns:a16="http://schemas.microsoft.com/office/drawing/2014/main" id="{B5821272-A478-45B8-8EE2-EBF11F4F2CED}"/>
                    </a:ext>
                  </a:extLst>
                </p:cNvPr>
                <p:cNvSpPr/>
                <p:nvPr/>
              </p:nvSpPr>
              <p:spPr bwMode="auto">
                <a:xfrm>
                  <a:off x="5409963" y="223193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Hexagon 72">
                  <a:extLst>
                    <a:ext uri="{FF2B5EF4-FFF2-40B4-BE49-F238E27FC236}">
                      <a16:creationId xmlns:a16="http://schemas.microsoft.com/office/drawing/2014/main" id="{20A1E663-61E2-4058-83AF-3A95D215195D}"/>
                    </a:ext>
                  </a:extLst>
                </p:cNvPr>
                <p:cNvSpPr/>
                <p:nvPr/>
              </p:nvSpPr>
              <p:spPr bwMode="auto">
                <a:xfrm>
                  <a:off x="6458607" y="223193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 name="Hexagon 73">
                  <a:extLst>
                    <a:ext uri="{FF2B5EF4-FFF2-40B4-BE49-F238E27FC236}">
                      <a16:creationId xmlns:a16="http://schemas.microsoft.com/office/drawing/2014/main" id="{EAD745D4-F7CC-4404-A393-AE003FDA80A5}"/>
                    </a:ext>
                  </a:extLst>
                </p:cNvPr>
                <p:cNvSpPr/>
                <p:nvPr/>
              </p:nvSpPr>
              <p:spPr bwMode="auto">
                <a:xfrm>
                  <a:off x="7507251" y="223193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Hexagon 74">
                  <a:extLst>
                    <a:ext uri="{FF2B5EF4-FFF2-40B4-BE49-F238E27FC236}">
                      <a16:creationId xmlns:a16="http://schemas.microsoft.com/office/drawing/2014/main" id="{D79F5A8C-C96E-47BF-8E14-4C73F2258FC6}"/>
                    </a:ext>
                  </a:extLst>
                </p:cNvPr>
                <p:cNvSpPr/>
                <p:nvPr/>
              </p:nvSpPr>
              <p:spPr bwMode="auto">
                <a:xfrm>
                  <a:off x="8555895" y="223193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Hexagon 75">
                  <a:extLst>
                    <a:ext uri="{FF2B5EF4-FFF2-40B4-BE49-F238E27FC236}">
                      <a16:creationId xmlns:a16="http://schemas.microsoft.com/office/drawing/2014/main" id="{3EEA8BF2-199E-44B8-917B-064ADFD17497}"/>
                    </a:ext>
                  </a:extLst>
                </p:cNvPr>
                <p:cNvSpPr/>
                <p:nvPr/>
              </p:nvSpPr>
              <p:spPr bwMode="auto">
                <a:xfrm>
                  <a:off x="9604539" y="223193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 name="Hexagon 76">
                  <a:extLst>
                    <a:ext uri="{FF2B5EF4-FFF2-40B4-BE49-F238E27FC236}">
                      <a16:creationId xmlns:a16="http://schemas.microsoft.com/office/drawing/2014/main" id="{CA3C71A9-8C8B-49C9-95B1-1D22E28B4286}"/>
                    </a:ext>
                  </a:extLst>
                </p:cNvPr>
                <p:cNvSpPr/>
                <p:nvPr/>
              </p:nvSpPr>
              <p:spPr bwMode="auto">
                <a:xfrm>
                  <a:off x="10653183" y="223193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Hexagon 77">
                  <a:extLst>
                    <a:ext uri="{FF2B5EF4-FFF2-40B4-BE49-F238E27FC236}">
                      <a16:creationId xmlns:a16="http://schemas.microsoft.com/office/drawing/2014/main" id="{5E7CF5F3-590D-41C8-9622-CBF2857383A7}"/>
                    </a:ext>
                  </a:extLst>
                </p:cNvPr>
                <p:cNvSpPr/>
                <p:nvPr/>
              </p:nvSpPr>
              <p:spPr bwMode="auto">
                <a:xfrm>
                  <a:off x="11701827" y="223193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 name="Hexagon 51">
                <a:extLst>
                  <a:ext uri="{FF2B5EF4-FFF2-40B4-BE49-F238E27FC236}">
                    <a16:creationId xmlns:a16="http://schemas.microsoft.com/office/drawing/2014/main" id="{FA450521-228F-4D62-BC4C-5B461ACD5C6F}"/>
                  </a:ext>
                </a:extLst>
              </p:cNvPr>
              <p:cNvSpPr/>
              <p:nvPr/>
            </p:nvSpPr>
            <p:spPr bwMode="auto">
              <a:xfrm>
                <a:off x="12224562" y="189440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3" name="Group 52">
                <a:extLst>
                  <a:ext uri="{FF2B5EF4-FFF2-40B4-BE49-F238E27FC236}">
                    <a16:creationId xmlns:a16="http://schemas.microsoft.com/office/drawing/2014/main" id="{E68E2D51-BFEC-4197-BB8E-EFC36E0E8478}"/>
                  </a:ext>
                </a:extLst>
              </p:cNvPr>
              <p:cNvGrpSpPr/>
              <p:nvPr/>
            </p:nvGrpSpPr>
            <p:grpSpPr>
              <a:xfrm>
                <a:off x="-359166" y="2546046"/>
                <a:ext cx="12106163" cy="492309"/>
                <a:chOff x="-359166" y="2546046"/>
                <a:chExt cx="12106163" cy="492309"/>
              </a:xfrm>
            </p:grpSpPr>
            <p:sp>
              <p:nvSpPr>
                <p:cNvPr id="55" name="Hexagon 54">
                  <a:extLst>
                    <a:ext uri="{FF2B5EF4-FFF2-40B4-BE49-F238E27FC236}">
                      <a16:creationId xmlns:a16="http://schemas.microsoft.com/office/drawing/2014/main" id="{6AF6B555-42BA-4A52-A3FB-E6F1EF7C5B18}"/>
                    </a:ext>
                  </a:extLst>
                </p:cNvPr>
                <p:cNvSpPr/>
                <p:nvPr/>
              </p:nvSpPr>
              <p:spPr bwMode="auto">
                <a:xfrm>
                  <a:off x="-359166" y="2546046"/>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Hexagon 55">
                  <a:extLst>
                    <a:ext uri="{FF2B5EF4-FFF2-40B4-BE49-F238E27FC236}">
                      <a16:creationId xmlns:a16="http://schemas.microsoft.com/office/drawing/2014/main" id="{4D46997A-1043-4191-8CAD-CF5CFEDEDC00}"/>
                    </a:ext>
                  </a:extLst>
                </p:cNvPr>
                <p:cNvSpPr/>
                <p:nvPr/>
              </p:nvSpPr>
              <p:spPr bwMode="auto">
                <a:xfrm>
                  <a:off x="689478" y="2546046"/>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Hexagon 56">
                  <a:extLst>
                    <a:ext uri="{FF2B5EF4-FFF2-40B4-BE49-F238E27FC236}">
                      <a16:creationId xmlns:a16="http://schemas.microsoft.com/office/drawing/2014/main" id="{AFD3B991-A6C4-4976-9128-7CD96C70EDF4}"/>
                    </a:ext>
                  </a:extLst>
                </p:cNvPr>
                <p:cNvSpPr/>
                <p:nvPr/>
              </p:nvSpPr>
              <p:spPr bwMode="auto">
                <a:xfrm>
                  <a:off x="1738122" y="2546046"/>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Hexagon 57">
                  <a:extLst>
                    <a:ext uri="{FF2B5EF4-FFF2-40B4-BE49-F238E27FC236}">
                      <a16:creationId xmlns:a16="http://schemas.microsoft.com/office/drawing/2014/main" id="{421FBE14-93EC-4B3D-A9FD-6EE34CBFC8E1}"/>
                    </a:ext>
                  </a:extLst>
                </p:cNvPr>
                <p:cNvSpPr/>
                <p:nvPr/>
              </p:nvSpPr>
              <p:spPr bwMode="auto">
                <a:xfrm>
                  <a:off x="2786766" y="2546046"/>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Hexagon 58">
                  <a:extLst>
                    <a:ext uri="{FF2B5EF4-FFF2-40B4-BE49-F238E27FC236}">
                      <a16:creationId xmlns:a16="http://schemas.microsoft.com/office/drawing/2014/main" id="{2CB2D943-DC4B-49FE-82C9-CF9363303C6F}"/>
                    </a:ext>
                  </a:extLst>
                </p:cNvPr>
                <p:cNvSpPr/>
                <p:nvPr/>
              </p:nvSpPr>
              <p:spPr bwMode="auto">
                <a:xfrm>
                  <a:off x="3835410" y="2546046"/>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Hexagon 59">
                  <a:extLst>
                    <a:ext uri="{FF2B5EF4-FFF2-40B4-BE49-F238E27FC236}">
                      <a16:creationId xmlns:a16="http://schemas.microsoft.com/office/drawing/2014/main" id="{720D651A-718B-40D2-8510-166F358AB5A5}"/>
                    </a:ext>
                  </a:extLst>
                </p:cNvPr>
                <p:cNvSpPr/>
                <p:nvPr/>
              </p:nvSpPr>
              <p:spPr bwMode="auto">
                <a:xfrm>
                  <a:off x="4884054" y="2546046"/>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Hexagon 60">
                  <a:extLst>
                    <a:ext uri="{FF2B5EF4-FFF2-40B4-BE49-F238E27FC236}">
                      <a16:creationId xmlns:a16="http://schemas.microsoft.com/office/drawing/2014/main" id="{136193E7-18B0-4243-B37B-60409CF543DE}"/>
                    </a:ext>
                  </a:extLst>
                </p:cNvPr>
                <p:cNvSpPr/>
                <p:nvPr/>
              </p:nvSpPr>
              <p:spPr bwMode="auto">
                <a:xfrm>
                  <a:off x="5932698" y="2546046"/>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Hexagon 61">
                  <a:extLst>
                    <a:ext uri="{FF2B5EF4-FFF2-40B4-BE49-F238E27FC236}">
                      <a16:creationId xmlns:a16="http://schemas.microsoft.com/office/drawing/2014/main" id="{303D048D-FD5A-42DF-89F5-B0BFC138B6D7}"/>
                    </a:ext>
                  </a:extLst>
                </p:cNvPr>
                <p:cNvSpPr/>
                <p:nvPr/>
              </p:nvSpPr>
              <p:spPr bwMode="auto">
                <a:xfrm>
                  <a:off x="6981342" y="2546046"/>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Hexagon 62">
                  <a:extLst>
                    <a:ext uri="{FF2B5EF4-FFF2-40B4-BE49-F238E27FC236}">
                      <a16:creationId xmlns:a16="http://schemas.microsoft.com/office/drawing/2014/main" id="{C5BBF0E8-98F0-43F2-825B-48E2E05EEA7B}"/>
                    </a:ext>
                  </a:extLst>
                </p:cNvPr>
                <p:cNvSpPr/>
                <p:nvPr/>
              </p:nvSpPr>
              <p:spPr bwMode="auto">
                <a:xfrm>
                  <a:off x="8029986" y="2546046"/>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Hexagon 63">
                  <a:extLst>
                    <a:ext uri="{FF2B5EF4-FFF2-40B4-BE49-F238E27FC236}">
                      <a16:creationId xmlns:a16="http://schemas.microsoft.com/office/drawing/2014/main" id="{99EFA804-B320-406E-8879-6973327E0459}"/>
                    </a:ext>
                  </a:extLst>
                </p:cNvPr>
                <p:cNvSpPr/>
                <p:nvPr/>
              </p:nvSpPr>
              <p:spPr bwMode="auto">
                <a:xfrm>
                  <a:off x="9078630" y="2546046"/>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Hexagon 64">
                  <a:extLst>
                    <a:ext uri="{FF2B5EF4-FFF2-40B4-BE49-F238E27FC236}">
                      <a16:creationId xmlns:a16="http://schemas.microsoft.com/office/drawing/2014/main" id="{3F78D95C-BE4F-45EC-82AB-F316E58B366D}"/>
                    </a:ext>
                  </a:extLst>
                </p:cNvPr>
                <p:cNvSpPr/>
                <p:nvPr/>
              </p:nvSpPr>
              <p:spPr bwMode="auto">
                <a:xfrm>
                  <a:off x="10127274" y="2546046"/>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Hexagon 65">
                  <a:extLst>
                    <a:ext uri="{FF2B5EF4-FFF2-40B4-BE49-F238E27FC236}">
                      <a16:creationId xmlns:a16="http://schemas.microsoft.com/office/drawing/2014/main" id="{B2A76451-70FC-475E-842F-E9B3066183F7}"/>
                    </a:ext>
                  </a:extLst>
                </p:cNvPr>
                <p:cNvSpPr/>
                <p:nvPr/>
              </p:nvSpPr>
              <p:spPr bwMode="auto">
                <a:xfrm>
                  <a:off x="11175918" y="2546046"/>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 name="Hexagon 53">
                <a:extLst>
                  <a:ext uri="{FF2B5EF4-FFF2-40B4-BE49-F238E27FC236}">
                    <a16:creationId xmlns:a16="http://schemas.microsoft.com/office/drawing/2014/main" id="{3A92E1FE-056E-4220-B85B-EDD06CE71F5D}"/>
                  </a:ext>
                </a:extLst>
              </p:cNvPr>
              <p:cNvSpPr/>
              <p:nvPr/>
            </p:nvSpPr>
            <p:spPr bwMode="auto">
              <a:xfrm>
                <a:off x="12224562" y="2546046"/>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39CC82D5-9F59-4E9C-A3BD-788B17E68A08}"/>
                </a:ext>
              </a:extLst>
            </p:cNvPr>
            <p:cNvGrpSpPr/>
            <p:nvPr/>
          </p:nvGrpSpPr>
          <p:grpSpPr>
            <a:xfrm>
              <a:off x="-359166" y="3595461"/>
              <a:ext cx="13154807" cy="1466868"/>
              <a:chOff x="-359166" y="1894404"/>
              <a:chExt cx="13154807" cy="1466868"/>
            </a:xfrm>
          </p:grpSpPr>
          <p:grpSp>
            <p:nvGrpSpPr>
              <p:cNvPr id="8" name="Group 7">
                <a:extLst>
                  <a:ext uri="{FF2B5EF4-FFF2-40B4-BE49-F238E27FC236}">
                    <a16:creationId xmlns:a16="http://schemas.microsoft.com/office/drawing/2014/main" id="{2544432D-498B-4190-8163-42A3F2EF1048}"/>
                  </a:ext>
                </a:extLst>
              </p:cNvPr>
              <p:cNvGrpSpPr/>
              <p:nvPr/>
            </p:nvGrpSpPr>
            <p:grpSpPr>
              <a:xfrm>
                <a:off x="166743" y="2868963"/>
                <a:ext cx="12106163" cy="492309"/>
                <a:chOff x="166743" y="3220231"/>
                <a:chExt cx="12106163" cy="492309"/>
              </a:xfrm>
              <a:noFill/>
            </p:grpSpPr>
            <p:sp>
              <p:nvSpPr>
                <p:cNvPr id="37" name="Hexagon 36">
                  <a:extLst>
                    <a:ext uri="{FF2B5EF4-FFF2-40B4-BE49-F238E27FC236}">
                      <a16:creationId xmlns:a16="http://schemas.microsoft.com/office/drawing/2014/main" id="{44A2BAE7-09AD-4962-9A6C-4CF52E2523A9}"/>
                    </a:ext>
                  </a:extLst>
                </p:cNvPr>
                <p:cNvSpPr/>
                <p:nvPr/>
              </p:nvSpPr>
              <p:spPr bwMode="auto">
                <a:xfrm>
                  <a:off x="166743" y="3220231"/>
                  <a:ext cx="571079" cy="492309"/>
                </a:xfrm>
                <a:prstGeom prst="hexagon">
                  <a:avLst/>
                </a:prstGeom>
                <a:grp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Hexagon 37">
                  <a:extLst>
                    <a:ext uri="{FF2B5EF4-FFF2-40B4-BE49-F238E27FC236}">
                      <a16:creationId xmlns:a16="http://schemas.microsoft.com/office/drawing/2014/main" id="{6F6CD455-FF54-4F39-9597-A08E4E77FFF6}"/>
                    </a:ext>
                  </a:extLst>
                </p:cNvPr>
                <p:cNvSpPr/>
                <p:nvPr/>
              </p:nvSpPr>
              <p:spPr bwMode="auto">
                <a:xfrm>
                  <a:off x="1215387" y="3220231"/>
                  <a:ext cx="571079" cy="492309"/>
                </a:xfrm>
                <a:prstGeom prst="hexagon">
                  <a:avLst/>
                </a:prstGeom>
                <a:grp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Hexagon 38">
                  <a:extLst>
                    <a:ext uri="{FF2B5EF4-FFF2-40B4-BE49-F238E27FC236}">
                      <a16:creationId xmlns:a16="http://schemas.microsoft.com/office/drawing/2014/main" id="{2F553AC7-800B-4DFD-A274-77653E87B9EF}"/>
                    </a:ext>
                  </a:extLst>
                </p:cNvPr>
                <p:cNvSpPr/>
                <p:nvPr/>
              </p:nvSpPr>
              <p:spPr bwMode="auto">
                <a:xfrm>
                  <a:off x="2264031" y="3220231"/>
                  <a:ext cx="571079" cy="492309"/>
                </a:xfrm>
                <a:prstGeom prst="hexagon">
                  <a:avLst/>
                </a:prstGeom>
                <a:grp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Hexagon 39">
                  <a:extLst>
                    <a:ext uri="{FF2B5EF4-FFF2-40B4-BE49-F238E27FC236}">
                      <a16:creationId xmlns:a16="http://schemas.microsoft.com/office/drawing/2014/main" id="{7C82D6AB-E026-42F2-92F7-58307C5EB043}"/>
                    </a:ext>
                  </a:extLst>
                </p:cNvPr>
                <p:cNvSpPr/>
                <p:nvPr/>
              </p:nvSpPr>
              <p:spPr bwMode="auto">
                <a:xfrm>
                  <a:off x="3312675" y="3220231"/>
                  <a:ext cx="571079" cy="492309"/>
                </a:xfrm>
                <a:prstGeom prst="hexagon">
                  <a:avLst/>
                </a:prstGeom>
                <a:grp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Hexagon 40">
                  <a:extLst>
                    <a:ext uri="{FF2B5EF4-FFF2-40B4-BE49-F238E27FC236}">
                      <a16:creationId xmlns:a16="http://schemas.microsoft.com/office/drawing/2014/main" id="{A520F912-B280-4EF9-BFB1-F5D43E276F87}"/>
                    </a:ext>
                  </a:extLst>
                </p:cNvPr>
                <p:cNvSpPr/>
                <p:nvPr/>
              </p:nvSpPr>
              <p:spPr bwMode="auto">
                <a:xfrm>
                  <a:off x="4361319" y="3220231"/>
                  <a:ext cx="571079" cy="492309"/>
                </a:xfrm>
                <a:prstGeom prst="hexagon">
                  <a:avLst/>
                </a:prstGeom>
                <a:grp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Hexagon 41">
                  <a:extLst>
                    <a:ext uri="{FF2B5EF4-FFF2-40B4-BE49-F238E27FC236}">
                      <a16:creationId xmlns:a16="http://schemas.microsoft.com/office/drawing/2014/main" id="{D2DFCEC8-420A-4ED5-A402-308DB39673BA}"/>
                    </a:ext>
                  </a:extLst>
                </p:cNvPr>
                <p:cNvSpPr/>
                <p:nvPr/>
              </p:nvSpPr>
              <p:spPr bwMode="auto">
                <a:xfrm>
                  <a:off x="5409963" y="3220231"/>
                  <a:ext cx="571079" cy="492309"/>
                </a:xfrm>
                <a:prstGeom prst="hexagon">
                  <a:avLst/>
                </a:prstGeom>
                <a:grp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Hexagon 42">
                  <a:extLst>
                    <a:ext uri="{FF2B5EF4-FFF2-40B4-BE49-F238E27FC236}">
                      <a16:creationId xmlns:a16="http://schemas.microsoft.com/office/drawing/2014/main" id="{EE896ACE-535C-4C9F-9F7C-17DFA5595CDC}"/>
                    </a:ext>
                  </a:extLst>
                </p:cNvPr>
                <p:cNvSpPr/>
                <p:nvPr/>
              </p:nvSpPr>
              <p:spPr bwMode="auto">
                <a:xfrm>
                  <a:off x="6458607" y="3220231"/>
                  <a:ext cx="571079" cy="492309"/>
                </a:xfrm>
                <a:prstGeom prst="hexagon">
                  <a:avLst/>
                </a:prstGeom>
                <a:grp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Hexagon 43">
                  <a:extLst>
                    <a:ext uri="{FF2B5EF4-FFF2-40B4-BE49-F238E27FC236}">
                      <a16:creationId xmlns:a16="http://schemas.microsoft.com/office/drawing/2014/main" id="{704079BE-6792-4225-9153-B13D85C561A0}"/>
                    </a:ext>
                  </a:extLst>
                </p:cNvPr>
                <p:cNvSpPr/>
                <p:nvPr/>
              </p:nvSpPr>
              <p:spPr bwMode="auto">
                <a:xfrm>
                  <a:off x="7507251" y="3220231"/>
                  <a:ext cx="571079" cy="492309"/>
                </a:xfrm>
                <a:prstGeom prst="hexagon">
                  <a:avLst/>
                </a:prstGeom>
                <a:grp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Hexagon 44">
                  <a:extLst>
                    <a:ext uri="{FF2B5EF4-FFF2-40B4-BE49-F238E27FC236}">
                      <a16:creationId xmlns:a16="http://schemas.microsoft.com/office/drawing/2014/main" id="{2E64CD62-EAD5-4CDB-BC64-609888694D77}"/>
                    </a:ext>
                  </a:extLst>
                </p:cNvPr>
                <p:cNvSpPr/>
                <p:nvPr/>
              </p:nvSpPr>
              <p:spPr bwMode="auto">
                <a:xfrm>
                  <a:off x="8555895" y="3220231"/>
                  <a:ext cx="571079" cy="492309"/>
                </a:xfrm>
                <a:prstGeom prst="hexagon">
                  <a:avLst/>
                </a:prstGeom>
                <a:grp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Hexagon 45">
                  <a:extLst>
                    <a:ext uri="{FF2B5EF4-FFF2-40B4-BE49-F238E27FC236}">
                      <a16:creationId xmlns:a16="http://schemas.microsoft.com/office/drawing/2014/main" id="{E77D3647-CAAC-4E5F-98E8-949CC25151AE}"/>
                    </a:ext>
                  </a:extLst>
                </p:cNvPr>
                <p:cNvSpPr/>
                <p:nvPr/>
              </p:nvSpPr>
              <p:spPr bwMode="auto">
                <a:xfrm>
                  <a:off x="9604539" y="3220231"/>
                  <a:ext cx="571079" cy="492309"/>
                </a:xfrm>
                <a:prstGeom prst="hexagon">
                  <a:avLst/>
                </a:prstGeom>
                <a:grp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Hexagon 46">
                  <a:extLst>
                    <a:ext uri="{FF2B5EF4-FFF2-40B4-BE49-F238E27FC236}">
                      <a16:creationId xmlns:a16="http://schemas.microsoft.com/office/drawing/2014/main" id="{8D165941-5BA2-4B15-9E12-EAE2F798FA9A}"/>
                    </a:ext>
                  </a:extLst>
                </p:cNvPr>
                <p:cNvSpPr/>
                <p:nvPr/>
              </p:nvSpPr>
              <p:spPr bwMode="auto">
                <a:xfrm>
                  <a:off x="10653183" y="3220231"/>
                  <a:ext cx="571079" cy="492309"/>
                </a:xfrm>
                <a:prstGeom prst="hexagon">
                  <a:avLst/>
                </a:prstGeom>
                <a:grp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Hexagon 47">
                  <a:extLst>
                    <a:ext uri="{FF2B5EF4-FFF2-40B4-BE49-F238E27FC236}">
                      <a16:creationId xmlns:a16="http://schemas.microsoft.com/office/drawing/2014/main" id="{80D106F5-7F7A-419E-A275-2EB545FEB9C0}"/>
                    </a:ext>
                  </a:extLst>
                </p:cNvPr>
                <p:cNvSpPr/>
                <p:nvPr/>
              </p:nvSpPr>
              <p:spPr bwMode="auto">
                <a:xfrm>
                  <a:off x="11701827" y="3220231"/>
                  <a:ext cx="571079" cy="492309"/>
                </a:xfrm>
                <a:prstGeom prst="hexagon">
                  <a:avLst/>
                </a:prstGeom>
                <a:grp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DDABF5F2-7031-4DFB-8050-B7A14E264DDD}"/>
                  </a:ext>
                </a:extLst>
              </p:cNvPr>
              <p:cNvGrpSpPr/>
              <p:nvPr/>
            </p:nvGrpSpPr>
            <p:grpSpPr>
              <a:xfrm>
                <a:off x="689478" y="1894404"/>
                <a:ext cx="11057519" cy="492309"/>
                <a:chOff x="689478" y="1894404"/>
                <a:chExt cx="11057519" cy="492309"/>
              </a:xfrm>
            </p:grpSpPr>
            <p:sp>
              <p:nvSpPr>
                <p:cNvPr id="33" name="Hexagon 32">
                  <a:extLst>
                    <a:ext uri="{FF2B5EF4-FFF2-40B4-BE49-F238E27FC236}">
                      <a16:creationId xmlns:a16="http://schemas.microsoft.com/office/drawing/2014/main" id="{99AF21CF-DC0F-4115-921D-26563CCD6584}"/>
                    </a:ext>
                  </a:extLst>
                </p:cNvPr>
                <p:cNvSpPr/>
                <p:nvPr/>
              </p:nvSpPr>
              <p:spPr bwMode="auto">
                <a:xfrm>
                  <a:off x="689478" y="189440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Hexagon 33">
                  <a:extLst>
                    <a:ext uri="{FF2B5EF4-FFF2-40B4-BE49-F238E27FC236}">
                      <a16:creationId xmlns:a16="http://schemas.microsoft.com/office/drawing/2014/main" id="{D0BDECE9-72E1-4BE4-AEE6-F9F4710E1345}"/>
                    </a:ext>
                  </a:extLst>
                </p:cNvPr>
                <p:cNvSpPr/>
                <p:nvPr/>
              </p:nvSpPr>
              <p:spPr bwMode="auto">
                <a:xfrm>
                  <a:off x="4884054" y="189440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Hexagon 34">
                  <a:extLst>
                    <a:ext uri="{FF2B5EF4-FFF2-40B4-BE49-F238E27FC236}">
                      <a16:creationId xmlns:a16="http://schemas.microsoft.com/office/drawing/2014/main" id="{F8ED4128-75F5-418F-AF22-B1A1E6D6AD54}"/>
                    </a:ext>
                  </a:extLst>
                </p:cNvPr>
                <p:cNvSpPr/>
                <p:nvPr/>
              </p:nvSpPr>
              <p:spPr bwMode="auto">
                <a:xfrm>
                  <a:off x="9078630" y="189440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Hexagon 35">
                  <a:extLst>
                    <a:ext uri="{FF2B5EF4-FFF2-40B4-BE49-F238E27FC236}">
                      <a16:creationId xmlns:a16="http://schemas.microsoft.com/office/drawing/2014/main" id="{320F5F5D-3896-4182-9383-64F60E240115}"/>
                    </a:ext>
                  </a:extLst>
                </p:cNvPr>
                <p:cNvSpPr/>
                <p:nvPr/>
              </p:nvSpPr>
              <p:spPr bwMode="auto">
                <a:xfrm>
                  <a:off x="11175918" y="189440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B3B18569-C752-4C9B-A909-FA6F45CEAD0E}"/>
                  </a:ext>
                </a:extLst>
              </p:cNvPr>
              <p:cNvGrpSpPr/>
              <p:nvPr/>
            </p:nvGrpSpPr>
            <p:grpSpPr>
              <a:xfrm>
                <a:off x="166743" y="2231934"/>
                <a:ext cx="12106163" cy="492309"/>
                <a:chOff x="166743" y="2231934"/>
                <a:chExt cx="12106163" cy="492309"/>
              </a:xfrm>
            </p:grpSpPr>
            <p:sp>
              <p:nvSpPr>
                <p:cNvPr id="24" name="Hexagon 23">
                  <a:extLst>
                    <a:ext uri="{FF2B5EF4-FFF2-40B4-BE49-F238E27FC236}">
                      <a16:creationId xmlns:a16="http://schemas.microsoft.com/office/drawing/2014/main" id="{C0D52172-68B9-4D5C-83E3-E6B24076379D}"/>
                    </a:ext>
                  </a:extLst>
                </p:cNvPr>
                <p:cNvSpPr/>
                <p:nvPr/>
              </p:nvSpPr>
              <p:spPr bwMode="auto">
                <a:xfrm>
                  <a:off x="166743" y="223193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Hexagon 24">
                  <a:extLst>
                    <a:ext uri="{FF2B5EF4-FFF2-40B4-BE49-F238E27FC236}">
                      <a16:creationId xmlns:a16="http://schemas.microsoft.com/office/drawing/2014/main" id="{5042F840-6767-4EF8-BCDD-B58766A202C5}"/>
                    </a:ext>
                  </a:extLst>
                </p:cNvPr>
                <p:cNvSpPr/>
                <p:nvPr/>
              </p:nvSpPr>
              <p:spPr bwMode="auto">
                <a:xfrm>
                  <a:off x="1215387" y="223193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Hexagon 25">
                  <a:extLst>
                    <a:ext uri="{FF2B5EF4-FFF2-40B4-BE49-F238E27FC236}">
                      <a16:creationId xmlns:a16="http://schemas.microsoft.com/office/drawing/2014/main" id="{D8C6B93C-1742-4928-AFA2-E479D363BC3D}"/>
                    </a:ext>
                  </a:extLst>
                </p:cNvPr>
                <p:cNvSpPr/>
                <p:nvPr/>
              </p:nvSpPr>
              <p:spPr bwMode="auto">
                <a:xfrm>
                  <a:off x="3312675" y="223193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Hexagon 26">
                  <a:extLst>
                    <a:ext uri="{FF2B5EF4-FFF2-40B4-BE49-F238E27FC236}">
                      <a16:creationId xmlns:a16="http://schemas.microsoft.com/office/drawing/2014/main" id="{959A7A12-9F18-4E48-AAAA-9482C6C96987}"/>
                    </a:ext>
                  </a:extLst>
                </p:cNvPr>
                <p:cNvSpPr/>
                <p:nvPr/>
              </p:nvSpPr>
              <p:spPr bwMode="auto">
                <a:xfrm>
                  <a:off x="4361319" y="223193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Hexagon 27">
                  <a:extLst>
                    <a:ext uri="{FF2B5EF4-FFF2-40B4-BE49-F238E27FC236}">
                      <a16:creationId xmlns:a16="http://schemas.microsoft.com/office/drawing/2014/main" id="{6ED3CDD9-1FCC-4ED8-8308-EE9AEC219B5D}"/>
                    </a:ext>
                  </a:extLst>
                </p:cNvPr>
                <p:cNvSpPr/>
                <p:nvPr/>
              </p:nvSpPr>
              <p:spPr bwMode="auto">
                <a:xfrm>
                  <a:off x="5409963" y="223193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Hexagon 28">
                  <a:extLst>
                    <a:ext uri="{FF2B5EF4-FFF2-40B4-BE49-F238E27FC236}">
                      <a16:creationId xmlns:a16="http://schemas.microsoft.com/office/drawing/2014/main" id="{17C54F19-0156-459C-B62A-492092E5BCA3}"/>
                    </a:ext>
                  </a:extLst>
                </p:cNvPr>
                <p:cNvSpPr/>
                <p:nvPr/>
              </p:nvSpPr>
              <p:spPr bwMode="auto">
                <a:xfrm>
                  <a:off x="8555895" y="223193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Hexagon 29">
                  <a:extLst>
                    <a:ext uri="{FF2B5EF4-FFF2-40B4-BE49-F238E27FC236}">
                      <a16:creationId xmlns:a16="http://schemas.microsoft.com/office/drawing/2014/main" id="{999BD2C4-0501-48F5-9DCA-1ADBFCCF6094}"/>
                    </a:ext>
                  </a:extLst>
                </p:cNvPr>
                <p:cNvSpPr/>
                <p:nvPr/>
              </p:nvSpPr>
              <p:spPr bwMode="auto">
                <a:xfrm>
                  <a:off x="9604539" y="223193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Hexagon 30">
                  <a:extLst>
                    <a:ext uri="{FF2B5EF4-FFF2-40B4-BE49-F238E27FC236}">
                      <a16:creationId xmlns:a16="http://schemas.microsoft.com/office/drawing/2014/main" id="{AE6756A5-BF7C-4512-8065-1B322708EBC7}"/>
                    </a:ext>
                  </a:extLst>
                </p:cNvPr>
                <p:cNvSpPr/>
                <p:nvPr/>
              </p:nvSpPr>
              <p:spPr bwMode="auto">
                <a:xfrm>
                  <a:off x="10653183" y="223193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Hexagon 31">
                  <a:extLst>
                    <a:ext uri="{FF2B5EF4-FFF2-40B4-BE49-F238E27FC236}">
                      <a16:creationId xmlns:a16="http://schemas.microsoft.com/office/drawing/2014/main" id="{3689AA18-35FE-4242-AF36-04B1475D5BDB}"/>
                    </a:ext>
                  </a:extLst>
                </p:cNvPr>
                <p:cNvSpPr/>
                <p:nvPr/>
              </p:nvSpPr>
              <p:spPr bwMode="auto">
                <a:xfrm>
                  <a:off x="11701827" y="223193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A8390ED4-F6FB-4C18-BB0E-6ED30E688023}"/>
                  </a:ext>
                </a:extLst>
              </p:cNvPr>
              <p:cNvGrpSpPr/>
              <p:nvPr/>
            </p:nvGrpSpPr>
            <p:grpSpPr>
              <a:xfrm>
                <a:off x="-359166" y="2546046"/>
                <a:ext cx="12106163" cy="492309"/>
                <a:chOff x="-359166" y="2546046"/>
                <a:chExt cx="12106163" cy="492309"/>
              </a:xfrm>
            </p:grpSpPr>
            <p:sp>
              <p:nvSpPr>
                <p:cNvPr id="13" name="Hexagon 12">
                  <a:extLst>
                    <a:ext uri="{FF2B5EF4-FFF2-40B4-BE49-F238E27FC236}">
                      <a16:creationId xmlns:a16="http://schemas.microsoft.com/office/drawing/2014/main" id="{FF3C30C1-43C3-4173-99FE-59FFAE91F9B2}"/>
                    </a:ext>
                  </a:extLst>
                </p:cNvPr>
                <p:cNvSpPr/>
                <p:nvPr/>
              </p:nvSpPr>
              <p:spPr bwMode="auto">
                <a:xfrm>
                  <a:off x="-359166" y="2546046"/>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Hexagon 13">
                  <a:extLst>
                    <a:ext uri="{FF2B5EF4-FFF2-40B4-BE49-F238E27FC236}">
                      <a16:creationId xmlns:a16="http://schemas.microsoft.com/office/drawing/2014/main" id="{6C83B943-86EA-4CD9-86C8-A89F24DBB854}"/>
                    </a:ext>
                  </a:extLst>
                </p:cNvPr>
                <p:cNvSpPr/>
                <p:nvPr/>
              </p:nvSpPr>
              <p:spPr bwMode="auto">
                <a:xfrm>
                  <a:off x="689478" y="2546046"/>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Hexagon 14">
                  <a:extLst>
                    <a:ext uri="{FF2B5EF4-FFF2-40B4-BE49-F238E27FC236}">
                      <a16:creationId xmlns:a16="http://schemas.microsoft.com/office/drawing/2014/main" id="{50E38E5A-04D3-4B01-A7AC-15F05B14EA24}"/>
                    </a:ext>
                  </a:extLst>
                </p:cNvPr>
                <p:cNvSpPr/>
                <p:nvPr/>
              </p:nvSpPr>
              <p:spPr bwMode="auto">
                <a:xfrm>
                  <a:off x="1738122" y="2546046"/>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Hexagon 15">
                  <a:extLst>
                    <a:ext uri="{FF2B5EF4-FFF2-40B4-BE49-F238E27FC236}">
                      <a16:creationId xmlns:a16="http://schemas.microsoft.com/office/drawing/2014/main" id="{1A5FCB07-80C7-4143-AD61-081DC9A06DB0}"/>
                    </a:ext>
                  </a:extLst>
                </p:cNvPr>
                <p:cNvSpPr/>
                <p:nvPr/>
              </p:nvSpPr>
              <p:spPr bwMode="auto">
                <a:xfrm>
                  <a:off x="2786766" y="2546046"/>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Hexagon 16">
                  <a:extLst>
                    <a:ext uri="{FF2B5EF4-FFF2-40B4-BE49-F238E27FC236}">
                      <a16:creationId xmlns:a16="http://schemas.microsoft.com/office/drawing/2014/main" id="{73852472-961E-4D01-BAE7-E81B68651EC5}"/>
                    </a:ext>
                  </a:extLst>
                </p:cNvPr>
                <p:cNvSpPr/>
                <p:nvPr/>
              </p:nvSpPr>
              <p:spPr bwMode="auto">
                <a:xfrm>
                  <a:off x="3835410" y="2546046"/>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Hexagon 17">
                  <a:extLst>
                    <a:ext uri="{FF2B5EF4-FFF2-40B4-BE49-F238E27FC236}">
                      <a16:creationId xmlns:a16="http://schemas.microsoft.com/office/drawing/2014/main" id="{3DEACC7F-DE9F-4278-AFF0-9A6158D68BDB}"/>
                    </a:ext>
                  </a:extLst>
                </p:cNvPr>
                <p:cNvSpPr/>
                <p:nvPr/>
              </p:nvSpPr>
              <p:spPr bwMode="auto">
                <a:xfrm>
                  <a:off x="4884054" y="2546046"/>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Hexagon 18">
                  <a:extLst>
                    <a:ext uri="{FF2B5EF4-FFF2-40B4-BE49-F238E27FC236}">
                      <a16:creationId xmlns:a16="http://schemas.microsoft.com/office/drawing/2014/main" id="{D77687EF-3DE6-44A7-A994-973A34CB1D42}"/>
                    </a:ext>
                  </a:extLst>
                </p:cNvPr>
                <p:cNvSpPr/>
                <p:nvPr/>
              </p:nvSpPr>
              <p:spPr bwMode="auto">
                <a:xfrm>
                  <a:off x="5932698" y="2546046"/>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Hexagon 19">
                  <a:extLst>
                    <a:ext uri="{FF2B5EF4-FFF2-40B4-BE49-F238E27FC236}">
                      <a16:creationId xmlns:a16="http://schemas.microsoft.com/office/drawing/2014/main" id="{17C24D86-77CC-4B8A-845B-67BA32F631CE}"/>
                    </a:ext>
                  </a:extLst>
                </p:cNvPr>
                <p:cNvSpPr/>
                <p:nvPr/>
              </p:nvSpPr>
              <p:spPr bwMode="auto">
                <a:xfrm>
                  <a:off x="8029986" y="2546046"/>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Hexagon 20">
                  <a:extLst>
                    <a:ext uri="{FF2B5EF4-FFF2-40B4-BE49-F238E27FC236}">
                      <a16:creationId xmlns:a16="http://schemas.microsoft.com/office/drawing/2014/main" id="{18EFE6EB-8E5E-441F-8B9F-E527C5F4E82D}"/>
                    </a:ext>
                  </a:extLst>
                </p:cNvPr>
                <p:cNvSpPr/>
                <p:nvPr/>
              </p:nvSpPr>
              <p:spPr bwMode="auto">
                <a:xfrm>
                  <a:off x="9078630" y="2546046"/>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Hexagon 21">
                  <a:extLst>
                    <a:ext uri="{FF2B5EF4-FFF2-40B4-BE49-F238E27FC236}">
                      <a16:creationId xmlns:a16="http://schemas.microsoft.com/office/drawing/2014/main" id="{4EF91446-88D1-4665-A78F-DA94EB5F0A73}"/>
                    </a:ext>
                  </a:extLst>
                </p:cNvPr>
                <p:cNvSpPr/>
                <p:nvPr/>
              </p:nvSpPr>
              <p:spPr bwMode="auto">
                <a:xfrm>
                  <a:off x="10127274" y="2546046"/>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Hexagon 22">
                  <a:extLst>
                    <a:ext uri="{FF2B5EF4-FFF2-40B4-BE49-F238E27FC236}">
                      <a16:creationId xmlns:a16="http://schemas.microsoft.com/office/drawing/2014/main" id="{32EC0977-67C7-427B-96B5-39E3865D3856}"/>
                    </a:ext>
                  </a:extLst>
                </p:cNvPr>
                <p:cNvSpPr/>
                <p:nvPr/>
              </p:nvSpPr>
              <p:spPr bwMode="auto">
                <a:xfrm>
                  <a:off x="11175918" y="2546046"/>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2" name="Hexagon 11">
                <a:extLst>
                  <a:ext uri="{FF2B5EF4-FFF2-40B4-BE49-F238E27FC236}">
                    <a16:creationId xmlns:a16="http://schemas.microsoft.com/office/drawing/2014/main" id="{4AD8021B-5558-4C7E-8281-04CED534B494}"/>
                  </a:ext>
                </a:extLst>
              </p:cNvPr>
              <p:cNvSpPr/>
              <p:nvPr/>
            </p:nvSpPr>
            <p:spPr bwMode="auto">
              <a:xfrm>
                <a:off x="12224562" y="2546046"/>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2" name="Title 1"/>
          <p:cNvSpPr>
            <a:spLocks noGrp="1"/>
          </p:cNvSpPr>
          <p:nvPr>
            <p:ph type="title"/>
          </p:nvPr>
        </p:nvSpPr>
        <p:spPr>
          <a:xfrm>
            <a:off x="269272" y="2198684"/>
            <a:ext cx="10201979" cy="1130631"/>
          </a:xfrm>
        </p:spPr>
        <p:txBody>
          <a:bodyPr anchor="b"/>
          <a:lstStyle/>
          <a:p>
            <a:pPr>
              <a:lnSpc>
                <a:spcPct val="110000"/>
              </a:lnSpc>
            </a:pPr>
            <a:r>
              <a:rPr lang="en-US" dirty="0"/>
              <a:t>Containers &amp; DevOps</a:t>
            </a:r>
          </a:p>
        </p:txBody>
      </p:sp>
      <p:sp>
        <p:nvSpPr>
          <p:cNvPr id="3" name="Text Placeholder 2"/>
          <p:cNvSpPr>
            <a:spLocks noGrp="1"/>
          </p:cNvSpPr>
          <p:nvPr>
            <p:ph type="body" sz="quarter" idx="12"/>
          </p:nvPr>
        </p:nvSpPr>
        <p:spPr>
          <a:xfrm>
            <a:off x="269272" y="3764124"/>
            <a:ext cx="6102232" cy="1130631"/>
          </a:xfrm>
        </p:spPr>
        <p:txBody>
          <a:bodyPr anchor="b"/>
          <a:lstStyle/>
          <a:p>
            <a:r>
              <a:rPr lang="en-US" sz="2350" dirty="0">
                <a:latin typeface="+mn-lt"/>
                <a:cs typeface="Segoe UI"/>
              </a:rPr>
              <a:t>Daniel Wang – Cloud Solutions Architect</a:t>
            </a:r>
            <a:endParaRPr lang="en-US" sz="1961" dirty="0">
              <a:latin typeface="+mn-lt"/>
            </a:endParaRPr>
          </a:p>
          <a:p>
            <a:endParaRPr lang="en-US" sz="1961" dirty="0">
              <a:latin typeface="+mn-lt"/>
            </a:endParaRPr>
          </a:p>
        </p:txBody>
      </p:sp>
      <p:sp>
        <p:nvSpPr>
          <p:cNvPr id="103" name="Rectangle 102">
            <a:extLst>
              <a:ext uri="{FF2B5EF4-FFF2-40B4-BE49-F238E27FC236}">
                <a16:creationId xmlns:a16="http://schemas.microsoft.com/office/drawing/2014/main" id="{57E7B7B2-C7D8-407C-8251-ED2D553BAE9A}"/>
              </a:ext>
            </a:extLst>
          </p:cNvPr>
          <p:cNvSpPr/>
          <p:nvPr/>
        </p:nvSpPr>
        <p:spPr bwMode="auto">
          <a:xfrm>
            <a:off x="1" y="6284798"/>
            <a:ext cx="12192000" cy="5727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17181737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Straight Connector 59">
            <a:extLst>
              <a:ext uri="{FF2B5EF4-FFF2-40B4-BE49-F238E27FC236}">
                <a16:creationId xmlns:a16="http://schemas.microsoft.com/office/drawing/2014/main" id="{2351DF10-E61D-4ABC-A47D-C36A3985E556}"/>
              </a:ext>
            </a:extLst>
          </p:cNvPr>
          <p:cNvCxnSpPr>
            <a:cxnSpLocks/>
          </p:cNvCxnSpPr>
          <p:nvPr/>
        </p:nvCxnSpPr>
        <p:spPr>
          <a:xfrm>
            <a:off x="2748700" y="2483342"/>
            <a:ext cx="5079799" cy="22016"/>
          </a:xfrm>
          <a:prstGeom prst="line">
            <a:avLst/>
          </a:prstGeom>
          <a:ln w="28575" cap="rnd">
            <a:solidFill>
              <a:schemeClr val="bg2"/>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1852274" y="1879763"/>
            <a:ext cx="896425" cy="1197506"/>
            <a:chOff x="1061222" y="2320909"/>
            <a:chExt cx="914400" cy="1221519"/>
          </a:xfrm>
        </p:grpSpPr>
        <p:sp>
          <p:nvSpPr>
            <p:cNvPr id="91" name="TextBox 90">
              <a:extLst>
                <a:ext uri="{FF2B5EF4-FFF2-40B4-BE49-F238E27FC236}">
                  <a16:creationId xmlns:a16="http://schemas.microsoft.com/office/drawing/2014/main" id="{A6623202-CC40-4E9B-991D-21936BB26530}"/>
                </a:ext>
              </a:extLst>
            </p:cNvPr>
            <p:cNvSpPr txBox="1"/>
            <p:nvPr/>
          </p:nvSpPr>
          <p:spPr>
            <a:xfrm>
              <a:off x="1079638" y="2320909"/>
              <a:ext cx="878709" cy="263149"/>
            </a:xfrm>
            <a:prstGeom prst="rect">
              <a:avLst/>
            </a:prstGeom>
            <a:solidFill>
              <a:schemeClr val="accent5">
                <a:lumMod val="10000"/>
                <a:lumOff val="90000"/>
              </a:schemeClr>
            </a:solidFill>
            <a:ln w="19050">
              <a:solidFill>
                <a:schemeClr val="accent5">
                  <a:lumMod val="50000"/>
                  <a:lumOff val="50000"/>
                </a:schemeClr>
              </a:solidFill>
            </a:ln>
          </p:spPr>
          <p:txBody>
            <a:bodyPr wrap="square" lIns="0" tIns="53785" rIns="0" bIns="53785" rtlCol="0">
              <a:spAutoFit/>
            </a:bodyPr>
            <a:lstStyle/>
            <a:p>
              <a:pPr algn="ctr" defTabSz="914367">
                <a:lnSpc>
                  <a:spcPct val="90000"/>
                </a:lnSpc>
                <a:spcAft>
                  <a:spcPts val="588"/>
                </a:spcAft>
                <a:defRPr/>
              </a:pPr>
              <a:r>
                <a:rPr lang="en-US" sz="1078" dirty="0">
                  <a:solidFill>
                    <a:srgbClr val="505050"/>
                  </a:solidFill>
                  <a:latin typeface="Segoe UI"/>
                </a:rPr>
                <a:t>App</a:t>
              </a:r>
            </a:p>
          </p:txBody>
        </p:sp>
        <p:grpSp>
          <p:nvGrpSpPr>
            <p:cNvPr id="105" name="Group 104">
              <a:extLst>
                <a:ext uri="{FF2B5EF4-FFF2-40B4-BE49-F238E27FC236}">
                  <a16:creationId xmlns:a16="http://schemas.microsoft.com/office/drawing/2014/main" id="{60DB6D6E-7681-4DBF-81DB-15C9DD7A367A}"/>
                </a:ext>
              </a:extLst>
            </p:cNvPr>
            <p:cNvGrpSpPr>
              <a:grpSpLocks/>
            </p:cNvGrpSpPr>
            <p:nvPr/>
          </p:nvGrpSpPr>
          <p:grpSpPr>
            <a:xfrm>
              <a:off x="1061222" y="2628028"/>
              <a:ext cx="914400" cy="914400"/>
              <a:chOff x="4680680" y="-1131468"/>
              <a:chExt cx="951424" cy="970598"/>
            </a:xfrm>
          </p:grpSpPr>
          <p:sp>
            <p:nvSpPr>
              <p:cNvPr id="106" name="Freeform: Shape 108">
                <a:extLst>
                  <a:ext uri="{FF2B5EF4-FFF2-40B4-BE49-F238E27FC236}">
                    <a16:creationId xmlns:a16="http://schemas.microsoft.com/office/drawing/2014/main" id="{AEF8EF05-5A29-47CF-9037-A3574796B918}"/>
                  </a:ext>
                </a:extLst>
              </p:cNvPr>
              <p:cNvSpPr/>
              <p:nvPr/>
            </p:nvSpPr>
            <p:spPr>
              <a:xfrm>
                <a:off x="4680680" y="-1131468"/>
                <a:ext cx="951424" cy="295275"/>
              </a:xfrm>
              <a:custGeom>
                <a:avLst/>
                <a:gdLst/>
                <a:ahLst/>
                <a:cxnLst/>
                <a:rect l="0" t="0" r="0" b="0"/>
                <a:pathLst>
                  <a:path w="933450" h="295275">
                    <a:moveTo>
                      <a:pt x="21431" y="21431"/>
                    </a:moveTo>
                    <a:lnTo>
                      <a:pt x="921544" y="21431"/>
                    </a:lnTo>
                    <a:lnTo>
                      <a:pt x="921544" y="280511"/>
                    </a:lnTo>
                    <a:lnTo>
                      <a:pt x="21431" y="280511"/>
                    </a:lnTo>
                    <a:close/>
                  </a:path>
                </a:pathLst>
              </a:custGeom>
              <a:noFill/>
              <a:ln w="190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09">
                <a:extLst>
                  <a:ext uri="{FF2B5EF4-FFF2-40B4-BE49-F238E27FC236}">
                    <a16:creationId xmlns:a16="http://schemas.microsoft.com/office/drawing/2014/main" id="{5CD8C3BC-6FEB-48EA-B034-29C364AA5771}"/>
                  </a:ext>
                </a:extLst>
              </p:cNvPr>
              <p:cNvSpPr/>
              <p:nvPr/>
            </p:nvSpPr>
            <p:spPr>
              <a:xfrm>
                <a:off x="4680680" y="-794283"/>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90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10">
                <a:extLst>
                  <a:ext uri="{FF2B5EF4-FFF2-40B4-BE49-F238E27FC236}">
                    <a16:creationId xmlns:a16="http://schemas.microsoft.com/office/drawing/2014/main" id="{E00F1BB3-A9E4-4A11-99D2-F3471D258A1D}"/>
                  </a:ext>
                </a:extLst>
              </p:cNvPr>
              <p:cNvSpPr/>
              <p:nvPr/>
            </p:nvSpPr>
            <p:spPr>
              <a:xfrm>
                <a:off x="4680680" y="-45614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90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11">
                <a:extLst>
                  <a:ext uri="{FF2B5EF4-FFF2-40B4-BE49-F238E27FC236}">
                    <a16:creationId xmlns:a16="http://schemas.microsoft.com/office/drawing/2014/main" id="{36EAC2D0-3E55-476C-AF19-BDA21BEE1494}"/>
                  </a:ext>
                </a:extLst>
              </p:cNvPr>
              <p:cNvSpPr/>
              <p:nvPr/>
            </p:nvSpPr>
            <p:spPr>
              <a:xfrm>
                <a:off x="476259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12">
                <a:extLst>
                  <a:ext uri="{FF2B5EF4-FFF2-40B4-BE49-F238E27FC236}">
                    <a16:creationId xmlns:a16="http://schemas.microsoft.com/office/drawing/2014/main" id="{49152BC5-8DF3-429E-AD68-80A8D2368352}"/>
                  </a:ext>
                </a:extLst>
              </p:cNvPr>
              <p:cNvSpPr/>
              <p:nvPr/>
            </p:nvSpPr>
            <p:spPr>
              <a:xfrm>
                <a:off x="489975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13">
                <a:extLst>
                  <a:ext uri="{FF2B5EF4-FFF2-40B4-BE49-F238E27FC236}">
                    <a16:creationId xmlns:a16="http://schemas.microsoft.com/office/drawing/2014/main" id="{3762CADC-4D39-4F31-B1F3-4FEB411E4A1F}"/>
                  </a:ext>
                </a:extLst>
              </p:cNvPr>
              <p:cNvSpPr/>
              <p:nvPr/>
            </p:nvSpPr>
            <p:spPr>
              <a:xfrm>
                <a:off x="476259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14">
                <a:extLst>
                  <a:ext uri="{FF2B5EF4-FFF2-40B4-BE49-F238E27FC236}">
                    <a16:creationId xmlns:a16="http://schemas.microsoft.com/office/drawing/2014/main" id="{3380373A-5F47-4258-9A78-B4AE1BF0341D}"/>
                  </a:ext>
                </a:extLst>
              </p:cNvPr>
              <p:cNvSpPr/>
              <p:nvPr/>
            </p:nvSpPr>
            <p:spPr>
              <a:xfrm>
                <a:off x="489975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15">
                <a:extLst>
                  <a:ext uri="{FF2B5EF4-FFF2-40B4-BE49-F238E27FC236}">
                    <a16:creationId xmlns:a16="http://schemas.microsoft.com/office/drawing/2014/main" id="{D07B55D6-D266-4D30-9B5F-852705171000}"/>
                  </a:ext>
                </a:extLst>
              </p:cNvPr>
              <p:cNvSpPr/>
              <p:nvPr/>
            </p:nvSpPr>
            <p:spPr>
              <a:xfrm>
                <a:off x="476259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16">
                <a:extLst>
                  <a:ext uri="{FF2B5EF4-FFF2-40B4-BE49-F238E27FC236}">
                    <a16:creationId xmlns:a16="http://schemas.microsoft.com/office/drawing/2014/main" id="{2E21107A-1534-4C9F-AAC3-4970CC009FCA}"/>
                  </a:ext>
                </a:extLst>
              </p:cNvPr>
              <p:cNvSpPr/>
              <p:nvPr/>
            </p:nvSpPr>
            <p:spPr>
              <a:xfrm>
                <a:off x="489975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17">
                <a:extLst>
                  <a:ext uri="{FF2B5EF4-FFF2-40B4-BE49-F238E27FC236}">
                    <a16:creationId xmlns:a16="http://schemas.microsoft.com/office/drawing/2014/main" id="{D3A89831-6C27-439D-9FAF-48E57F103AD1}"/>
                  </a:ext>
                </a:extLst>
              </p:cNvPr>
              <p:cNvSpPr/>
              <p:nvPr/>
            </p:nvSpPr>
            <p:spPr>
              <a:xfrm>
                <a:off x="5275040" y="-1038123"/>
                <a:ext cx="257175" cy="38100"/>
              </a:xfrm>
              <a:custGeom>
                <a:avLst/>
                <a:gdLst/>
                <a:ahLst/>
                <a:cxnLst/>
                <a:rect l="0" t="0" r="0" b="0"/>
                <a:pathLst>
                  <a:path w="257175" h="38100">
                    <a:moveTo>
                      <a:pt x="21431" y="21431"/>
                    </a:moveTo>
                    <a:lnTo>
                      <a:pt x="241459" y="21431"/>
                    </a:lnTo>
                  </a:path>
                </a:pathLst>
              </a:custGeom>
              <a:ln w="190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18">
                <a:extLst>
                  <a:ext uri="{FF2B5EF4-FFF2-40B4-BE49-F238E27FC236}">
                    <a16:creationId xmlns:a16="http://schemas.microsoft.com/office/drawing/2014/main" id="{5177B6E6-4D38-4441-B159-9D45C08C2F82}"/>
                  </a:ext>
                </a:extLst>
              </p:cNvPr>
              <p:cNvSpPr/>
              <p:nvPr/>
            </p:nvSpPr>
            <p:spPr>
              <a:xfrm>
                <a:off x="5275040" y="-965733"/>
                <a:ext cx="257175" cy="38100"/>
              </a:xfrm>
              <a:custGeom>
                <a:avLst/>
                <a:gdLst/>
                <a:ahLst/>
                <a:cxnLst/>
                <a:rect l="0" t="0" r="0" b="0"/>
                <a:pathLst>
                  <a:path w="257175" h="38100">
                    <a:moveTo>
                      <a:pt x="21431" y="21431"/>
                    </a:moveTo>
                    <a:lnTo>
                      <a:pt x="241459" y="21431"/>
                    </a:lnTo>
                  </a:path>
                </a:pathLst>
              </a:custGeom>
              <a:ln w="190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19">
                <a:extLst>
                  <a:ext uri="{FF2B5EF4-FFF2-40B4-BE49-F238E27FC236}">
                    <a16:creationId xmlns:a16="http://schemas.microsoft.com/office/drawing/2014/main" id="{00A0C8B0-943B-4B46-B95A-FD36F6E94E67}"/>
                  </a:ext>
                </a:extLst>
              </p:cNvPr>
              <p:cNvSpPr/>
              <p:nvPr/>
            </p:nvSpPr>
            <p:spPr>
              <a:xfrm>
                <a:off x="5275040" y="-700938"/>
                <a:ext cx="257175" cy="38100"/>
              </a:xfrm>
              <a:custGeom>
                <a:avLst/>
                <a:gdLst/>
                <a:ahLst/>
                <a:cxnLst/>
                <a:rect l="0" t="0" r="0" b="0"/>
                <a:pathLst>
                  <a:path w="257175" h="38100">
                    <a:moveTo>
                      <a:pt x="21431" y="21431"/>
                    </a:moveTo>
                    <a:lnTo>
                      <a:pt x="241459" y="21431"/>
                    </a:lnTo>
                  </a:path>
                </a:pathLst>
              </a:custGeom>
              <a:ln w="190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20">
                <a:extLst>
                  <a:ext uri="{FF2B5EF4-FFF2-40B4-BE49-F238E27FC236}">
                    <a16:creationId xmlns:a16="http://schemas.microsoft.com/office/drawing/2014/main" id="{C7382A31-A7BC-486D-9D0F-33F8EFD5BA79}"/>
                  </a:ext>
                </a:extLst>
              </p:cNvPr>
              <p:cNvSpPr/>
              <p:nvPr/>
            </p:nvSpPr>
            <p:spPr>
              <a:xfrm>
                <a:off x="5275040" y="-628548"/>
                <a:ext cx="257175" cy="38100"/>
              </a:xfrm>
              <a:custGeom>
                <a:avLst/>
                <a:gdLst/>
                <a:ahLst/>
                <a:cxnLst/>
                <a:rect l="0" t="0" r="0" b="0"/>
                <a:pathLst>
                  <a:path w="257175" h="38100">
                    <a:moveTo>
                      <a:pt x="21431" y="21431"/>
                    </a:moveTo>
                    <a:lnTo>
                      <a:pt x="241459" y="21431"/>
                    </a:lnTo>
                  </a:path>
                </a:pathLst>
              </a:custGeom>
              <a:ln w="190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21">
                <a:extLst>
                  <a:ext uri="{FF2B5EF4-FFF2-40B4-BE49-F238E27FC236}">
                    <a16:creationId xmlns:a16="http://schemas.microsoft.com/office/drawing/2014/main" id="{E0E3A203-D534-4409-B5D2-B5E9ADE72D59}"/>
                  </a:ext>
                </a:extLst>
              </p:cNvPr>
              <p:cNvSpPr/>
              <p:nvPr/>
            </p:nvSpPr>
            <p:spPr>
              <a:xfrm>
                <a:off x="5275040" y="-362800"/>
                <a:ext cx="257175" cy="38100"/>
              </a:xfrm>
              <a:custGeom>
                <a:avLst/>
                <a:gdLst/>
                <a:ahLst/>
                <a:cxnLst/>
                <a:rect l="0" t="0" r="0" b="0"/>
                <a:pathLst>
                  <a:path w="257175" h="38100">
                    <a:moveTo>
                      <a:pt x="21431" y="21431"/>
                    </a:moveTo>
                    <a:lnTo>
                      <a:pt x="241459" y="21431"/>
                    </a:lnTo>
                  </a:path>
                </a:pathLst>
              </a:custGeom>
              <a:ln w="190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22">
                <a:extLst>
                  <a:ext uri="{FF2B5EF4-FFF2-40B4-BE49-F238E27FC236}">
                    <a16:creationId xmlns:a16="http://schemas.microsoft.com/office/drawing/2014/main" id="{69DFAD76-5285-4B20-9202-B9424E4BBAC1}"/>
                  </a:ext>
                </a:extLst>
              </p:cNvPr>
              <p:cNvSpPr/>
              <p:nvPr/>
            </p:nvSpPr>
            <p:spPr>
              <a:xfrm>
                <a:off x="5275040" y="-290410"/>
                <a:ext cx="257175" cy="38100"/>
              </a:xfrm>
              <a:custGeom>
                <a:avLst/>
                <a:gdLst/>
                <a:ahLst/>
                <a:cxnLst/>
                <a:rect l="0" t="0" r="0" b="0"/>
                <a:pathLst>
                  <a:path w="257175" h="38100">
                    <a:moveTo>
                      <a:pt x="21431" y="21431"/>
                    </a:moveTo>
                    <a:lnTo>
                      <a:pt x="241459" y="21431"/>
                    </a:lnTo>
                  </a:path>
                </a:pathLst>
              </a:custGeom>
              <a:ln w="1905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grpSp>
        <p:nvGrpSpPr>
          <p:cNvPr id="15" name="Group 14"/>
          <p:cNvGrpSpPr/>
          <p:nvPr/>
        </p:nvGrpSpPr>
        <p:grpSpPr>
          <a:xfrm>
            <a:off x="8132598" y="2169417"/>
            <a:ext cx="1168252" cy="606484"/>
            <a:chOff x="10316439" y="2673589"/>
            <a:chExt cx="1191678" cy="618645"/>
          </a:xfrm>
        </p:grpSpPr>
        <p:grpSp>
          <p:nvGrpSpPr>
            <p:cNvPr id="165" name="Group 164"/>
            <p:cNvGrpSpPr/>
            <p:nvPr/>
          </p:nvGrpSpPr>
          <p:grpSpPr>
            <a:xfrm>
              <a:off x="10756131" y="2969222"/>
              <a:ext cx="518230" cy="323012"/>
              <a:chOff x="10324405" y="2890071"/>
              <a:chExt cx="518230" cy="323012"/>
            </a:xfrm>
          </p:grpSpPr>
          <p:grpSp>
            <p:nvGrpSpPr>
              <p:cNvPr id="191" name="Group 190"/>
              <p:cNvGrpSpPr/>
              <p:nvPr/>
            </p:nvGrpSpPr>
            <p:grpSpPr>
              <a:xfrm>
                <a:off x="10324405" y="2890071"/>
                <a:ext cx="518230" cy="323012"/>
                <a:chOff x="10333333" y="1842485"/>
                <a:chExt cx="518230" cy="323012"/>
              </a:xfrm>
            </p:grpSpPr>
            <p:sp>
              <p:nvSpPr>
                <p:cNvPr id="193" name="Freeform 5">
                  <a:extLst>
                    <a:ext uri="{FF2B5EF4-FFF2-40B4-BE49-F238E27FC236}">
                      <a16:creationId xmlns:a16="http://schemas.microsoft.com/office/drawing/2014/main" id="{8527EF57-1EE8-4450-9394-172EA0274636}"/>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bg1"/>
                </a:solidFill>
                <a:ln w="50800" cap="rnd">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94" name="Freeform 5">
                  <a:extLst>
                    <a:ext uri="{FF2B5EF4-FFF2-40B4-BE49-F238E27FC236}">
                      <a16:creationId xmlns:a16="http://schemas.microsoft.com/office/drawing/2014/main" id="{8527EF57-1EE8-4450-9394-172EA0274636}"/>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bg1"/>
                </a:solidFill>
                <a:ln w="19050"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pic>
            <p:nvPicPr>
              <p:cNvPr id="192" name="Picture 191"/>
              <p:cNvPicPr>
                <a:picLocks noChangeAspect="1"/>
              </p:cNvPicPr>
              <p:nvPr/>
            </p:nvPicPr>
            <p:blipFill>
              <a:blip r:embed="rId3">
                <a:duotone>
                  <a:schemeClr val="accent1">
                    <a:shade val="45000"/>
                    <a:satMod val="135000"/>
                  </a:schemeClr>
                  <a:prstClr val="white"/>
                </a:duotone>
              </a:blip>
              <a:stretch>
                <a:fillRect/>
              </a:stretch>
            </p:blipFill>
            <p:spPr>
              <a:xfrm rot="20700000">
                <a:off x="10420043" y="2946513"/>
                <a:ext cx="243260" cy="215192"/>
              </a:xfrm>
              <a:prstGeom prst="triangle">
                <a:avLst>
                  <a:gd name="adj" fmla="val 90422"/>
                </a:avLst>
              </a:prstGeom>
            </p:spPr>
          </p:pic>
        </p:grpSp>
        <p:grpSp>
          <p:nvGrpSpPr>
            <p:cNvPr id="195" name="Group 194"/>
            <p:cNvGrpSpPr/>
            <p:nvPr/>
          </p:nvGrpSpPr>
          <p:grpSpPr>
            <a:xfrm>
              <a:off x="10577376" y="2673589"/>
              <a:ext cx="518230" cy="323012"/>
              <a:chOff x="10324405" y="2890071"/>
              <a:chExt cx="518230" cy="323012"/>
            </a:xfrm>
          </p:grpSpPr>
          <p:grpSp>
            <p:nvGrpSpPr>
              <p:cNvPr id="196" name="Group 195"/>
              <p:cNvGrpSpPr/>
              <p:nvPr/>
            </p:nvGrpSpPr>
            <p:grpSpPr>
              <a:xfrm>
                <a:off x="10324405" y="2890071"/>
                <a:ext cx="518230" cy="323012"/>
                <a:chOff x="10333333" y="1842485"/>
                <a:chExt cx="518230" cy="323012"/>
              </a:xfrm>
            </p:grpSpPr>
            <p:sp>
              <p:nvSpPr>
                <p:cNvPr id="198" name="Freeform 5">
                  <a:extLst>
                    <a:ext uri="{FF2B5EF4-FFF2-40B4-BE49-F238E27FC236}">
                      <a16:creationId xmlns:a16="http://schemas.microsoft.com/office/drawing/2014/main" id="{8527EF57-1EE8-4450-9394-172EA0274636}"/>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bg1"/>
                </a:solidFill>
                <a:ln w="50800" cap="rnd">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99" name="Freeform 5">
                  <a:extLst>
                    <a:ext uri="{FF2B5EF4-FFF2-40B4-BE49-F238E27FC236}">
                      <a16:creationId xmlns:a16="http://schemas.microsoft.com/office/drawing/2014/main" id="{8527EF57-1EE8-4450-9394-172EA0274636}"/>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bg1"/>
                </a:solidFill>
                <a:ln w="19050"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pic>
            <p:nvPicPr>
              <p:cNvPr id="197" name="Picture 196"/>
              <p:cNvPicPr>
                <a:picLocks noChangeAspect="1"/>
              </p:cNvPicPr>
              <p:nvPr/>
            </p:nvPicPr>
            <p:blipFill>
              <a:blip r:embed="rId3">
                <a:duotone>
                  <a:schemeClr val="accent1">
                    <a:shade val="45000"/>
                    <a:satMod val="135000"/>
                  </a:schemeClr>
                  <a:prstClr val="white"/>
                </a:duotone>
              </a:blip>
              <a:stretch>
                <a:fillRect/>
              </a:stretch>
            </p:blipFill>
            <p:spPr>
              <a:xfrm rot="20700000">
                <a:off x="10420043" y="2946513"/>
                <a:ext cx="243260" cy="215192"/>
              </a:xfrm>
              <a:prstGeom prst="triangle">
                <a:avLst>
                  <a:gd name="adj" fmla="val 90422"/>
                </a:avLst>
              </a:prstGeom>
            </p:spPr>
          </p:pic>
        </p:grpSp>
        <p:grpSp>
          <p:nvGrpSpPr>
            <p:cNvPr id="200" name="Group 199"/>
            <p:cNvGrpSpPr/>
            <p:nvPr/>
          </p:nvGrpSpPr>
          <p:grpSpPr>
            <a:xfrm>
              <a:off x="10316439" y="2915429"/>
              <a:ext cx="518230" cy="323012"/>
              <a:chOff x="10324405" y="2890071"/>
              <a:chExt cx="518230" cy="323012"/>
            </a:xfrm>
          </p:grpSpPr>
          <p:grpSp>
            <p:nvGrpSpPr>
              <p:cNvPr id="201" name="Group 200"/>
              <p:cNvGrpSpPr/>
              <p:nvPr/>
            </p:nvGrpSpPr>
            <p:grpSpPr>
              <a:xfrm>
                <a:off x="10324405" y="2890071"/>
                <a:ext cx="518230" cy="323012"/>
                <a:chOff x="10333333" y="1842485"/>
                <a:chExt cx="518230" cy="323012"/>
              </a:xfrm>
            </p:grpSpPr>
            <p:sp>
              <p:nvSpPr>
                <p:cNvPr id="203" name="Freeform 5">
                  <a:extLst>
                    <a:ext uri="{FF2B5EF4-FFF2-40B4-BE49-F238E27FC236}">
                      <a16:creationId xmlns:a16="http://schemas.microsoft.com/office/drawing/2014/main" id="{8527EF57-1EE8-4450-9394-172EA0274636}"/>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bg1"/>
                </a:solidFill>
                <a:ln w="50800" cap="rnd">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204" name="Freeform 203">
                  <a:extLst>
                    <a:ext uri="{FF2B5EF4-FFF2-40B4-BE49-F238E27FC236}">
                      <a16:creationId xmlns:a16="http://schemas.microsoft.com/office/drawing/2014/main" id="{8527EF57-1EE8-4450-9394-172EA0274636}"/>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bg1"/>
                </a:solidFill>
                <a:ln w="19050"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pic>
            <p:nvPicPr>
              <p:cNvPr id="202" name="Picture 201"/>
              <p:cNvPicPr>
                <a:picLocks noChangeAspect="1"/>
              </p:cNvPicPr>
              <p:nvPr/>
            </p:nvPicPr>
            <p:blipFill>
              <a:blip r:embed="rId3">
                <a:duotone>
                  <a:schemeClr val="accent1">
                    <a:shade val="45000"/>
                    <a:satMod val="135000"/>
                  </a:schemeClr>
                  <a:prstClr val="white"/>
                </a:duotone>
              </a:blip>
              <a:stretch>
                <a:fillRect/>
              </a:stretch>
            </p:blipFill>
            <p:spPr>
              <a:xfrm rot="20700000">
                <a:off x="10420043" y="2946513"/>
                <a:ext cx="243260" cy="215192"/>
              </a:xfrm>
              <a:prstGeom prst="triangle">
                <a:avLst>
                  <a:gd name="adj" fmla="val 90422"/>
                </a:avLst>
              </a:prstGeom>
            </p:spPr>
          </p:pic>
        </p:grpSp>
        <p:grpSp>
          <p:nvGrpSpPr>
            <p:cNvPr id="205" name="Group 204"/>
            <p:cNvGrpSpPr/>
            <p:nvPr/>
          </p:nvGrpSpPr>
          <p:grpSpPr>
            <a:xfrm>
              <a:off x="10989887" y="2714840"/>
              <a:ext cx="518230" cy="323012"/>
              <a:chOff x="10324405" y="2890071"/>
              <a:chExt cx="518230" cy="323012"/>
            </a:xfrm>
          </p:grpSpPr>
          <p:grpSp>
            <p:nvGrpSpPr>
              <p:cNvPr id="206" name="Group 205"/>
              <p:cNvGrpSpPr/>
              <p:nvPr/>
            </p:nvGrpSpPr>
            <p:grpSpPr>
              <a:xfrm>
                <a:off x="10324405" y="2890071"/>
                <a:ext cx="518230" cy="323012"/>
                <a:chOff x="10333333" y="1842485"/>
                <a:chExt cx="518230" cy="323012"/>
              </a:xfrm>
            </p:grpSpPr>
            <p:sp>
              <p:nvSpPr>
                <p:cNvPr id="208" name="Freeform 5">
                  <a:extLst>
                    <a:ext uri="{FF2B5EF4-FFF2-40B4-BE49-F238E27FC236}">
                      <a16:creationId xmlns:a16="http://schemas.microsoft.com/office/drawing/2014/main" id="{8527EF57-1EE8-4450-9394-172EA0274636}"/>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bg1"/>
                </a:solidFill>
                <a:ln w="50800" cap="rnd">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209" name="Freeform 5">
                  <a:extLst>
                    <a:ext uri="{FF2B5EF4-FFF2-40B4-BE49-F238E27FC236}">
                      <a16:creationId xmlns:a16="http://schemas.microsoft.com/office/drawing/2014/main" id="{8527EF57-1EE8-4450-9394-172EA0274636}"/>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bg1"/>
                </a:solidFill>
                <a:ln w="19050"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pic>
            <p:nvPicPr>
              <p:cNvPr id="207" name="Picture 206"/>
              <p:cNvPicPr>
                <a:picLocks noChangeAspect="1"/>
              </p:cNvPicPr>
              <p:nvPr/>
            </p:nvPicPr>
            <p:blipFill>
              <a:blip r:embed="rId3">
                <a:duotone>
                  <a:schemeClr val="accent1">
                    <a:shade val="45000"/>
                    <a:satMod val="135000"/>
                  </a:schemeClr>
                  <a:prstClr val="white"/>
                </a:duotone>
              </a:blip>
              <a:stretch>
                <a:fillRect/>
              </a:stretch>
            </p:blipFill>
            <p:spPr>
              <a:xfrm rot="20700000">
                <a:off x="10420043" y="2946513"/>
                <a:ext cx="243260" cy="215192"/>
              </a:xfrm>
              <a:prstGeom prst="triangle">
                <a:avLst>
                  <a:gd name="adj" fmla="val 90422"/>
                </a:avLst>
              </a:prstGeom>
            </p:spPr>
          </p:pic>
        </p:grpSp>
      </p:grpSp>
      <p:grpSp>
        <p:nvGrpSpPr>
          <p:cNvPr id="2" name="Group 1">
            <a:extLst>
              <a:ext uri="{FF2B5EF4-FFF2-40B4-BE49-F238E27FC236}">
                <a16:creationId xmlns:a16="http://schemas.microsoft.com/office/drawing/2014/main" id="{87ADBF67-37FD-4D4D-86EE-326116C90AC7}"/>
              </a:ext>
            </a:extLst>
          </p:cNvPr>
          <p:cNvGrpSpPr/>
          <p:nvPr/>
        </p:nvGrpSpPr>
        <p:grpSpPr>
          <a:xfrm>
            <a:off x="4893198" y="1767803"/>
            <a:ext cx="1299573" cy="1299573"/>
            <a:chOff x="3164241" y="2267078"/>
            <a:chExt cx="1325632" cy="1325632"/>
          </a:xfrm>
        </p:grpSpPr>
        <p:sp>
          <p:nvSpPr>
            <p:cNvPr id="64" name="Oval 63">
              <a:extLst>
                <a:ext uri="{FF2B5EF4-FFF2-40B4-BE49-F238E27FC236}">
                  <a16:creationId xmlns:a16="http://schemas.microsoft.com/office/drawing/2014/main" id="{3C724130-E6B0-49EC-8EBD-63E88F526BAD}"/>
                </a:ext>
              </a:extLst>
            </p:cNvPr>
            <p:cNvSpPr/>
            <p:nvPr/>
          </p:nvSpPr>
          <p:spPr bwMode="auto">
            <a:xfrm rot="16200000">
              <a:off x="3164241" y="2267078"/>
              <a:ext cx="1325632" cy="1325632"/>
            </a:xfrm>
            <a:prstGeom prst="ellipse">
              <a:avLst/>
            </a:prstGeom>
            <a:solidFill>
              <a:schemeClr val="bg1"/>
            </a:solid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dirty="0">
                <a:gradFill>
                  <a:gsLst>
                    <a:gs pos="0">
                      <a:srgbClr val="FFFFFF"/>
                    </a:gs>
                    <a:gs pos="100000">
                      <a:srgbClr val="FFFFFF"/>
                    </a:gs>
                  </a:gsLst>
                  <a:lin ang="5400000" scaled="0"/>
                </a:gradFill>
                <a:latin typeface="Segoe UI Light" charset="0"/>
              </a:endParaRPr>
            </a:p>
          </p:txBody>
        </p:sp>
        <p:sp>
          <p:nvSpPr>
            <p:cNvPr id="92" name="Rectangle: Rounded Corners 73">
              <a:extLst>
                <a:ext uri="{FF2B5EF4-FFF2-40B4-BE49-F238E27FC236}">
                  <a16:creationId xmlns:a16="http://schemas.microsoft.com/office/drawing/2014/main" id="{A8369E02-7FDD-4D19-B555-3D0083FC28AE}"/>
                </a:ext>
              </a:extLst>
            </p:cNvPr>
            <p:cNvSpPr/>
            <p:nvPr/>
          </p:nvSpPr>
          <p:spPr bwMode="auto">
            <a:xfrm>
              <a:off x="3289500" y="2447781"/>
              <a:ext cx="1053830" cy="992552"/>
            </a:xfrm>
            <a:prstGeom prst="roundRect">
              <a:avLst>
                <a:gd name="adj" fmla="val 3125"/>
              </a:avLst>
            </a:prstGeom>
            <a:solidFill>
              <a:schemeClr val="tx1">
                <a:alpha val="5000"/>
              </a:schemeClr>
            </a:solidFill>
            <a:ln w="1905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itchFamily="34" charset="0"/>
                </a:rPr>
                <a:t>Container</a:t>
              </a:r>
            </a:p>
          </p:txBody>
        </p:sp>
        <p:sp>
          <p:nvSpPr>
            <p:cNvPr id="210" name="TextBox 209">
              <a:extLst>
                <a:ext uri="{FF2B5EF4-FFF2-40B4-BE49-F238E27FC236}">
                  <a16:creationId xmlns:a16="http://schemas.microsoft.com/office/drawing/2014/main" id="{A6623202-CC40-4E9B-991D-21936BB26530}"/>
                </a:ext>
              </a:extLst>
            </p:cNvPr>
            <p:cNvSpPr txBox="1"/>
            <p:nvPr/>
          </p:nvSpPr>
          <p:spPr>
            <a:xfrm>
              <a:off x="3377060" y="2975292"/>
              <a:ext cx="878709" cy="263149"/>
            </a:xfrm>
            <a:prstGeom prst="rect">
              <a:avLst/>
            </a:prstGeom>
            <a:solidFill>
              <a:schemeClr val="accent5">
                <a:lumMod val="10000"/>
                <a:lumOff val="90000"/>
              </a:schemeClr>
            </a:solidFill>
            <a:ln w="19050">
              <a:solidFill>
                <a:schemeClr val="accent5">
                  <a:lumMod val="50000"/>
                  <a:lumOff val="50000"/>
                </a:schemeClr>
              </a:solidFill>
            </a:ln>
          </p:spPr>
          <p:txBody>
            <a:bodyPr wrap="square" lIns="0" tIns="53785" rIns="0" bIns="53785" rtlCol="0">
              <a:spAutoFit/>
            </a:bodyPr>
            <a:lstStyle/>
            <a:p>
              <a:pPr algn="ctr" defTabSz="914367">
                <a:lnSpc>
                  <a:spcPct val="90000"/>
                </a:lnSpc>
                <a:spcAft>
                  <a:spcPts val="588"/>
                </a:spcAft>
                <a:defRPr/>
              </a:pPr>
              <a:r>
                <a:rPr lang="en-US" sz="1078" dirty="0">
                  <a:solidFill>
                    <a:srgbClr val="505050"/>
                  </a:solidFill>
                  <a:latin typeface="Segoe UI"/>
                </a:rPr>
                <a:t>App</a:t>
              </a:r>
            </a:p>
          </p:txBody>
        </p:sp>
      </p:grpSp>
      <p:sp>
        <p:nvSpPr>
          <p:cNvPr id="74" name="Title 4">
            <a:extLst>
              <a:ext uri="{FF2B5EF4-FFF2-40B4-BE49-F238E27FC236}">
                <a16:creationId xmlns:a16="http://schemas.microsoft.com/office/drawing/2014/main" id="{F4A4C259-604C-4675-BF6E-59A8533A4680}"/>
              </a:ext>
            </a:extLst>
          </p:cNvPr>
          <p:cNvSpPr txBox="1">
            <a:spLocks/>
          </p:cNvSpPr>
          <p:nvPr/>
        </p:nvSpPr>
        <p:spPr>
          <a:xfrm>
            <a:off x="269241" y="289959"/>
            <a:ext cx="11655840" cy="899537"/>
          </a:xfrm>
          <a:prstGeom prst="rect">
            <a:avLst/>
          </a:prstGeom>
        </p:spPr>
        <p:txBody>
          <a:bodyPr vert="horz" wrap="square" lIns="143428" tIns="89642" rIns="143428" bIns="89642" rtlCol="0" anchor="t">
            <a:noAutofit/>
          </a:bodyPr>
          <a:lstStyle>
            <a:lvl1pPr algn="l" defTabSz="932563" rtl="0" eaLnBrk="1" latinLnBrk="0" hangingPunct="1">
              <a:lnSpc>
                <a:spcPct val="90000"/>
              </a:lnSpc>
              <a:spcBef>
                <a:spcPct val="0"/>
              </a:spcBef>
              <a:buNone/>
              <a:defRPr lang="en-US" sz="3599" b="0" kern="1200" cap="none" spc="-102" baseline="0">
                <a:ln w="3175">
                  <a:noFill/>
                </a:ln>
                <a:gradFill>
                  <a:gsLst>
                    <a:gs pos="1250">
                      <a:schemeClr val="tx1"/>
                    </a:gs>
                    <a:gs pos="100000">
                      <a:schemeClr val="tx1"/>
                    </a:gs>
                  </a:gsLst>
                  <a:lin ang="5400000" scaled="0"/>
                </a:gradFill>
                <a:effectLst/>
                <a:latin typeface="Segoe UI Semibold" panose="020B0702040204020203" pitchFamily="34" charset="0"/>
                <a:ea typeface="+mn-ea"/>
                <a:cs typeface="Segoe UI Semibold" panose="020B0702040204020203" pitchFamily="34" charset="0"/>
              </a:defRPr>
            </a:lvl1pPr>
          </a:lstStyle>
          <a:p>
            <a:pPr defTabSz="914192">
              <a:defRPr/>
            </a:pPr>
            <a:r>
              <a:rPr lang="en-US" sz="3200" spc="-100">
                <a:solidFill>
                  <a:srgbClr val="B2ADAE">
                    <a:lumMod val="50000"/>
                  </a:srgbClr>
                </a:solidFill>
              </a:rPr>
              <a:t>From</a:t>
            </a:r>
            <a:r>
              <a:rPr lang="en-US" sz="3200" spc="-100">
                <a:solidFill>
                  <a:srgbClr val="D83B01"/>
                </a:solidFill>
              </a:rPr>
              <a:t> </a:t>
            </a:r>
            <a:r>
              <a:rPr lang="en-US" sz="3200" spc="-100">
                <a:solidFill>
                  <a:srgbClr val="0078D7"/>
                </a:solidFill>
              </a:rPr>
              <a:t>traditional systems </a:t>
            </a:r>
            <a:r>
              <a:rPr lang="en-US" sz="3200" spc="-100">
                <a:solidFill>
                  <a:srgbClr val="B2ADAE">
                    <a:lumMod val="50000"/>
                  </a:srgbClr>
                </a:solidFill>
              </a:rPr>
              <a:t>to</a:t>
            </a:r>
            <a:r>
              <a:rPr lang="en-US" sz="3200" spc="-100">
                <a:solidFill>
                  <a:srgbClr val="D83B01"/>
                </a:solidFill>
              </a:rPr>
              <a:t> </a:t>
            </a:r>
            <a:r>
              <a:rPr lang="en-US" sz="3200" spc="-100">
                <a:solidFill>
                  <a:srgbClr val="0078D7"/>
                </a:solidFill>
              </a:rPr>
              <a:t>portfolio of modern apps</a:t>
            </a:r>
            <a:br>
              <a:rPr lang="en-US" sz="3200" spc="-100">
                <a:solidFill>
                  <a:srgbClr val="D83B01"/>
                </a:solidFill>
              </a:rPr>
            </a:br>
            <a:br>
              <a:rPr lang="en-US" sz="3528" spc="-100">
                <a:gradFill>
                  <a:gsLst>
                    <a:gs pos="1250">
                      <a:srgbClr val="2C292A"/>
                    </a:gs>
                    <a:gs pos="100000">
                      <a:srgbClr val="2C292A"/>
                    </a:gs>
                  </a:gsLst>
                  <a:lin ang="5400000" scaled="0"/>
                </a:gradFill>
              </a:rPr>
            </a:br>
            <a:endParaRPr lang="en-US" sz="3528" spc="-100" dirty="0">
              <a:gradFill>
                <a:gsLst>
                  <a:gs pos="1250">
                    <a:srgbClr val="2C292A"/>
                  </a:gs>
                  <a:gs pos="100000">
                    <a:srgbClr val="2C292A"/>
                  </a:gs>
                </a:gsLst>
                <a:lin ang="5400000" scaled="0"/>
              </a:gradFill>
            </a:endParaRPr>
          </a:p>
        </p:txBody>
      </p:sp>
      <p:sp>
        <p:nvSpPr>
          <p:cNvPr id="77" name="Shape 593">
            <a:extLst>
              <a:ext uri="{FF2B5EF4-FFF2-40B4-BE49-F238E27FC236}">
                <a16:creationId xmlns:a16="http://schemas.microsoft.com/office/drawing/2014/main" id="{5CBE4B86-2F9C-4E4C-8F39-F18303E50ED8}"/>
              </a:ext>
            </a:extLst>
          </p:cNvPr>
          <p:cNvSpPr txBox="1"/>
          <p:nvPr/>
        </p:nvSpPr>
        <p:spPr>
          <a:xfrm>
            <a:off x="1307290" y="3078179"/>
            <a:ext cx="1969457" cy="2217947"/>
          </a:xfrm>
          <a:prstGeom prst="rect">
            <a:avLst/>
          </a:prstGeom>
          <a:noFill/>
          <a:ln>
            <a:noFill/>
          </a:ln>
        </p:spPr>
        <p:txBody>
          <a:bodyPr lIns="91366" tIns="91366" rIns="91366" bIns="91366" anchor="t" anchorCtr="0">
            <a:noAutofit/>
          </a:bodyPr>
          <a:lstStyle/>
          <a:p>
            <a:pPr algn="ctr" defTabSz="932026">
              <a:buClr>
                <a:srgbClr val="BAD80A"/>
              </a:buClr>
              <a:buSzPct val="25000"/>
              <a:defRPr/>
            </a:pPr>
            <a:r>
              <a:rPr lang="en" sz="1598" b="1" dirty="0">
                <a:solidFill>
                  <a:srgbClr val="505050"/>
                </a:solidFill>
                <a:latin typeface="Segoe UI" panose="020B0502040204020203" pitchFamily="34" charset="0"/>
                <a:ea typeface="Quattrocento Sans"/>
                <a:cs typeface="Segoe UI" panose="020B0502040204020203" pitchFamily="34" charset="0"/>
                <a:sym typeface="Quattrocento Sans"/>
              </a:rPr>
              <a:t>Existing</a:t>
            </a:r>
            <a:r>
              <a:rPr lang="en-US" sz="1598" b="1" dirty="0">
                <a:solidFill>
                  <a:srgbClr val="505050"/>
                </a:solidFill>
                <a:latin typeface="Segoe UI" panose="020B0502040204020203" pitchFamily="34" charset="0"/>
                <a:ea typeface="Quattrocento Sans"/>
                <a:cs typeface="Segoe UI" panose="020B0502040204020203" pitchFamily="34" charset="0"/>
                <a:sym typeface="Quattrocento Sans"/>
              </a:rPr>
              <a:t>/New Applications</a:t>
            </a:r>
            <a:endParaRPr lang="en" sz="1598" b="1" dirty="0">
              <a:solidFill>
                <a:srgbClr val="505050"/>
              </a:solidFill>
              <a:latin typeface="Segoe UI" panose="020B0502040204020203" pitchFamily="34" charset="0"/>
              <a:ea typeface="Quattrocento Sans"/>
              <a:cs typeface="Segoe UI" panose="020B0502040204020203" pitchFamily="34" charset="0"/>
              <a:sym typeface="Quattrocento Sans"/>
            </a:endParaRPr>
          </a:p>
          <a:p>
            <a:pPr algn="ctr" defTabSz="932026">
              <a:buClr>
                <a:srgbClr val="BAD80A"/>
              </a:buClr>
              <a:buSzPct val="25000"/>
              <a:defRPr/>
            </a:pPr>
            <a:br>
              <a:rPr lang="en" sz="1598" dirty="0">
                <a:solidFill>
                  <a:srgbClr val="505050"/>
                </a:solidFill>
                <a:latin typeface="Segoe UI" panose="020B0502040204020203" pitchFamily="34" charset="0"/>
                <a:ea typeface="Quattrocento Sans"/>
                <a:cs typeface="Segoe UI" panose="020B0502040204020203" pitchFamily="34" charset="0"/>
                <a:sym typeface="Quattrocento Sans"/>
              </a:rPr>
            </a:br>
            <a:endParaRPr lang="en" sz="1598" spc="-30" dirty="0">
              <a:solidFill>
                <a:srgbClr val="505050"/>
              </a:solidFill>
              <a:latin typeface="Segoe UI" panose="020B0502040204020203" pitchFamily="34" charset="0"/>
              <a:ea typeface="Quattrocento Sans"/>
              <a:cs typeface="Segoe UI" panose="020B0502040204020203" pitchFamily="34" charset="0"/>
              <a:sym typeface="Quattrocento Sans"/>
            </a:endParaRPr>
          </a:p>
        </p:txBody>
      </p:sp>
      <p:sp>
        <p:nvSpPr>
          <p:cNvPr id="78" name="Shape 592">
            <a:extLst>
              <a:ext uri="{FF2B5EF4-FFF2-40B4-BE49-F238E27FC236}">
                <a16:creationId xmlns:a16="http://schemas.microsoft.com/office/drawing/2014/main" id="{F10BD28E-1EA1-4641-AEE8-E2ECA4D6DFC9}"/>
              </a:ext>
            </a:extLst>
          </p:cNvPr>
          <p:cNvSpPr txBox="1"/>
          <p:nvPr/>
        </p:nvSpPr>
        <p:spPr>
          <a:xfrm>
            <a:off x="4372368" y="3055712"/>
            <a:ext cx="2179814" cy="2217946"/>
          </a:xfrm>
          <a:prstGeom prst="rect">
            <a:avLst/>
          </a:prstGeom>
          <a:noFill/>
          <a:ln>
            <a:noFill/>
          </a:ln>
        </p:spPr>
        <p:txBody>
          <a:bodyPr lIns="91366" tIns="91366" rIns="91366" bIns="91366" anchor="t" anchorCtr="0">
            <a:noAutofit/>
          </a:bodyPr>
          <a:lstStyle/>
          <a:p>
            <a:pPr algn="ctr" defTabSz="932026">
              <a:buClr>
                <a:srgbClr val="BAD80A"/>
              </a:buClr>
              <a:buSzPct val="25000"/>
              <a:defRPr/>
            </a:pPr>
            <a:r>
              <a:rPr lang="en-US" sz="1598" b="1" dirty="0">
                <a:solidFill>
                  <a:srgbClr val="505050"/>
                </a:solidFill>
                <a:latin typeface="Segoe UI" panose="020B0502040204020203" pitchFamily="34" charset="0"/>
                <a:ea typeface="Quattrocento Sans"/>
                <a:cs typeface="Segoe UI" panose="020B0502040204020203" pitchFamily="34" charset="0"/>
                <a:sym typeface="Quattrocento Sans"/>
              </a:rPr>
              <a:t>Containerize Applications</a:t>
            </a:r>
          </a:p>
          <a:p>
            <a:pPr algn="ctr" defTabSz="932026">
              <a:buClr>
                <a:srgbClr val="BAD80A"/>
              </a:buClr>
              <a:buSzPct val="25000"/>
              <a:defRPr/>
            </a:pPr>
            <a:endParaRPr lang="en-US" sz="1500" dirty="0">
              <a:solidFill>
                <a:srgbClr val="2C292A"/>
              </a:solidFill>
              <a:latin typeface="Segoe UI"/>
            </a:endParaRPr>
          </a:p>
          <a:p>
            <a:pPr algn="ctr" defTabSz="914192">
              <a:spcAft>
                <a:spcPts val="2353"/>
              </a:spcAft>
              <a:defRPr/>
            </a:pPr>
            <a:r>
              <a:rPr lang="en-US" sz="1600" dirty="0">
                <a:solidFill>
                  <a:srgbClr val="505050"/>
                </a:solidFill>
                <a:latin typeface="Segoe UI" panose="020B0502040204020203" pitchFamily="34" charset="0"/>
                <a:cs typeface="Segoe UI" panose="020B0502040204020203" pitchFamily="34" charset="0"/>
              </a:rPr>
              <a:t>Each host often runs</a:t>
            </a:r>
            <a:r>
              <a:rPr lang="en-US" sz="1600" b="1" dirty="0">
                <a:solidFill>
                  <a:schemeClr val="accent3"/>
                </a:solidFill>
                <a:latin typeface="Segoe UI" panose="020B0502040204020203" pitchFamily="34" charset="0"/>
                <a:cs typeface="Segoe UI" panose="020B0502040204020203" pitchFamily="34" charset="0"/>
              </a:rPr>
              <a:t> </a:t>
            </a:r>
            <a:r>
              <a:rPr lang="en-US" sz="1600" b="1" dirty="0">
                <a:solidFill>
                  <a:schemeClr val="accent1"/>
                </a:solidFill>
                <a:latin typeface="Segoe UI" panose="020B0502040204020203" pitchFamily="34" charset="0"/>
                <a:cs typeface="Segoe UI" panose="020B0502040204020203" pitchFamily="34" charset="0"/>
              </a:rPr>
              <a:t>8</a:t>
            </a:r>
            <a:r>
              <a:rPr lang="en-US" sz="1600" dirty="0">
                <a:solidFill>
                  <a:srgbClr val="505050"/>
                </a:solidFill>
                <a:latin typeface="Segoe UI" panose="020B0502040204020203" pitchFamily="34" charset="0"/>
                <a:cs typeface="Segoe UI" panose="020B0502040204020203" pitchFamily="34" charset="0"/>
              </a:rPr>
              <a:t> containers</a:t>
            </a:r>
            <a:br>
              <a:rPr lang="en-US" sz="1600" dirty="0">
                <a:solidFill>
                  <a:srgbClr val="505050"/>
                </a:solidFill>
                <a:latin typeface="Segoe UI" panose="020B0502040204020203" pitchFamily="34" charset="0"/>
                <a:cs typeface="Segoe UI" panose="020B0502040204020203" pitchFamily="34" charset="0"/>
              </a:rPr>
            </a:br>
            <a:r>
              <a:rPr lang="en-US" sz="1600" dirty="0">
                <a:solidFill>
                  <a:srgbClr val="505050"/>
                </a:solidFill>
                <a:latin typeface="Segoe UI" panose="020B0502040204020203" pitchFamily="34" charset="0"/>
                <a:cs typeface="Segoe UI" panose="020B0502040204020203" pitchFamily="34" charset="0"/>
              </a:rPr>
              <a:t>at a time</a:t>
            </a:r>
            <a:r>
              <a:rPr lang="en-US" sz="1600" baseline="30000" dirty="0">
                <a:solidFill>
                  <a:srgbClr val="505050"/>
                </a:solidFill>
                <a:latin typeface="Segoe UI" panose="020B0502040204020203" pitchFamily="34" charset="0"/>
                <a:cs typeface="Segoe UI" panose="020B0502040204020203" pitchFamily="34" charset="0"/>
              </a:rPr>
              <a:t>1</a:t>
            </a:r>
          </a:p>
        </p:txBody>
      </p:sp>
      <p:sp>
        <p:nvSpPr>
          <p:cNvPr id="80" name="Shape 594">
            <a:extLst>
              <a:ext uri="{FF2B5EF4-FFF2-40B4-BE49-F238E27FC236}">
                <a16:creationId xmlns:a16="http://schemas.microsoft.com/office/drawing/2014/main" id="{7EDFEBE2-5B41-470C-AE0F-0A5A41570C26}"/>
              </a:ext>
            </a:extLst>
          </p:cNvPr>
          <p:cNvSpPr txBox="1"/>
          <p:nvPr/>
        </p:nvSpPr>
        <p:spPr>
          <a:xfrm>
            <a:off x="7833375" y="3067376"/>
            <a:ext cx="1846607" cy="2217946"/>
          </a:xfrm>
          <a:prstGeom prst="rect">
            <a:avLst/>
          </a:prstGeom>
          <a:noFill/>
          <a:ln>
            <a:noFill/>
          </a:ln>
        </p:spPr>
        <p:txBody>
          <a:bodyPr lIns="91366" tIns="91366" rIns="91366" bIns="91366" anchor="t" anchorCtr="0">
            <a:noAutofit/>
          </a:bodyPr>
          <a:lstStyle/>
          <a:p>
            <a:pPr algn="ctr" defTabSz="932026">
              <a:buClr>
                <a:srgbClr val="BAD80A"/>
              </a:buClr>
              <a:buSzPct val="25000"/>
              <a:defRPr/>
            </a:pPr>
            <a:r>
              <a:rPr lang="en" sz="1598" b="1" dirty="0">
                <a:solidFill>
                  <a:srgbClr val="505050"/>
                </a:solidFill>
                <a:latin typeface="Segoe UI" panose="020B0502040204020203" pitchFamily="34" charset="0"/>
                <a:ea typeface="Quattrocento Sans"/>
                <a:cs typeface="Segoe UI" panose="020B0502040204020203" pitchFamily="34" charset="0"/>
                <a:sym typeface="Quattrocento Sans"/>
              </a:rPr>
              <a:t>Microservices </a:t>
            </a:r>
            <a:endParaRPr lang="en-US" sz="1598" b="1" dirty="0">
              <a:solidFill>
                <a:srgbClr val="505050"/>
              </a:solidFill>
              <a:latin typeface="Segoe UI" panose="020B0502040204020203" pitchFamily="34" charset="0"/>
              <a:ea typeface="Quattrocento Sans"/>
              <a:cs typeface="Segoe UI" panose="020B0502040204020203" pitchFamily="34" charset="0"/>
              <a:sym typeface="Quattrocento Sans"/>
            </a:endParaRPr>
          </a:p>
          <a:p>
            <a:pPr algn="ctr" defTabSz="932026">
              <a:buClr>
                <a:srgbClr val="BAD80A"/>
              </a:buClr>
              <a:buSzPct val="25000"/>
              <a:defRPr/>
            </a:pPr>
            <a:endParaRPr lang="en" sz="1598" b="1" dirty="0">
              <a:solidFill>
                <a:srgbClr val="505050"/>
              </a:solidFill>
              <a:latin typeface="Segoe UI" panose="020B0502040204020203" pitchFamily="34" charset="0"/>
              <a:ea typeface="Quattrocento Sans"/>
              <a:cs typeface="Segoe UI" panose="020B0502040204020203" pitchFamily="34" charset="0"/>
              <a:sym typeface="Quattrocento Sans"/>
            </a:endParaRPr>
          </a:p>
          <a:p>
            <a:pPr algn="ctr" defTabSz="932026">
              <a:buClr>
                <a:srgbClr val="BAD80A"/>
              </a:buClr>
              <a:buSzPct val="25000"/>
              <a:defRPr/>
            </a:pPr>
            <a:endParaRPr lang="en-US" sz="1500" dirty="0">
              <a:solidFill>
                <a:srgbClr val="2C292A"/>
              </a:solidFill>
              <a:latin typeface="Segoe UI"/>
            </a:endParaRPr>
          </a:p>
          <a:p>
            <a:pPr algn="ctr" defTabSz="914192">
              <a:spcAft>
                <a:spcPts val="2353"/>
              </a:spcAft>
              <a:defRPr/>
            </a:pPr>
            <a:r>
              <a:rPr lang="en-US" sz="1600" b="1" dirty="0">
                <a:solidFill>
                  <a:schemeClr val="accent1"/>
                </a:solidFill>
                <a:latin typeface="Segoe UI" panose="020B0502040204020203" pitchFamily="34" charset="0"/>
                <a:cs typeface="Segoe UI" panose="020B0502040204020203" pitchFamily="34" charset="0"/>
              </a:rPr>
              <a:t>Seconds</a:t>
            </a:r>
            <a:r>
              <a:rPr lang="en-US" sz="1600" dirty="0">
                <a:solidFill>
                  <a:srgbClr val="505050"/>
                </a:solidFill>
                <a:latin typeface="Segoe UI" panose="020B0502040204020203" pitchFamily="34" charset="0"/>
                <a:cs typeface="Segoe UI" panose="020B0502040204020203" pitchFamily="34" charset="0"/>
              </a:rPr>
              <a:t> to deploy, churns </a:t>
            </a:r>
            <a:r>
              <a:rPr lang="en-US" sz="1600" b="1" dirty="0">
                <a:solidFill>
                  <a:schemeClr val="accent1"/>
                </a:solidFill>
                <a:latin typeface="Segoe UI" panose="020B0502040204020203" pitchFamily="34" charset="0"/>
                <a:cs typeface="Segoe UI" panose="020B0502040204020203" pitchFamily="34" charset="0"/>
              </a:rPr>
              <a:t>12x</a:t>
            </a:r>
            <a:r>
              <a:rPr lang="en-US" sz="1600" dirty="0">
                <a:solidFill>
                  <a:srgbClr val="505050"/>
                </a:solidFill>
                <a:latin typeface="Segoe UI" panose="020B0502040204020203" pitchFamily="34" charset="0"/>
                <a:cs typeface="Segoe UI" panose="020B0502040204020203" pitchFamily="34" charset="0"/>
              </a:rPr>
              <a:t> faster</a:t>
            </a:r>
            <a:r>
              <a:rPr lang="en-US" sz="1600" baseline="30000" dirty="0">
                <a:solidFill>
                  <a:srgbClr val="505050"/>
                </a:solidFill>
                <a:latin typeface="Segoe UI" panose="020B0502040204020203" pitchFamily="34" charset="0"/>
                <a:cs typeface="Segoe UI" panose="020B0502040204020203" pitchFamily="34" charset="0"/>
              </a:rPr>
              <a:t>1</a:t>
            </a:r>
            <a:endParaRPr lang="en-US" sz="1600" b="1" dirty="0">
              <a:solidFill>
                <a:schemeClr val="accent3"/>
              </a:solidFill>
              <a:latin typeface="Segoe UI" panose="020B0502040204020203" pitchFamily="34" charset="0"/>
              <a:cs typeface="Segoe UI" panose="020B0502040204020203" pitchFamily="34" charset="0"/>
            </a:endParaRPr>
          </a:p>
        </p:txBody>
      </p:sp>
      <p:sp>
        <p:nvSpPr>
          <p:cNvPr id="81" name="Shape 592">
            <a:extLst>
              <a:ext uri="{FF2B5EF4-FFF2-40B4-BE49-F238E27FC236}">
                <a16:creationId xmlns:a16="http://schemas.microsoft.com/office/drawing/2014/main" id="{0D44D76C-EDBE-49C6-8A81-6B0FC8BB4886}"/>
              </a:ext>
            </a:extLst>
          </p:cNvPr>
          <p:cNvSpPr txBox="1"/>
          <p:nvPr/>
        </p:nvSpPr>
        <p:spPr>
          <a:xfrm>
            <a:off x="5446019" y="5273658"/>
            <a:ext cx="4390929" cy="608842"/>
          </a:xfrm>
          <a:prstGeom prst="rect">
            <a:avLst/>
          </a:prstGeom>
          <a:noFill/>
          <a:ln>
            <a:noFill/>
          </a:ln>
        </p:spPr>
        <p:txBody>
          <a:bodyPr lIns="91366" tIns="91366" rIns="91366" bIns="91366" anchor="t" anchorCtr="0">
            <a:noAutofit/>
          </a:bodyPr>
          <a:lstStyle/>
          <a:p>
            <a:pPr algn="ctr" defTabSz="932026">
              <a:buClr>
                <a:srgbClr val="BAD80A"/>
              </a:buClr>
              <a:buSzPct val="25000"/>
              <a:defRPr/>
            </a:pPr>
            <a:r>
              <a:rPr lang="en-US" sz="1598" b="1" kern="0" dirty="0">
                <a:solidFill>
                  <a:srgbClr val="505050"/>
                </a:solidFill>
                <a:ea typeface="Quattrocento Sans"/>
                <a:cs typeface="Segoe UI" panose="020B0502040204020203" pitchFamily="34" charset="0"/>
                <a:sym typeface="Quattrocento Sans"/>
              </a:rPr>
              <a:t>Continuous innovation </a:t>
            </a:r>
            <a:r>
              <a:rPr lang="en-US" sz="1598" kern="0" dirty="0">
                <a:solidFill>
                  <a:srgbClr val="505050"/>
                </a:solidFill>
                <a:ea typeface="Quattrocento Sans"/>
                <a:cs typeface="Segoe UI" panose="020B0502040204020203" pitchFamily="34" charset="0"/>
                <a:sym typeface="Quattrocento Sans"/>
              </a:rPr>
              <a:t>with DevOps</a:t>
            </a:r>
          </a:p>
          <a:p>
            <a:pPr algn="ctr" defTabSz="932026">
              <a:buClr>
                <a:srgbClr val="BAD80A"/>
              </a:buClr>
              <a:buSzPct val="25000"/>
              <a:defRPr/>
            </a:pPr>
            <a:endParaRPr lang="en-US" sz="1598" kern="0" dirty="0">
              <a:solidFill>
                <a:srgbClr val="505050"/>
              </a:solidFill>
              <a:cs typeface="Segoe UI" panose="020B0502040204020203" pitchFamily="34" charset="0"/>
              <a:sym typeface="Quattrocento Sans"/>
            </a:endParaRPr>
          </a:p>
          <a:p>
            <a:pPr algn="ctr" defTabSz="932026">
              <a:buClr>
                <a:srgbClr val="BAD80A"/>
              </a:buClr>
              <a:buSzPct val="25000"/>
              <a:defRPr/>
            </a:pPr>
            <a:r>
              <a:rPr lang="en-US" sz="1568" b="1" dirty="0">
                <a:solidFill>
                  <a:schemeClr val="accent1"/>
                </a:solidFill>
                <a:latin typeface="Segoe UI" panose="020B0502040204020203" pitchFamily="34" charset="0"/>
                <a:cs typeface="Segoe UI" panose="020B0502040204020203" pitchFamily="34" charset="0"/>
                <a:sym typeface="Quattrocento Sans"/>
              </a:rPr>
              <a:t>46x</a:t>
            </a:r>
            <a:r>
              <a:rPr lang="en-US" sz="1568" b="1" dirty="0">
                <a:solidFill>
                  <a:schemeClr val="accent3"/>
                </a:solidFill>
                <a:latin typeface="Segoe UI" panose="020B0502040204020203" pitchFamily="34" charset="0"/>
                <a:cs typeface="Segoe UI" panose="020B0502040204020203" pitchFamily="34" charset="0"/>
                <a:sym typeface="Quattrocento Sans"/>
              </a:rPr>
              <a:t> </a:t>
            </a:r>
            <a:r>
              <a:rPr lang="en-US" sz="1568" dirty="0">
                <a:solidFill>
                  <a:srgbClr val="505050"/>
                </a:solidFill>
                <a:latin typeface="Segoe UI" panose="020B0502040204020203" pitchFamily="34" charset="0"/>
                <a:ea typeface="Quattrocento Sans"/>
                <a:cs typeface="Segoe UI" panose="020B0502040204020203" pitchFamily="34" charset="0"/>
                <a:sym typeface="Quattrocento Sans"/>
              </a:rPr>
              <a:t>more frequent for code delivery</a:t>
            </a:r>
            <a:r>
              <a:rPr lang="en-US" sz="1372" baseline="30000" dirty="0">
                <a:solidFill>
                  <a:srgbClr val="505050"/>
                </a:solidFill>
                <a:latin typeface="Segoe UI" panose="020B0502040204020203" pitchFamily="34" charset="0"/>
                <a:ea typeface="Quattrocento Sans"/>
                <a:cs typeface="Segoe UI" panose="020B0502040204020203" pitchFamily="34" charset="0"/>
                <a:sym typeface="Quattrocento Sans"/>
              </a:rPr>
              <a:t>2</a:t>
            </a:r>
            <a:endParaRPr lang="en-US" sz="1372" dirty="0">
              <a:solidFill>
                <a:srgbClr val="2C292A"/>
              </a:solidFill>
              <a:sym typeface="Quattrocento Sans"/>
            </a:endParaRPr>
          </a:p>
          <a:p>
            <a:pPr algn="ctr" defTabSz="932026">
              <a:buClr>
                <a:srgbClr val="BAD80A"/>
              </a:buClr>
              <a:buSzPct val="25000"/>
              <a:defRPr/>
            </a:pPr>
            <a:endParaRPr lang="en-US" sz="1500" kern="0" dirty="0">
              <a:solidFill>
                <a:srgbClr val="2C292A"/>
              </a:solidFill>
              <a:sym typeface="Quattrocento Sans"/>
            </a:endParaRPr>
          </a:p>
        </p:txBody>
      </p:sp>
      <p:cxnSp>
        <p:nvCxnSpPr>
          <p:cNvPr id="82" name="Straight Arrow Connector 81">
            <a:extLst>
              <a:ext uri="{FF2B5EF4-FFF2-40B4-BE49-F238E27FC236}">
                <a16:creationId xmlns:a16="http://schemas.microsoft.com/office/drawing/2014/main" id="{F6CF4DFE-4E1F-4D89-8C5C-D241DAC72ECD}"/>
              </a:ext>
            </a:extLst>
          </p:cNvPr>
          <p:cNvCxnSpPr>
            <a:cxnSpLocks/>
          </p:cNvCxnSpPr>
          <p:nvPr/>
        </p:nvCxnSpPr>
        <p:spPr>
          <a:xfrm>
            <a:off x="4372368" y="5747944"/>
            <a:ext cx="5732147" cy="0"/>
          </a:xfrm>
          <a:prstGeom prst="straightConnector1">
            <a:avLst/>
          </a:prstGeom>
          <a:noFill/>
          <a:ln w="57150" cap="flat" cmpd="sng" algn="ctr">
            <a:solidFill>
              <a:srgbClr val="0078D7"/>
            </a:solidFill>
            <a:prstDash val="solid"/>
            <a:headEnd type="triangle"/>
            <a:tailEnd type="triangle"/>
          </a:ln>
          <a:effectLst/>
        </p:spPr>
      </p:cxnSp>
      <p:pic>
        <p:nvPicPr>
          <p:cNvPr id="84" name="Picture 83">
            <a:extLst>
              <a:ext uri="{FF2B5EF4-FFF2-40B4-BE49-F238E27FC236}">
                <a16:creationId xmlns:a16="http://schemas.microsoft.com/office/drawing/2014/main" id="{D721A09B-26B1-4523-850C-F850E5EFB08F}"/>
              </a:ext>
            </a:extLst>
          </p:cNvPr>
          <p:cNvPicPr>
            <a:picLocks noChangeAspect="1"/>
          </p:cNvPicPr>
          <p:nvPr/>
        </p:nvPicPr>
        <p:blipFill>
          <a:blip r:embed="rId4">
            <a:duotone>
              <a:srgbClr val="0078D7">
                <a:shade val="45000"/>
                <a:satMod val="135000"/>
              </a:srgb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988490" y="4982893"/>
            <a:ext cx="844871" cy="675896"/>
          </a:xfrm>
          <a:prstGeom prst="rect">
            <a:avLst/>
          </a:prstGeom>
        </p:spPr>
      </p:pic>
      <p:sp>
        <p:nvSpPr>
          <p:cNvPr id="53" name="Rectangle 52">
            <a:extLst>
              <a:ext uri="{FF2B5EF4-FFF2-40B4-BE49-F238E27FC236}">
                <a16:creationId xmlns:a16="http://schemas.microsoft.com/office/drawing/2014/main" id="{015DF1B1-47E2-4D51-B997-3C6A893EB569}"/>
              </a:ext>
            </a:extLst>
          </p:cNvPr>
          <p:cNvSpPr/>
          <p:nvPr/>
        </p:nvSpPr>
        <p:spPr>
          <a:xfrm>
            <a:off x="216758" y="6335713"/>
            <a:ext cx="6957660" cy="464659"/>
          </a:xfrm>
          <a:prstGeom prst="rect">
            <a:avLst/>
          </a:prstGeom>
        </p:spPr>
        <p:txBody>
          <a:bodyPr wrap="square">
            <a:spAutoFit/>
          </a:bodyPr>
          <a:lstStyle/>
          <a:p>
            <a:pPr defTabSz="896354">
              <a:lnSpc>
                <a:spcPct val="90000"/>
              </a:lnSpc>
              <a:spcAft>
                <a:spcPts val="576"/>
              </a:spcAft>
            </a:pPr>
            <a:r>
              <a:rPr lang="en-US" sz="1078" dirty="0">
                <a:solidFill>
                  <a:srgbClr val="505050"/>
                </a:solidFill>
                <a:cs typeface="Segoe UI Semibold" panose="020B0702040204020203" pitchFamily="34" charset="0"/>
              </a:rPr>
              <a:t>Source: </a:t>
            </a:r>
          </a:p>
          <a:p>
            <a:pPr defTabSz="896354">
              <a:lnSpc>
                <a:spcPct val="90000"/>
              </a:lnSpc>
              <a:spcAft>
                <a:spcPts val="576"/>
              </a:spcAft>
            </a:pPr>
            <a:r>
              <a:rPr lang="en-US" sz="1078" dirty="0">
                <a:solidFill>
                  <a:srgbClr val="505050"/>
                </a:solidFill>
                <a:cs typeface="Segoe UI Semibold" panose="020B0702040204020203" pitchFamily="34" charset="0"/>
              </a:rPr>
              <a:t>1: Datadog </a:t>
            </a:r>
            <a:r>
              <a:rPr lang="en-US" sz="1078" dirty="0">
                <a:solidFill>
                  <a:srgbClr val="505050"/>
                </a:solidFill>
                <a:cs typeface="Segoe UI Semibold" panose="020B0702040204020203" pitchFamily="34" charset="0"/>
                <a:hlinkClick r:id="rId6"/>
              </a:rPr>
              <a:t>Report</a:t>
            </a:r>
            <a:r>
              <a:rPr lang="en-US" sz="1078" dirty="0">
                <a:solidFill>
                  <a:srgbClr val="505050"/>
                </a:solidFill>
                <a:cs typeface="Segoe UI Semibold" panose="020B0702040204020203" pitchFamily="34" charset="0"/>
              </a:rPr>
              <a:t>: 8 Surprising Facts About Real Docker Adoption;  2: 2017 state of DevOps </a:t>
            </a:r>
            <a:r>
              <a:rPr lang="en-US" sz="1078" dirty="0">
                <a:solidFill>
                  <a:srgbClr val="505050"/>
                </a:solidFill>
                <a:cs typeface="Segoe UI Semibold" panose="020B0702040204020203" pitchFamily="34" charset="0"/>
                <a:hlinkClick r:id="rId7"/>
              </a:rPr>
              <a:t>Report</a:t>
            </a:r>
            <a:r>
              <a:rPr lang="en-US" sz="1078" dirty="0">
                <a:solidFill>
                  <a:srgbClr val="505050"/>
                </a:solidFill>
                <a:cs typeface="Segoe UI Semibold" panose="020B0702040204020203" pitchFamily="34" charset="0"/>
              </a:rPr>
              <a:t> </a:t>
            </a:r>
            <a:endParaRPr lang="en-US" sz="1078" dirty="0"/>
          </a:p>
        </p:txBody>
      </p:sp>
    </p:spTree>
    <p:extLst>
      <p:ext uri="{BB962C8B-B14F-4D97-AF65-F5344CB8AC3E}">
        <p14:creationId xmlns:p14="http://schemas.microsoft.com/office/powerpoint/2010/main" val="3712041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CCF0439B-E7C3-43A2-9724-B4278F63A90B}"/>
              </a:ext>
            </a:extLst>
          </p:cNvPr>
          <p:cNvSpPr/>
          <p:nvPr/>
        </p:nvSpPr>
        <p:spPr>
          <a:xfrm>
            <a:off x="7767150" y="3953718"/>
            <a:ext cx="2239299" cy="2239299"/>
          </a:xfrm>
          <a:prstGeom prst="ellipse">
            <a:avLst/>
          </a:prstGeom>
          <a:no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225">
              <a:defRPr/>
            </a:pPr>
            <a:endParaRPr lang="en-US" sz="1765">
              <a:solidFill>
                <a:srgbClr val="000000"/>
              </a:solidFill>
              <a:latin typeface="Segoe UI"/>
            </a:endParaRPr>
          </a:p>
        </p:txBody>
      </p:sp>
      <p:sp>
        <p:nvSpPr>
          <p:cNvPr id="164" name="Rectangle: Rounded Corners 163">
            <a:extLst>
              <a:ext uri="{FF2B5EF4-FFF2-40B4-BE49-F238E27FC236}">
                <a16:creationId xmlns:a16="http://schemas.microsoft.com/office/drawing/2014/main" id="{250A8ED6-BB9C-4359-BC27-66B1221A6961}"/>
              </a:ext>
            </a:extLst>
          </p:cNvPr>
          <p:cNvSpPr/>
          <p:nvPr/>
        </p:nvSpPr>
        <p:spPr>
          <a:xfrm>
            <a:off x="9116079" y="4511604"/>
            <a:ext cx="1429902" cy="454969"/>
          </a:xfrm>
          <a:prstGeom prst="roundRect">
            <a:avLst/>
          </a:prstGeom>
          <a:solidFill>
            <a:srgbClr val="E9E9E9"/>
          </a:solidFill>
          <a:ln w="1905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165" name="Oval 164">
            <a:extLst>
              <a:ext uri="{FF2B5EF4-FFF2-40B4-BE49-F238E27FC236}">
                <a16:creationId xmlns:a16="http://schemas.microsoft.com/office/drawing/2014/main" id="{8D034A19-5608-43F8-BF26-98525B1D902F}"/>
              </a:ext>
            </a:extLst>
          </p:cNvPr>
          <p:cNvSpPr/>
          <p:nvPr/>
        </p:nvSpPr>
        <p:spPr>
          <a:xfrm>
            <a:off x="9181075" y="4780252"/>
            <a:ext cx="121326" cy="121326"/>
          </a:xfrm>
          <a:prstGeom prst="ellipse">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166" name="Rectangle: Rounded Corners 165">
            <a:extLst>
              <a:ext uri="{FF2B5EF4-FFF2-40B4-BE49-F238E27FC236}">
                <a16:creationId xmlns:a16="http://schemas.microsoft.com/office/drawing/2014/main" id="{38237A8F-F55D-441F-9137-F93F7C6D6F2D}"/>
              </a:ext>
            </a:extLst>
          </p:cNvPr>
          <p:cNvSpPr/>
          <p:nvPr/>
        </p:nvSpPr>
        <p:spPr>
          <a:xfrm>
            <a:off x="10130010" y="4747552"/>
            <a:ext cx="342310" cy="18285"/>
          </a:xfrm>
          <a:prstGeom prst="roundRect">
            <a:avLst>
              <a:gd name="adj" fmla="val 50000"/>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167" name="Rectangle: Rounded Corners 166">
            <a:extLst>
              <a:ext uri="{FF2B5EF4-FFF2-40B4-BE49-F238E27FC236}">
                <a16:creationId xmlns:a16="http://schemas.microsoft.com/office/drawing/2014/main" id="{CB3A02A6-4526-4DE6-911A-5AB38034E357}"/>
              </a:ext>
            </a:extLst>
          </p:cNvPr>
          <p:cNvSpPr/>
          <p:nvPr/>
        </p:nvSpPr>
        <p:spPr>
          <a:xfrm>
            <a:off x="10130010" y="4875637"/>
            <a:ext cx="342310" cy="18285"/>
          </a:xfrm>
          <a:prstGeom prst="roundRect">
            <a:avLst>
              <a:gd name="adj" fmla="val 50000"/>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168" name="Rectangle: Rounded Corners 167">
            <a:extLst>
              <a:ext uri="{FF2B5EF4-FFF2-40B4-BE49-F238E27FC236}">
                <a16:creationId xmlns:a16="http://schemas.microsoft.com/office/drawing/2014/main" id="{2C555A39-8883-4FC4-85EE-1E73B258E833}"/>
              </a:ext>
            </a:extLst>
          </p:cNvPr>
          <p:cNvSpPr/>
          <p:nvPr/>
        </p:nvSpPr>
        <p:spPr>
          <a:xfrm>
            <a:off x="10130010" y="4811595"/>
            <a:ext cx="342310" cy="18285"/>
          </a:xfrm>
          <a:prstGeom prst="roundRect">
            <a:avLst>
              <a:gd name="adj" fmla="val 50000"/>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170" name="Rectangle: Rounded Corners 169">
            <a:extLst>
              <a:ext uri="{FF2B5EF4-FFF2-40B4-BE49-F238E27FC236}">
                <a16:creationId xmlns:a16="http://schemas.microsoft.com/office/drawing/2014/main" id="{6B609804-661E-4271-A160-1689AEDE5B46}"/>
              </a:ext>
            </a:extLst>
          </p:cNvPr>
          <p:cNvSpPr/>
          <p:nvPr/>
        </p:nvSpPr>
        <p:spPr>
          <a:xfrm>
            <a:off x="9116079" y="5182814"/>
            <a:ext cx="1429902" cy="454969"/>
          </a:xfrm>
          <a:prstGeom prst="roundRect">
            <a:avLst/>
          </a:prstGeom>
          <a:solidFill>
            <a:srgbClr val="E9E9E9"/>
          </a:solidFill>
          <a:ln w="1905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171" name="Oval 170">
            <a:extLst>
              <a:ext uri="{FF2B5EF4-FFF2-40B4-BE49-F238E27FC236}">
                <a16:creationId xmlns:a16="http://schemas.microsoft.com/office/drawing/2014/main" id="{333D1049-16E5-416C-B0A4-69247AFE7CE7}"/>
              </a:ext>
            </a:extLst>
          </p:cNvPr>
          <p:cNvSpPr/>
          <p:nvPr/>
        </p:nvSpPr>
        <p:spPr>
          <a:xfrm>
            <a:off x="9181075" y="5451463"/>
            <a:ext cx="121326" cy="121326"/>
          </a:xfrm>
          <a:prstGeom prst="ellipse">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172" name="Rectangle: Rounded Corners 171">
            <a:extLst>
              <a:ext uri="{FF2B5EF4-FFF2-40B4-BE49-F238E27FC236}">
                <a16:creationId xmlns:a16="http://schemas.microsoft.com/office/drawing/2014/main" id="{6B55980B-F37D-4515-A90A-3EAF64819F1B}"/>
              </a:ext>
            </a:extLst>
          </p:cNvPr>
          <p:cNvSpPr/>
          <p:nvPr/>
        </p:nvSpPr>
        <p:spPr>
          <a:xfrm>
            <a:off x="10130010" y="5418763"/>
            <a:ext cx="342310" cy="18285"/>
          </a:xfrm>
          <a:prstGeom prst="roundRect">
            <a:avLst>
              <a:gd name="adj" fmla="val 50000"/>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173" name="Rectangle: Rounded Corners 172">
            <a:extLst>
              <a:ext uri="{FF2B5EF4-FFF2-40B4-BE49-F238E27FC236}">
                <a16:creationId xmlns:a16="http://schemas.microsoft.com/office/drawing/2014/main" id="{9E4E7CE7-23FD-4695-9F89-F95C3D292A02}"/>
              </a:ext>
            </a:extLst>
          </p:cNvPr>
          <p:cNvSpPr/>
          <p:nvPr/>
        </p:nvSpPr>
        <p:spPr>
          <a:xfrm>
            <a:off x="10130010" y="5546848"/>
            <a:ext cx="342310" cy="18285"/>
          </a:xfrm>
          <a:prstGeom prst="roundRect">
            <a:avLst>
              <a:gd name="adj" fmla="val 50000"/>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174" name="Rectangle: Rounded Corners 173">
            <a:extLst>
              <a:ext uri="{FF2B5EF4-FFF2-40B4-BE49-F238E27FC236}">
                <a16:creationId xmlns:a16="http://schemas.microsoft.com/office/drawing/2014/main" id="{5B878854-3DB3-4DA4-994E-745F39B026B3}"/>
              </a:ext>
            </a:extLst>
          </p:cNvPr>
          <p:cNvSpPr/>
          <p:nvPr/>
        </p:nvSpPr>
        <p:spPr>
          <a:xfrm>
            <a:off x="10130010" y="5482806"/>
            <a:ext cx="342310" cy="18285"/>
          </a:xfrm>
          <a:prstGeom prst="roundRect">
            <a:avLst>
              <a:gd name="adj" fmla="val 50000"/>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176" name="Rectangle: Rounded Corners 175">
            <a:extLst>
              <a:ext uri="{FF2B5EF4-FFF2-40B4-BE49-F238E27FC236}">
                <a16:creationId xmlns:a16="http://schemas.microsoft.com/office/drawing/2014/main" id="{CA5C107E-BCF8-4142-B7F9-D68773ABF289}"/>
              </a:ext>
            </a:extLst>
          </p:cNvPr>
          <p:cNvSpPr/>
          <p:nvPr/>
        </p:nvSpPr>
        <p:spPr>
          <a:xfrm>
            <a:off x="7234250" y="5182814"/>
            <a:ext cx="1429902" cy="454969"/>
          </a:xfrm>
          <a:prstGeom prst="roundRect">
            <a:avLst/>
          </a:prstGeom>
          <a:solidFill>
            <a:srgbClr val="E9E9E9"/>
          </a:solidFill>
          <a:ln w="1905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177" name="Oval 176">
            <a:extLst>
              <a:ext uri="{FF2B5EF4-FFF2-40B4-BE49-F238E27FC236}">
                <a16:creationId xmlns:a16="http://schemas.microsoft.com/office/drawing/2014/main" id="{609A4396-3144-4064-B379-B022E04CC991}"/>
              </a:ext>
            </a:extLst>
          </p:cNvPr>
          <p:cNvSpPr/>
          <p:nvPr/>
        </p:nvSpPr>
        <p:spPr>
          <a:xfrm>
            <a:off x="7299247" y="5451463"/>
            <a:ext cx="121326" cy="121326"/>
          </a:xfrm>
          <a:prstGeom prst="ellipse">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178" name="Rectangle: Rounded Corners 177">
            <a:extLst>
              <a:ext uri="{FF2B5EF4-FFF2-40B4-BE49-F238E27FC236}">
                <a16:creationId xmlns:a16="http://schemas.microsoft.com/office/drawing/2014/main" id="{254208BC-8C9A-4A63-9BA5-5EDC36460927}"/>
              </a:ext>
            </a:extLst>
          </p:cNvPr>
          <p:cNvSpPr/>
          <p:nvPr/>
        </p:nvSpPr>
        <p:spPr>
          <a:xfrm>
            <a:off x="8248181" y="5418763"/>
            <a:ext cx="342310" cy="18285"/>
          </a:xfrm>
          <a:prstGeom prst="roundRect">
            <a:avLst>
              <a:gd name="adj" fmla="val 50000"/>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179" name="Rectangle: Rounded Corners 178">
            <a:extLst>
              <a:ext uri="{FF2B5EF4-FFF2-40B4-BE49-F238E27FC236}">
                <a16:creationId xmlns:a16="http://schemas.microsoft.com/office/drawing/2014/main" id="{7BDE580C-A834-4960-8B72-CAD4771A2DF2}"/>
              </a:ext>
            </a:extLst>
          </p:cNvPr>
          <p:cNvSpPr/>
          <p:nvPr/>
        </p:nvSpPr>
        <p:spPr>
          <a:xfrm>
            <a:off x="8248181" y="5546848"/>
            <a:ext cx="342310" cy="18285"/>
          </a:xfrm>
          <a:prstGeom prst="roundRect">
            <a:avLst>
              <a:gd name="adj" fmla="val 50000"/>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180" name="Rectangle: Rounded Corners 179">
            <a:extLst>
              <a:ext uri="{FF2B5EF4-FFF2-40B4-BE49-F238E27FC236}">
                <a16:creationId xmlns:a16="http://schemas.microsoft.com/office/drawing/2014/main" id="{8D97DA1C-0A34-443F-AA4C-56E4A4985100}"/>
              </a:ext>
            </a:extLst>
          </p:cNvPr>
          <p:cNvSpPr/>
          <p:nvPr/>
        </p:nvSpPr>
        <p:spPr>
          <a:xfrm>
            <a:off x="8248181" y="5482806"/>
            <a:ext cx="342310" cy="18285"/>
          </a:xfrm>
          <a:prstGeom prst="roundRect">
            <a:avLst>
              <a:gd name="adj" fmla="val 50000"/>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182" name="Rectangle: Rounded Corners 181">
            <a:extLst>
              <a:ext uri="{FF2B5EF4-FFF2-40B4-BE49-F238E27FC236}">
                <a16:creationId xmlns:a16="http://schemas.microsoft.com/office/drawing/2014/main" id="{1274ED80-8759-43E2-9138-82824962F4D9}"/>
              </a:ext>
            </a:extLst>
          </p:cNvPr>
          <p:cNvSpPr/>
          <p:nvPr/>
        </p:nvSpPr>
        <p:spPr>
          <a:xfrm>
            <a:off x="7234250" y="4511604"/>
            <a:ext cx="1429902" cy="454969"/>
          </a:xfrm>
          <a:prstGeom prst="roundRect">
            <a:avLst/>
          </a:prstGeom>
          <a:solidFill>
            <a:srgbClr val="E9E9E9"/>
          </a:solidFill>
          <a:ln w="1905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183" name="Oval 182">
            <a:extLst>
              <a:ext uri="{FF2B5EF4-FFF2-40B4-BE49-F238E27FC236}">
                <a16:creationId xmlns:a16="http://schemas.microsoft.com/office/drawing/2014/main" id="{1CD7BD62-FCE9-4CB5-9A31-0AA4289A190C}"/>
              </a:ext>
            </a:extLst>
          </p:cNvPr>
          <p:cNvSpPr/>
          <p:nvPr/>
        </p:nvSpPr>
        <p:spPr>
          <a:xfrm>
            <a:off x="7299247" y="4780252"/>
            <a:ext cx="121326" cy="121326"/>
          </a:xfrm>
          <a:prstGeom prst="ellipse">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184" name="Rectangle: Rounded Corners 183">
            <a:extLst>
              <a:ext uri="{FF2B5EF4-FFF2-40B4-BE49-F238E27FC236}">
                <a16:creationId xmlns:a16="http://schemas.microsoft.com/office/drawing/2014/main" id="{5C6B7EF5-A2C7-40AF-A641-50DA3AE731B6}"/>
              </a:ext>
            </a:extLst>
          </p:cNvPr>
          <p:cNvSpPr/>
          <p:nvPr/>
        </p:nvSpPr>
        <p:spPr>
          <a:xfrm>
            <a:off x="8248181" y="4747552"/>
            <a:ext cx="342310" cy="18285"/>
          </a:xfrm>
          <a:prstGeom prst="roundRect">
            <a:avLst>
              <a:gd name="adj" fmla="val 50000"/>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185" name="Rectangle: Rounded Corners 184">
            <a:extLst>
              <a:ext uri="{FF2B5EF4-FFF2-40B4-BE49-F238E27FC236}">
                <a16:creationId xmlns:a16="http://schemas.microsoft.com/office/drawing/2014/main" id="{B112D37D-F853-44B3-97AF-2F6F1B22C0F3}"/>
              </a:ext>
            </a:extLst>
          </p:cNvPr>
          <p:cNvSpPr/>
          <p:nvPr/>
        </p:nvSpPr>
        <p:spPr>
          <a:xfrm>
            <a:off x="8248181" y="4875637"/>
            <a:ext cx="342310" cy="18285"/>
          </a:xfrm>
          <a:prstGeom prst="roundRect">
            <a:avLst>
              <a:gd name="adj" fmla="val 50000"/>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186" name="Rectangle: Rounded Corners 185">
            <a:extLst>
              <a:ext uri="{FF2B5EF4-FFF2-40B4-BE49-F238E27FC236}">
                <a16:creationId xmlns:a16="http://schemas.microsoft.com/office/drawing/2014/main" id="{89CBC0C3-F980-46B7-B77C-4361D5067CD4}"/>
              </a:ext>
            </a:extLst>
          </p:cNvPr>
          <p:cNvSpPr/>
          <p:nvPr/>
        </p:nvSpPr>
        <p:spPr>
          <a:xfrm>
            <a:off x="8248181" y="4811595"/>
            <a:ext cx="342310" cy="18285"/>
          </a:xfrm>
          <a:prstGeom prst="roundRect">
            <a:avLst>
              <a:gd name="adj" fmla="val 50000"/>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7" name="Title 6">
            <a:extLst>
              <a:ext uri="{FF2B5EF4-FFF2-40B4-BE49-F238E27FC236}">
                <a16:creationId xmlns:a16="http://schemas.microsoft.com/office/drawing/2014/main" id="{C86C2F9C-FC5D-4CF7-82FB-EEAA238C3E60}"/>
              </a:ext>
            </a:extLst>
          </p:cNvPr>
          <p:cNvSpPr>
            <a:spLocks noGrp="1"/>
          </p:cNvSpPr>
          <p:nvPr>
            <p:ph type="title"/>
          </p:nvPr>
        </p:nvSpPr>
        <p:spPr/>
        <p:txBody>
          <a:bodyPr/>
          <a:lstStyle/>
          <a:p>
            <a:r>
              <a:rPr lang="en-US" sz="3200" dirty="0"/>
              <a:t>Microservices: a modern approach for agile &amp; focused teams</a:t>
            </a:r>
          </a:p>
        </p:txBody>
      </p:sp>
      <p:sp>
        <p:nvSpPr>
          <p:cNvPr id="13" name="Rectangle 12">
            <a:extLst>
              <a:ext uri="{FF2B5EF4-FFF2-40B4-BE49-F238E27FC236}">
                <a16:creationId xmlns:a16="http://schemas.microsoft.com/office/drawing/2014/main" id="{78825C71-732E-4F05-A671-587060960063}"/>
              </a:ext>
            </a:extLst>
          </p:cNvPr>
          <p:cNvSpPr/>
          <p:nvPr/>
        </p:nvSpPr>
        <p:spPr>
          <a:xfrm>
            <a:off x="2446963" y="1646569"/>
            <a:ext cx="1721946" cy="454420"/>
          </a:xfrm>
          <a:prstGeom prst="rect">
            <a:avLst/>
          </a:prstGeom>
        </p:spPr>
        <p:txBody>
          <a:bodyPr wrap="none">
            <a:spAutoFit/>
          </a:bodyPr>
          <a:lstStyle/>
          <a:p>
            <a:pPr marL="0" lvl="1" algn="ctr" defTabSz="932395">
              <a:spcAft>
                <a:spcPts val="300"/>
              </a:spcAft>
              <a:buSzPct val="90000"/>
              <a:defRPr/>
            </a:pPr>
            <a:r>
              <a:rPr lang="en-US" sz="2353" b="1">
                <a:solidFill>
                  <a:srgbClr val="0078D7"/>
                </a:solidFill>
                <a:latin typeface="Segoe UI Semibold" panose="020B0702040204020203" pitchFamily="34" charset="0"/>
                <a:cs typeface="Segoe UI Semibold" panose="020B0702040204020203" pitchFamily="34" charset="0"/>
              </a:rPr>
              <a:t>Monolithic</a:t>
            </a:r>
          </a:p>
        </p:txBody>
      </p:sp>
      <p:grpSp>
        <p:nvGrpSpPr>
          <p:cNvPr id="14" name="Group 13">
            <a:extLst>
              <a:ext uri="{FF2B5EF4-FFF2-40B4-BE49-F238E27FC236}">
                <a16:creationId xmlns:a16="http://schemas.microsoft.com/office/drawing/2014/main" id="{3F2E958A-50AF-480F-8473-397BB9838C15}"/>
              </a:ext>
            </a:extLst>
          </p:cNvPr>
          <p:cNvGrpSpPr/>
          <p:nvPr/>
        </p:nvGrpSpPr>
        <p:grpSpPr>
          <a:xfrm>
            <a:off x="2927277" y="2814190"/>
            <a:ext cx="781767" cy="781767"/>
            <a:chOff x="3829879" y="2544417"/>
            <a:chExt cx="781878" cy="781878"/>
          </a:xfrm>
        </p:grpSpPr>
        <p:sp>
          <p:nvSpPr>
            <p:cNvPr id="15" name="Rectangle: Rounded Corners 14">
              <a:extLst>
                <a:ext uri="{FF2B5EF4-FFF2-40B4-BE49-F238E27FC236}">
                  <a16:creationId xmlns:a16="http://schemas.microsoft.com/office/drawing/2014/main" id="{21CA6B81-6867-4C63-8270-74963873A717}"/>
                </a:ext>
              </a:extLst>
            </p:cNvPr>
            <p:cNvSpPr/>
            <p:nvPr/>
          </p:nvSpPr>
          <p:spPr>
            <a:xfrm>
              <a:off x="3829879" y="2544417"/>
              <a:ext cx="781878" cy="781878"/>
            </a:xfrm>
            <a:prstGeom prst="roundRect">
              <a:avLst/>
            </a:prstGeom>
            <a:solidFill>
              <a:srgbClr val="E9E9E9"/>
            </a:solidFill>
            <a:ln w="19050">
              <a:solidFill>
                <a:srgbClr val="797979"/>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defTabSz="914225">
                <a:defRPr/>
              </a:pPr>
              <a:endParaRPr lang="en-US" sz="1765">
                <a:solidFill>
                  <a:srgbClr val="000000"/>
                </a:solidFill>
                <a:latin typeface="Segoe UI"/>
              </a:endParaRPr>
            </a:p>
          </p:txBody>
        </p:sp>
        <p:grpSp>
          <p:nvGrpSpPr>
            <p:cNvPr id="16" name="Group 15">
              <a:extLst>
                <a:ext uri="{FF2B5EF4-FFF2-40B4-BE49-F238E27FC236}">
                  <a16:creationId xmlns:a16="http://schemas.microsoft.com/office/drawing/2014/main" id="{D2B89EAB-481D-4DE1-B374-2DDB484FA4EF}"/>
                </a:ext>
              </a:extLst>
            </p:cNvPr>
            <p:cNvGrpSpPr/>
            <p:nvPr/>
          </p:nvGrpSpPr>
          <p:grpSpPr>
            <a:xfrm>
              <a:off x="3962757" y="2717377"/>
              <a:ext cx="516122" cy="435958"/>
              <a:chOff x="3958213" y="2687192"/>
              <a:chExt cx="516122" cy="435958"/>
            </a:xfrm>
          </p:grpSpPr>
          <p:grpSp>
            <p:nvGrpSpPr>
              <p:cNvPr id="17" name="Group 16">
                <a:extLst>
                  <a:ext uri="{FF2B5EF4-FFF2-40B4-BE49-F238E27FC236}">
                    <a16:creationId xmlns:a16="http://schemas.microsoft.com/office/drawing/2014/main" id="{2337E598-94AA-46ED-921E-2B9C3A3714BD}"/>
                  </a:ext>
                </a:extLst>
              </p:cNvPr>
              <p:cNvGrpSpPr/>
              <p:nvPr/>
            </p:nvGrpSpPr>
            <p:grpSpPr>
              <a:xfrm>
                <a:off x="4101974" y="2687192"/>
                <a:ext cx="228600" cy="228600"/>
                <a:chOff x="6614096" y="3386015"/>
                <a:chExt cx="182880" cy="182880"/>
              </a:xfrm>
            </p:grpSpPr>
            <p:sp>
              <p:nvSpPr>
                <p:cNvPr id="24" name="Oval 23">
                  <a:extLst>
                    <a:ext uri="{FF2B5EF4-FFF2-40B4-BE49-F238E27FC236}">
                      <a16:creationId xmlns:a16="http://schemas.microsoft.com/office/drawing/2014/main" id="{5F71B5C9-F0EB-473C-99C8-73D2F23E65DA}"/>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sp>
              <p:nvSpPr>
                <p:cNvPr id="25" name="Oval 24">
                  <a:extLst>
                    <a:ext uri="{FF2B5EF4-FFF2-40B4-BE49-F238E27FC236}">
                      <a16:creationId xmlns:a16="http://schemas.microsoft.com/office/drawing/2014/main" id="{6162D0EA-AF46-4830-AC66-C8B4FC29195A}"/>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grpSp>
          <p:grpSp>
            <p:nvGrpSpPr>
              <p:cNvPr id="18" name="Group 17">
                <a:extLst>
                  <a:ext uri="{FF2B5EF4-FFF2-40B4-BE49-F238E27FC236}">
                    <a16:creationId xmlns:a16="http://schemas.microsoft.com/office/drawing/2014/main" id="{5DACFF90-E66B-48B9-B599-A7425CB2752E}"/>
                  </a:ext>
                </a:extLst>
              </p:cNvPr>
              <p:cNvGrpSpPr/>
              <p:nvPr/>
            </p:nvGrpSpPr>
            <p:grpSpPr>
              <a:xfrm>
                <a:off x="3958213" y="2894550"/>
                <a:ext cx="228600" cy="228600"/>
                <a:chOff x="6614096" y="3386015"/>
                <a:chExt cx="182880" cy="182880"/>
              </a:xfrm>
            </p:grpSpPr>
            <p:sp>
              <p:nvSpPr>
                <p:cNvPr id="22" name="Oval 21">
                  <a:extLst>
                    <a:ext uri="{FF2B5EF4-FFF2-40B4-BE49-F238E27FC236}">
                      <a16:creationId xmlns:a16="http://schemas.microsoft.com/office/drawing/2014/main" id="{E22C3A56-A07C-47D2-A6FB-3DF8813DC57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sp>
              <p:nvSpPr>
                <p:cNvPr id="23" name="Oval 22">
                  <a:extLst>
                    <a:ext uri="{FF2B5EF4-FFF2-40B4-BE49-F238E27FC236}">
                      <a16:creationId xmlns:a16="http://schemas.microsoft.com/office/drawing/2014/main" id="{C82BB14C-1D78-4567-84CB-E4084747B045}"/>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grpSp>
          <p:grpSp>
            <p:nvGrpSpPr>
              <p:cNvPr id="19" name="Group 18">
                <a:extLst>
                  <a:ext uri="{FF2B5EF4-FFF2-40B4-BE49-F238E27FC236}">
                    <a16:creationId xmlns:a16="http://schemas.microsoft.com/office/drawing/2014/main" id="{CFC796FE-168B-47A8-9AD0-578EF1C5FB8E}"/>
                  </a:ext>
                </a:extLst>
              </p:cNvPr>
              <p:cNvGrpSpPr/>
              <p:nvPr/>
            </p:nvGrpSpPr>
            <p:grpSpPr>
              <a:xfrm>
                <a:off x="4245735" y="2894550"/>
                <a:ext cx="228600" cy="228600"/>
                <a:chOff x="6614096" y="3386015"/>
                <a:chExt cx="182880" cy="182880"/>
              </a:xfrm>
            </p:grpSpPr>
            <p:sp>
              <p:nvSpPr>
                <p:cNvPr id="20" name="Oval 19">
                  <a:extLst>
                    <a:ext uri="{FF2B5EF4-FFF2-40B4-BE49-F238E27FC236}">
                      <a16:creationId xmlns:a16="http://schemas.microsoft.com/office/drawing/2014/main" id="{871F7B0E-86F9-422D-BA12-80A4AA98D493}"/>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sp>
              <p:nvSpPr>
                <p:cNvPr id="21" name="Oval 20">
                  <a:extLst>
                    <a:ext uri="{FF2B5EF4-FFF2-40B4-BE49-F238E27FC236}">
                      <a16:creationId xmlns:a16="http://schemas.microsoft.com/office/drawing/2014/main" id="{90C6B2DD-E377-465D-81E2-30A8E4AC1B79}"/>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grpSp>
        </p:grpSp>
      </p:grpSp>
      <p:sp>
        <p:nvSpPr>
          <p:cNvPr id="38" name="Rectangle 37">
            <a:extLst>
              <a:ext uri="{FF2B5EF4-FFF2-40B4-BE49-F238E27FC236}">
                <a16:creationId xmlns:a16="http://schemas.microsoft.com/office/drawing/2014/main" id="{ACFCC0FD-DF59-424F-8DEE-338DB6936B9C}"/>
              </a:ext>
            </a:extLst>
          </p:cNvPr>
          <p:cNvSpPr/>
          <p:nvPr/>
        </p:nvSpPr>
        <p:spPr>
          <a:xfrm>
            <a:off x="3087198" y="2540109"/>
            <a:ext cx="461921" cy="280678"/>
          </a:xfrm>
          <a:prstGeom prst="rect">
            <a:avLst/>
          </a:prstGeom>
        </p:spPr>
        <p:txBody>
          <a:bodyPr wrap="none">
            <a:spAutoFit/>
          </a:bodyPr>
          <a:lstStyle/>
          <a:p>
            <a:pPr marL="0" lvl="1" algn="ctr" defTabSz="914225">
              <a:defRPr/>
            </a:pPr>
            <a:r>
              <a:rPr lang="en-US" sz="1200" cap="all" dirty="0">
                <a:latin typeface="Segoe UI"/>
              </a:rPr>
              <a:t>App</a:t>
            </a:r>
            <a:endParaRPr lang="en-US" sz="1765" cap="all" dirty="0">
              <a:latin typeface="Segoe UI"/>
            </a:endParaRPr>
          </a:p>
        </p:txBody>
      </p:sp>
      <p:sp>
        <p:nvSpPr>
          <p:cNvPr id="39" name="Rectangle: Rounded Corners 38">
            <a:extLst>
              <a:ext uri="{FF2B5EF4-FFF2-40B4-BE49-F238E27FC236}">
                <a16:creationId xmlns:a16="http://schemas.microsoft.com/office/drawing/2014/main" id="{9E317506-F729-4D52-AC2F-B0BDD457EA4F}"/>
              </a:ext>
            </a:extLst>
          </p:cNvPr>
          <p:cNvSpPr/>
          <p:nvPr/>
        </p:nvSpPr>
        <p:spPr>
          <a:xfrm>
            <a:off x="7836516" y="2814190"/>
            <a:ext cx="781767" cy="781767"/>
          </a:xfrm>
          <a:prstGeom prst="roundRect">
            <a:avLst/>
          </a:prstGeom>
          <a:solidFill>
            <a:srgbClr val="E9E9E9"/>
          </a:solidFill>
          <a:ln w="19050">
            <a:solidFill>
              <a:srgbClr val="797979"/>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defTabSz="914225">
              <a:defRPr/>
            </a:pPr>
            <a:endParaRPr lang="en-US" sz="1765">
              <a:solidFill>
                <a:srgbClr val="000000"/>
              </a:solidFill>
              <a:latin typeface="Segoe UI"/>
            </a:endParaRPr>
          </a:p>
        </p:txBody>
      </p:sp>
      <p:grpSp>
        <p:nvGrpSpPr>
          <p:cNvPr id="40" name="Group 39">
            <a:extLst>
              <a:ext uri="{FF2B5EF4-FFF2-40B4-BE49-F238E27FC236}">
                <a16:creationId xmlns:a16="http://schemas.microsoft.com/office/drawing/2014/main" id="{D39B2EBA-22C9-4FC9-A3D3-6FAA7298E7A2}"/>
              </a:ext>
            </a:extLst>
          </p:cNvPr>
          <p:cNvGrpSpPr/>
          <p:nvPr/>
        </p:nvGrpSpPr>
        <p:grpSpPr>
          <a:xfrm>
            <a:off x="8113115" y="2987125"/>
            <a:ext cx="228568" cy="228568"/>
            <a:chOff x="6614096" y="3386015"/>
            <a:chExt cx="182880" cy="182880"/>
          </a:xfrm>
        </p:grpSpPr>
        <p:sp>
          <p:nvSpPr>
            <p:cNvPr id="41" name="Oval 40">
              <a:extLst>
                <a:ext uri="{FF2B5EF4-FFF2-40B4-BE49-F238E27FC236}">
                  <a16:creationId xmlns:a16="http://schemas.microsoft.com/office/drawing/2014/main" id="{5C175DDA-095C-42A7-99D7-B11A68F87141}"/>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sp>
          <p:nvSpPr>
            <p:cNvPr id="42" name="Oval 41">
              <a:extLst>
                <a:ext uri="{FF2B5EF4-FFF2-40B4-BE49-F238E27FC236}">
                  <a16:creationId xmlns:a16="http://schemas.microsoft.com/office/drawing/2014/main" id="{40DA7BA5-B0CA-4B0C-A87E-E84B3AAF23A7}"/>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grpSp>
      <p:grpSp>
        <p:nvGrpSpPr>
          <p:cNvPr id="43" name="Group 42">
            <a:extLst>
              <a:ext uri="{FF2B5EF4-FFF2-40B4-BE49-F238E27FC236}">
                <a16:creationId xmlns:a16="http://schemas.microsoft.com/office/drawing/2014/main" id="{ED918DF1-C7F1-4CF3-90F4-704F7FAF71AD}"/>
              </a:ext>
            </a:extLst>
          </p:cNvPr>
          <p:cNvGrpSpPr/>
          <p:nvPr/>
        </p:nvGrpSpPr>
        <p:grpSpPr>
          <a:xfrm>
            <a:off x="7969374" y="3194454"/>
            <a:ext cx="228568" cy="228568"/>
            <a:chOff x="6614096" y="3386015"/>
            <a:chExt cx="182880" cy="182880"/>
          </a:xfrm>
        </p:grpSpPr>
        <p:sp>
          <p:nvSpPr>
            <p:cNvPr id="44" name="Oval 43">
              <a:extLst>
                <a:ext uri="{FF2B5EF4-FFF2-40B4-BE49-F238E27FC236}">
                  <a16:creationId xmlns:a16="http://schemas.microsoft.com/office/drawing/2014/main" id="{8CF26E55-2EFB-4560-AB22-4ECE0D46AA74}"/>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sp>
          <p:nvSpPr>
            <p:cNvPr id="45" name="Oval 44">
              <a:extLst>
                <a:ext uri="{FF2B5EF4-FFF2-40B4-BE49-F238E27FC236}">
                  <a16:creationId xmlns:a16="http://schemas.microsoft.com/office/drawing/2014/main" id="{209C8D92-D42A-42C2-B3ED-CCA0F65B5CCF}"/>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grpSp>
      <p:grpSp>
        <p:nvGrpSpPr>
          <p:cNvPr id="46" name="Group 45">
            <a:extLst>
              <a:ext uri="{FF2B5EF4-FFF2-40B4-BE49-F238E27FC236}">
                <a16:creationId xmlns:a16="http://schemas.microsoft.com/office/drawing/2014/main" id="{CC9E73EB-A855-4AEE-B2D2-2C7956F7AD85}"/>
              </a:ext>
            </a:extLst>
          </p:cNvPr>
          <p:cNvGrpSpPr/>
          <p:nvPr/>
        </p:nvGrpSpPr>
        <p:grpSpPr>
          <a:xfrm>
            <a:off x="8256856" y="3194454"/>
            <a:ext cx="228568" cy="228568"/>
            <a:chOff x="6614096" y="3386015"/>
            <a:chExt cx="182880" cy="182880"/>
          </a:xfrm>
        </p:grpSpPr>
        <p:sp>
          <p:nvSpPr>
            <p:cNvPr id="47" name="Oval 46">
              <a:extLst>
                <a:ext uri="{FF2B5EF4-FFF2-40B4-BE49-F238E27FC236}">
                  <a16:creationId xmlns:a16="http://schemas.microsoft.com/office/drawing/2014/main" id="{4E7D87B2-69AD-480E-9EB0-BB62A5A1E238}"/>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sp>
          <p:nvSpPr>
            <p:cNvPr id="48" name="Oval 47">
              <a:extLst>
                <a:ext uri="{FF2B5EF4-FFF2-40B4-BE49-F238E27FC236}">
                  <a16:creationId xmlns:a16="http://schemas.microsoft.com/office/drawing/2014/main" id="{BFFEF32D-D0B1-406C-A008-92E46ED5DD62}"/>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grpSp>
      <p:sp>
        <p:nvSpPr>
          <p:cNvPr id="49" name="Rectangle: Rounded Corners 48">
            <a:extLst>
              <a:ext uri="{FF2B5EF4-FFF2-40B4-BE49-F238E27FC236}">
                <a16:creationId xmlns:a16="http://schemas.microsoft.com/office/drawing/2014/main" id="{C667E573-5CC4-4E36-8346-66C5BA9F7A78}"/>
              </a:ext>
            </a:extLst>
          </p:cNvPr>
          <p:cNvSpPr/>
          <p:nvPr/>
        </p:nvSpPr>
        <p:spPr>
          <a:xfrm>
            <a:off x="9141669" y="2814190"/>
            <a:ext cx="781767" cy="781767"/>
          </a:xfrm>
          <a:prstGeom prst="roundRect">
            <a:avLst/>
          </a:prstGeom>
          <a:solidFill>
            <a:srgbClr val="E9E9E9"/>
          </a:solidFill>
          <a:ln w="19050">
            <a:solidFill>
              <a:srgbClr val="797979"/>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defTabSz="914225">
              <a:defRPr/>
            </a:pPr>
            <a:endParaRPr lang="en-US" sz="1765">
              <a:solidFill>
                <a:srgbClr val="000000"/>
              </a:solidFill>
              <a:latin typeface="Segoe UI"/>
            </a:endParaRPr>
          </a:p>
        </p:txBody>
      </p:sp>
      <p:grpSp>
        <p:nvGrpSpPr>
          <p:cNvPr id="50" name="Group 49">
            <a:extLst>
              <a:ext uri="{FF2B5EF4-FFF2-40B4-BE49-F238E27FC236}">
                <a16:creationId xmlns:a16="http://schemas.microsoft.com/office/drawing/2014/main" id="{44849869-2B0B-4400-B2A6-1D303C7A7ED9}"/>
              </a:ext>
            </a:extLst>
          </p:cNvPr>
          <p:cNvGrpSpPr/>
          <p:nvPr/>
        </p:nvGrpSpPr>
        <p:grpSpPr>
          <a:xfrm>
            <a:off x="9418269" y="2987125"/>
            <a:ext cx="228568" cy="228568"/>
            <a:chOff x="6614096" y="3386015"/>
            <a:chExt cx="182880" cy="182880"/>
          </a:xfrm>
        </p:grpSpPr>
        <p:sp>
          <p:nvSpPr>
            <p:cNvPr id="51" name="Oval 50">
              <a:extLst>
                <a:ext uri="{FF2B5EF4-FFF2-40B4-BE49-F238E27FC236}">
                  <a16:creationId xmlns:a16="http://schemas.microsoft.com/office/drawing/2014/main" id="{FEDB3B1E-37A9-4BD2-A02E-3595DADCB9C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sp>
          <p:nvSpPr>
            <p:cNvPr id="52" name="Oval 51">
              <a:extLst>
                <a:ext uri="{FF2B5EF4-FFF2-40B4-BE49-F238E27FC236}">
                  <a16:creationId xmlns:a16="http://schemas.microsoft.com/office/drawing/2014/main" id="{29191A59-1509-4BD7-B5D0-44847B262732}"/>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grpSp>
      <p:grpSp>
        <p:nvGrpSpPr>
          <p:cNvPr id="53" name="Group 52">
            <a:extLst>
              <a:ext uri="{FF2B5EF4-FFF2-40B4-BE49-F238E27FC236}">
                <a16:creationId xmlns:a16="http://schemas.microsoft.com/office/drawing/2014/main" id="{9B5C0728-E0A3-4268-81EB-A970F193E2C4}"/>
              </a:ext>
            </a:extLst>
          </p:cNvPr>
          <p:cNvGrpSpPr/>
          <p:nvPr/>
        </p:nvGrpSpPr>
        <p:grpSpPr>
          <a:xfrm>
            <a:off x="9274528" y="3194454"/>
            <a:ext cx="228568" cy="228568"/>
            <a:chOff x="6614096" y="3386015"/>
            <a:chExt cx="182880" cy="182880"/>
          </a:xfrm>
        </p:grpSpPr>
        <p:sp>
          <p:nvSpPr>
            <p:cNvPr id="54" name="Oval 53">
              <a:extLst>
                <a:ext uri="{FF2B5EF4-FFF2-40B4-BE49-F238E27FC236}">
                  <a16:creationId xmlns:a16="http://schemas.microsoft.com/office/drawing/2014/main" id="{A9109B60-15BC-402C-BB2A-B39E59B3B54B}"/>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sp>
          <p:nvSpPr>
            <p:cNvPr id="55" name="Oval 54">
              <a:extLst>
                <a:ext uri="{FF2B5EF4-FFF2-40B4-BE49-F238E27FC236}">
                  <a16:creationId xmlns:a16="http://schemas.microsoft.com/office/drawing/2014/main" id="{EBED65C8-7F99-495D-950B-8E0BE582A328}"/>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grpSp>
      <p:grpSp>
        <p:nvGrpSpPr>
          <p:cNvPr id="56" name="Group 55">
            <a:extLst>
              <a:ext uri="{FF2B5EF4-FFF2-40B4-BE49-F238E27FC236}">
                <a16:creationId xmlns:a16="http://schemas.microsoft.com/office/drawing/2014/main" id="{83C6D0BC-EFA3-4F8B-9FED-DD62AD477E9C}"/>
              </a:ext>
            </a:extLst>
          </p:cNvPr>
          <p:cNvGrpSpPr/>
          <p:nvPr/>
        </p:nvGrpSpPr>
        <p:grpSpPr>
          <a:xfrm>
            <a:off x="9562010" y="3194454"/>
            <a:ext cx="228568" cy="228568"/>
            <a:chOff x="6614096" y="3386015"/>
            <a:chExt cx="182880" cy="182880"/>
          </a:xfrm>
        </p:grpSpPr>
        <p:sp>
          <p:nvSpPr>
            <p:cNvPr id="57" name="Oval 56">
              <a:extLst>
                <a:ext uri="{FF2B5EF4-FFF2-40B4-BE49-F238E27FC236}">
                  <a16:creationId xmlns:a16="http://schemas.microsoft.com/office/drawing/2014/main" id="{44980FC7-243A-4C29-9492-E00FA2AD03BA}"/>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sp>
          <p:nvSpPr>
            <p:cNvPr id="58" name="Oval 57">
              <a:extLst>
                <a:ext uri="{FF2B5EF4-FFF2-40B4-BE49-F238E27FC236}">
                  <a16:creationId xmlns:a16="http://schemas.microsoft.com/office/drawing/2014/main" id="{6740059F-72C5-49D0-AA36-239158E5BFAE}"/>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grpSp>
      <p:sp>
        <p:nvSpPr>
          <p:cNvPr id="61" name="Rectangle 60">
            <a:extLst>
              <a:ext uri="{FF2B5EF4-FFF2-40B4-BE49-F238E27FC236}">
                <a16:creationId xmlns:a16="http://schemas.microsoft.com/office/drawing/2014/main" id="{8A98CFE7-E34C-492D-9B8A-D97806F0DE7B}"/>
              </a:ext>
            </a:extLst>
          </p:cNvPr>
          <p:cNvSpPr/>
          <p:nvPr/>
        </p:nvSpPr>
        <p:spPr>
          <a:xfrm>
            <a:off x="7996439" y="2540109"/>
            <a:ext cx="461921" cy="280678"/>
          </a:xfrm>
          <a:prstGeom prst="rect">
            <a:avLst/>
          </a:prstGeom>
        </p:spPr>
        <p:txBody>
          <a:bodyPr wrap="none">
            <a:spAutoFit/>
          </a:bodyPr>
          <a:lstStyle/>
          <a:p>
            <a:pPr marL="0" lvl="1" algn="ctr" defTabSz="914225">
              <a:defRPr/>
            </a:pPr>
            <a:r>
              <a:rPr lang="en-US" sz="1200" cap="all">
                <a:latin typeface="Segoe UI"/>
              </a:rPr>
              <a:t>App</a:t>
            </a:r>
            <a:endParaRPr lang="en-US" sz="1765" cap="all">
              <a:latin typeface="Segoe UI"/>
            </a:endParaRPr>
          </a:p>
        </p:txBody>
      </p:sp>
      <p:sp>
        <p:nvSpPr>
          <p:cNvPr id="62" name="Rectangle 61">
            <a:extLst>
              <a:ext uri="{FF2B5EF4-FFF2-40B4-BE49-F238E27FC236}">
                <a16:creationId xmlns:a16="http://schemas.microsoft.com/office/drawing/2014/main" id="{106C584C-CE1C-47E3-A3EB-B8F787E3362D}"/>
              </a:ext>
            </a:extLst>
          </p:cNvPr>
          <p:cNvSpPr/>
          <p:nvPr/>
        </p:nvSpPr>
        <p:spPr>
          <a:xfrm>
            <a:off x="9301592" y="2540109"/>
            <a:ext cx="461921" cy="280678"/>
          </a:xfrm>
          <a:prstGeom prst="rect">
            <a:avLst/>
          </a:prstGeom>
        </p:spPr>
        <p:txBody>
          <a:bodyPr wrap="none">
            <a:spAutoFit/>
          </a:bodyPr>
          <a:lstStyle/>
          <a:p>
            <a:pPr marL="0" lvl="1" algn="ctr" defTabSz="914225">
              <a:defRPr/>
            </a:pPr>
            <a:r>
              <a:rPr lang="en-US" sz="1200" cap="all">
                <a:latin typeface="Segoe UI"/>
              </a:rPr>
              <a:t>App</a:t>
            </a:r>
            <a:endParaRPr lang="en-US" sz="1765" cap="all">
              <a:latin typeface="Segoe UI"/>
            </a:endParaRPr>
          </a:p>
        </p:txBody>
      </p:sp>
      <p:sp>
        <p:nvSpPr>
          <p:cNvPr id="63" name="Rectangle 62">
            <a:extLst>
              <a:ext uri="{FF2B5EF4-FFF2-40B4-BE49-F238E27FC236}">
                <a16:creationId xmlns:a16="http://schemas.microsoft.com/office/drawing/2014/main" id="{78EC72E8-8A9A-427D-89A0-15C1BD2B48DE}"/>
              </a:ext>
            </a:extLst>
          </p:cNvPr>
          <p:cNvSpPr/>
          <p:nvPr/>
        </p:nvSpPr>
        <p:spPr>
          <a:xfrm>
            <a:off x="7847916" y="1646569"/>
            <a:ext cx="2123979" cy="454420"/>
          </a:xfrm>
          <a:prstGeom prst="rect">
            <a:avLst/>
          </a:prstGeom>
        </p:spPr>
        <p:txBody>
          <a:bodyPr wrap="none">
            <a:spAutoFit/>
          </a:bodyPr>
          <a:lstStyle/>
          <a:p>
            <a:pPr marL="0" lvl="1" algn="ctr" defTabSz="932395">
              <a:spcAft>
                <a:spcPts val="300"/>
              </a:spcAft>
              <a:buSzPct val="90000"/>
              <a:defRPr/>
            </a:pPr>
            <a:r>
              <a:rPr lang="en-US" sz="2353" b="1">
                <a:solidFill>
                  <a:srgbClr val="0078D7"/>
                </a:solidFill>
                <a:latin typeface="Segoe UI Semibold" panose="020B0702040204020203" pitchFamily="34" charset="0"/>
                <a:cs typeface="Segoe UI Semibold" panose="020B0702040204020203" pitchFamily="34" charset="0"/>
              </a:rPr>
              <a:t>Microservices</a:t>
            </a:r>
          </a:p>
        </p:txBody>
      </p:sp>
      <p:cxnSp>
        <p:nvCxnSpPr>
          <p:cNvPr id="127" name="Straight Connector 126">
            <a:extLst>
              <a:ext uri="{FF2B5EF4-FFF2-40B4-BE49-F238E27FC236}">
                <a16:creationId xmlns:a16="http://schemas.microsoft.com/office/drawing/2014/main" id="{4C560A3C-4AB4-4531-99C2-178818F3F769}"/>
              </a:ext>
            </a:extLst>
          </p:cNvPr>
          <p:cNvCxnSpPr>
            <a:cxnSpLocks/>
          </p:cNvCxnSpPr>
          <p:nvPr/>
        </p:nvCxnSpPr>
        <p:spPr>
          <a:xfrm>
            <a:off x="6097610" y="1793337"/>
            <a:ext cx="0" cy="451164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8" name="Rectangle 127">
            <a:extLst>
              <a:ext uri="{FF2B5EF4-FFF2-40B4-BE49-F238E27FC236}">
                <a16:creationId xmlns:a16="http://schemas.microsoft.com/office/drawing/2014/main" id="{4EA71844-4F31-4A16-B5E9-C583E54AC715}"/>
              </a:ext>
            </a:extLst>
          </p:cNvPr>
          <p:cNvSpPr/>
          <p:nvPr/>
        </p:nvSpPr>
        <p:spPr>
          <a:xfrm>
            <a:off x="2229656" y="1985505"/>
            <a:ext cx="2190281" cy="331899"/>
          </a:xfrm>
          <a:prstGeom prst="rect">
            <a:avLst/>
          </a:prstGeom>
        </p:spPr>
        <p:txBody>
          <a:bodyPr wrap="none">
            <a:spAutoFit/>
          </a:bodyPr>
          <a:lstStyle/>
          <a:p>
            <a:pPr marL="0" lvl="1" algn="ctr">
              <a:defRPr/>
            </a:pPr>
            <a:r>
              <a:rPr lang="en-US" sz="1568">
                <a:cs typeface="Segoe UI Light" panose="020B0502040204020203" pitchFamily="34" charset="0"/>
              </a:rPr>
              <a:t>Large, all-inclusive app</a:t>
            </a:r>
          </a:p>
        </p:txBody>
      </p:sp>
      <p:sp>
        <p:nvSpPr>
          <p:cNvPr id="129" name="Rectangle 128">
            <a:extLst>
              <a:ext uri="{FF2B5EF4-FFF2-40B4-BE49-F238E27FC236}">
                <a16:creationId xmlns:a16="http://schemas.microsoft.com/office/drawing/2014/main" id="{2378D19E-BE8F-4DE0-ACCA-0286432E62CE}"/>
              </a:ext>
            </a:extLst>
          </p:cNvPr>
          <p:cNvSpPr/>
          <p:nvPr/>
        </p:nvSpPr>
        <p:spPr>
          <a:xfrm>
            <a:off x="7565354" y="1989118"/>
            <a:ext cx="2635894" cy="331899"/>
          </a:xfrm>
          <a:prstGeom prst="rect">
            <a:avLst/>
          </a:prstGeom>
        </p:spPr>
        <p:txBody>
          <a:bodyPr wrap="none">
            <a:spAutoFit/>
          </a:bodyPr>
          <a:lstStyle/>
          <a:p>
            <a:pPr marL="0" lvl="1" algn="ctr"/>
            <a:r>
              <a:rPr lang="en-US" sz="1568">
                <a:cs typeface="Segoe UI Light" panose="020B0502040204020203" pitchFamily="34" charset="0"/>
              </a:rPr>
              <a:t>Small, independent services</a:t>
            </a:r>
          </a:p>
        </p:txBody>
      </p:sp>
      <p:sp>
        <p:nvSpPr>
          <p:cNvPr id="2" name="Rectangle: Rounded Corners 1">
            <a:extLst>
              <a:ext uri="{FF2B5EF4-FFF2-40B4-BE49-F238E27FC236}">
                <a16:creationId xmlns:a16="http://schemas.microsoft.com/office/drawing/2014/main" id="{2CA07D91-4E3D-43AB-AD4F-E5D0DC666AEA}"/>
              </a:ext>
            </a:extLst>
          </p:cNvPr>
          <p:cNvSpPr/>
          <p:nvPr/>
        </p:nvSpPr>
        <p:spPr>
          <a:xfrm>
            <a:off x="2598649" y="3869886"/>
            <a:ext cx="1429902" cy="454969"/>
          </a:xfrm>
          <a:prstGeom prst="roundRect">
            <a:avLst/>
          </a:prstGeom>
          <a:noFill/>
          <a:ln w="1905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3" name="Oval 2">
            <a:extLst>
              <a:ext uri="{FF2B5EF4-FFF2-40B4-BE49-F238E27FC236}">
                <a16:creationId xmlns:a16="http://schemas.microsoft.com/office/drawing/2014/main" id="{555B9ECB-E37D-4359-8FAF-650EED578F7B}"/>
              </a:ext>
            </a:extLst>
          </p:cNvPr>
          <p:cNvSpPr/>
          <p:nvPr/>
        </p:nvSpPr>
        <p:spPr>
          <a:xfrm>
            <a:off x="2663645" y="4138535"/>
            <a:ext cx="121326" cy="121326"/>
          </a:xfrm>
          <a:prstGeom prst="ellipse">
            <a:avLst/>
          </a:prstGeom>
          <a:noFill/>
          <a:ln w="1905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4" name="Rectangle: Rounded Corners 3">
            <a:extLst>
              <a:ext uri="{FF2B5EF4-FFF2-40B4-BE49-F238E27FC236}">
                <a16:creationId xmlns:a16="http://schemas.microsoft.com/office/drawing/2014/main" id="{0BAC1357-4143-4B63-90B0-76973B5E0A4D}"/>
              </a:ext>
            </a:extLst>
          </p:cNvPr>
          <p:cNvSpPr/>
          <p:nvPr/>
        </p:nvSpPr>
        <p:spPr>
          <a:xfrm>
            <a:off x="3612580" y="4105835"/>
            <a:ext cx="342310" cy="18285"/>
          </a:xfrm>
          <a:prstGeom prst="roundRect">
            <a:avLst>
              <a:gd name="adj" fmla="val 50000"/>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130" name="Rectangle: Rounded Corners 129">
            <a:extLst>
              <a:ext uri="{FF2B5EF4-FFF2-40B4-BE49-F238E27FC236}">
                <a16:creationId xmlns:a16="http://schemas.microsoft.com/office/drawing/2014/main" id="{9C6D622C-C8F0-4564-A92D-FB25E877BD1E}"/>
              </a:ext>
            </a:extLst>
          </p:cNvPr>
          <p:cNvSpPr/>
          <p:nvPr/>
        </p:nvSpPr>
        <p:spPr>
          <a:xfrm>
            <a:off x="3612580" y="4233920"/>
            <a:ext cx="342310" cy="18285"/>
          </a:xfrm>
          <a:prstGeom prst="roundRect">
            <a:avLst>
              <a:gd name="adj" fmla="val 50000"/>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131" name="Rectangle: Rounded Corners 130">
            <a:extLst>
              <a:ext uri="{FF2B5EF4-FFF2-40B4-BE49-F238E27FC236}">
                <a16:creationId xmlns:a16="http://schemas.microsoft.com/office/drawing/2014/main" id="{2D79ADAD-11E8-4D35-9DED-7AB5815C51E4}"/>
              </a:ext>
            </a:extLst>
          </p:cNvPr>
          <p:cNvSpPr/>
          <p:nvPr/>
        </p:nvSpPr>
        <p:spPr>
          <a:xfrm>
            <a:off x="3612580" y="4169878"/>
            <a:ext cx="342310" cy="18285"/>
          </a:xfrm>
          <a:prstGeom prst="roundRect">
            <a:avLst>
              <a:gd name="adj" fmla="val 50000"/>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134" name="Rectangle: Rounded Corners 133">
            <a:extLst>
              <a:ext uri="{FF2B5EF4-FFF2-40B4-BE49-F238E27FC236}">
                <a16:creationId xmlns:a16="http://schemas.microsoft.com/office/drawing/2014/main" id="{F1741C05-01A3-404D-9336-57276E0F81A3}"/>
              </a:ext>
            </a:extLst>
          </p:cNvPr>
          <p:cNvSpPr/>
          <p:nvPr/>
        </p:nvSpPr>
        <p:spPr>
          <a:xfrm>
            <a:off x="2598649" y="4516235"/>
            <a:ext cx="1429902" cy="454969"/>
          </a:xfrm>
          <a:prstGeom prst="roundRect">
            <a:avLst/>
          </a:prstGeom>
          <a:noFill/>
          <a:ln w="1905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135" name="Oval 134">
            <a:extLst>
              <a:ext uri="{FF2B5EF4-FFF2-40B4-BE49-F238E27FC236}">
                <a16:creationId xmlns:a16="http://schemas.microsoft.com/office/drawing/2014/main" id="{F1BF3BCC-13C4-485B-8152-2D52A4E635B1}"/>
              </a:ext>
            </a:extLst>
          </p:cNvPr>
          <p:cNvSpPr/>
          <p:nvPr/>
        </p:nvSpPr>
        <p:spPr>
          <a:xfrm>
            <a:off x="2663645" y="4784883"/>
            <a:ext cx="121326" cy="121326"/>
          </a:xfrm>
          <a:prstGeom prst="ellipse">
            <a:avLst/>
          </a:prstGeom>
          <a:noFill/>
          <a:ln w="1905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136" name="Rectangle: Rounded Corners 135">
            <a:extLst>
              <a:ext uri="{FF2B5EF4-FFF2-40B4-BE49-F238E27FC236}">
                <a16:creationId xmlns:a16="http://schemas.microsoft.com/office/drawing/2014/main" id="{F9BB3EFA-0C40-4C4D-AF1D-3BF144A51A7A}"/>
              </a:ext>
            </a:extLst>
          </p:cNvPr>
          <p:cNvSpPr/>
          <p:nvPr/>
        </p:nvSpPr>
        <p:spPr>
          <a:xfrm>
            <a:off x="3612580" y="4752184"/>
            <a:ext cx="342310" cy="18285"/>
          </a:xfrm>
          <a:prstGeom prst="roundRect">
            <a:avLst>
              <a:gd name="adj" fmla="val 50000"/>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137" name="Rectangle: Rounded Corners 136">
            <a:extLst>
              <a:ext uri="{FF2B5EF4-FFF2-40B4-BE49-F238E27FC236}">
                <a16:creationId xmlns:a16="http://schemas.microsoft.com/office/drawing/2014/main" id="{85788AA5-DBE0-4C8F-AA17-48DC140ADCEE}"/>
              </a:ext>
            </a:extLst>
          </p:cNvPr>
          <p:cNvSpPr/>
          <p:nvPr/>
        </p:nvSpPr>
        <p:spPr>
          <a:xfrm>
            <a:off x="3612580" y="4880268"/>
            <a:ext cx="342310" cy="18285"/>
          </a:xfrm>
          <a:prstGeom prst="roundRect">
            <a:avLst>
              <a:gd name="adj" fmla="val 50000"/>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138" name="Rectangle: Rounded Corners 137">
            <a:extLst>
              <a:ext uri="{FF2B5EF4-FFF2-40B4-BE49-F238E27FC236}">
                <a16:creationId xmlns:a16="http://schemas.microsoft.com/office/drawing/2014/main" id="{80588253-9DAD-4A63-9224-3BEA2BC98B87}"/>
              </a:ext>
            </a:extLst>
          </p:cNvPr>
          <p:cNvSpPr/>
          <p:nvPr/>
        </p:nvSpPr>
        <p:spPr>
          <a:xfrm>
            <a:off x="3612580" y="4816226"/>
            <a:ext cx="342310" cy="18285"/>
          </a:xfrm>
          <a:prstGeom prst="roundRect">
            <a:avLst>
              <a:gd name="adj" fmla="val 50000"/>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140" name="Rectangle: Rounded Corners 139">
            <a:extLst>
              <a:ext uri="{FF2B5EF4-FFF2-40B4-BE49-F238E27FC236}">
                <a16:creationId xmlns:a16="http://schemas.microsoft.com/office/drawing/2014/main" id="{2FB93B4C-80F2-4875-88BD-089870E400B5}"/>
              </a:ext>
            </a:extLst>
          </p:cNvPr>
          <p:cNvSpPr/>
          <p:nvPr/>
        </p:nvSpPr>
        <p:spPr>
          <a:xfrm>
            <a:off x="2598649" y="5166917"/>
            <a:ext cx="1429902" cy="454969"/>
          </a:xfrm>
          <a:prstGeom prst="roundRect">
            <a:avLst/>
          </a:prstGeom>
          <a:noFill/>
          <a:ln w="1905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141" name="Oval 140">
            <a:extLst>
              <a:ext uri="{FF2B5EF4-FFF2-40B4-BE49-F238E27FC236}">
                <a16:creationId xmlns:a16="http://schemas.microsoft.com/office/drawing/2014/main" id="{150ECDE1-17F4-474A-93CC-5B80975F8D6F}"/>
              </a:ext>
            </a:extLst>
          </p:cNvPr>
          <p:cNvSpPr/>
          <p:nvPr/>
        </p:nvSpPr>
        <p:spPr>
          <a:xfrm>
            <a:off x="2663645" y="5435565"/>
            <a:ext cx="121326" cy="121326"/>
          </a:xfrm>
          <a:prstGeom prst="ellipse">
            <a:avLst/>
          </a:prstGeom>
          <a:noFill/>
          <a:ln w="1905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142" name="Rectangle: Rounded Corners 141">
            <a:extLst>
              <a:ext uri="{FF2B5EF4-FFF2-40B4-BE49-F238E27FC236}">
                <a16:creationId xmlns:a16="http://schemas.microsoft.com/office/drawing/2014/main" id="{0EED9031-3117-499D-9743-8849D2A48C9A}"/>
              </a:ext>
            </a:extLst>
          </p:cNvPr>
          <p:cNvSpPr/>
          <p:nvPr/>
        </p:nvSpPr>
        <p:spPr>
          <a:xfrm>
            <a:off x="3612580" y="5402865"/>
            <a:ext cx="342310" cy="18285"/>
          </a:xfrm>
          <a:prstGeom prst="roundRect">
            <a:avLst>
              <a:gd name="adj" fmla="val 50000"/>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143" name="Rectangle: Rounded Corners 142">
            <a:extLst>
              <a:ext uri="{FF2B5EF4-FFF2-40B4-BE49-F238E27FC236}">
                <a16:creationId xmlns:a16="http://schemas.microsoft.com/office/drawing/2014/main" id="{93DAA2AB-A161-4A94-AEEA-B260B366E407}"/>
              </a:ext>
            </a:extLst>
          </p:cNvPr>
          <p:cNvSpPr/>
          <p:nvPr/>
        </p:nvSpPr>
        <p:spPr>
          <a:xfrm>
            <a:off x="3612580" y="5530950"/>
            <a:ext cx="342310" cy="18285"/>
          </a:xfrm>
          <a:prstGeom prst="roundRect">
            <a:avLst>
              <a:gd name="adj" fmla="val 50000"/>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144" name="Rectangle: Rounded Corners 143">
            <a:extLst>
              <a:ext uri="{FF2B5EF4-FFF2-40B4-BE49-F238E27FC236}">
                <a16:creationId xmlns:a16="http://schemas.microsoft.com/office/drawing/2014/main" id="{C19EB5AB-D0B3-4DB9-9FB2-EC25DB6E55AB}"/>
              </a:ext>
            </a:extLst>
          </p:cNvPr>
          <p:cNvSpPr/>
          <p:nvPr/>
        </p:nvSpPr>
        <p:spPr>
          <a:xfrm>
            <a:off x="3612580" y="5466908"/>
            <a:ext cx="342310" cy="18285"/>
          </a:xfrm>
          <a:prstGeom prst="roundRect">
            <a:avLst>
              <a:gd name="adj" fmla="val 50000"/>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146" name="Rectangle: Rounded Corners 145">
            <a:extLst>
              <a:ext uri="{FF2B5EF4-FFF2-40B4-BE49-F238E27FC236}">
                <a16:creationId xmlns:a16="http://schemas.microsoft.com/office/drawing/2014/main" id="{5A6E3AD3-6503-434C-9B44-E7E7135FE81A}"/>
              </a:ext>
            </a:extLst>
          </p:cNvPr>
          <p:cNvSpPr/>
          <p:nvPr/>
        </p:nvSpPr>
        <p:spPr>
          <a:xfrm>
            <a:off x="2598649" y="5821930"/>
            <a:ext cx="1429902" cy="454969"/>
          </a:xfrm>
          <a:prstGeom prst="roundRect">
            <a:avLst/>
          </a:prstGeom>
          <a:noFill/>
          <a:ln w="1905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147" name="Oval 146">
            <a:extLst>
              <a:ext uri="{FF2B5EF4-FFF2-40B4-BE49-F238E27FC236}">
                <a16:creationId xmlns:a16="http://schemas.microsoft.com/office/drawing/2014/main" id="{CCA6E138-68EE-4EBC-B6A9-2FEF7290E1F1}"/>
              </a:ext>
            </a:extLst>
          </p:cNvPr>
          <p:cNvSpPr/>
          <p:nvPr/>
        </p:nvSpPr>
        <p:spPr>
          <a:xfrm>
            <a:off x="2663645" y="6090578"/>
            <a:ext cx="121326" cy="121326"/>
          </a:xfrm>
          <a:prstGeom prst="ellipse">
            <a:avLst/>
          </a:prstGeom>
          <a:noFill/>
          <a:ln w="1905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148" name="Rectangle: Rounded Corners 147">
            <a:extLst>
              <a:ext uri="{FF2B5EF4-FFF2-40B4-BE49-F238E27FC236}">
                <a16:creationId xmlns:a16="http://schemas.microsoft.com/office/drawing/2014/main" id="{B6AFA734-A2D8-40F1-9631-1E909810E37D}"/>
              </a:ext>
            </a:extLst>
          </p:cNvPr>
          <p:cNvSpPr/>
          <p:nvPr/>
        </p:nvSpPr>
        <p:spPr>
          <a:xfrm>
            <a:off x="3612580" y="6057879"/>
            <a:ext cx="342310" cy="18285"/>
          </a:xfrm>
          <a:prstGeom prst="roundRect">
            <a:avLst>
              <a:gd name="adj" fmla="val 50000"/>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149" name="Rectangle: Rounded Corners 148">
            <a:extLst>
              <a:ext uri="{FF2B5EF4-FFF2-40B4-BE49-F238E27FC236}">
                <a16:creationId xmlns:a16="http://schemas.microsoft.com/office/drawing/2014/main" id="{78107DA5-D786-4599-A170-CE48FE6ADBDE}"/>
              </a:ext>
            </a:extLst>
          </p:cNvPr>
          <p:cNvSpPr/>
          <p:nvPr/>
        </p:nvSpPr>
        <p:spPr>
          <a:xfrm>
            <a:off x="3612580" y="6185963"/>
            <a:ext cx="342310" cy="18285"/>
          </a:xfrm>
          <a:prstGeom prst="roundRect">
            <a:avLst>
              <a:gd name="adj" fmla="val 50000"/>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150" name="Rectangle: Rounded Corners 149">
            <a:extLst>
              <a:ext uri="{FF2B5EF4-FFF2-40B4-BE49-F238E27FC236}">
                <a16:creationId xmlns:a16="http://schemas.microsoft.com/office/drawing/2014/main" id="{3EAA84BD-6B72-4099-A79D-35E75E63C203}"/>
              </a:ext>
            </a:extLst>
          </p:cNvPr>
          <p:cNvSpPr/>
          <p:nvPr/>
        </p:nvSpPr>
        <p:spPr>
          <a:xfrm>
            <a:off x="3612580" y="6121921"/>
            <a:ext cx="342310" cy="18285"/>
          </a:xfrm>
          <a:prstGeom prst="roundRect">
            <a:avLst>
              <a:gd name="adj" fmla="val 50000"/>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152" name="Rectangle: Rounded Corners 151">
            <a:extLst>
              <a:ext uri="{FF2B5EF4-FFF2-40B4-BE49-F238E27FC236}">
                <a16:creationId xmlns:a16="http://schemas.microsoft.com/office/drawing/2014/main" id="{D2FC861D-1A43-42D4-8854-5D1A18E1CA21}"/>
              </a:ext>
            </a:extLst>
          </p:cNvPr>
          <p:cNvSpPr/>
          <p:nvPr/>
        </p:nvSpPr>
        <p:spPr>
          <a:xfrm>
            <a:off x="8167220" y="3867496"/>
            <a:ext cx="1429902" cy="454969"/>
          </a:xfrm>
          <a:prstGeom prst="roundRect">
            <a:avLst/>
          </a:prstGeom>
          <a:solidFill>
            <a:srgbClr val="E9E9E9"/>
          </a:solidFill>
          <a:ln w="1905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153" name="Oval 152">
            <a:extLst>
              <a:ext uri="{FF2B5EF4-FFF2-40B4-BE49-F238E27FC236}">
                <a16:creationId xmlns:a16="http://schemas.microsoft.com/office/drawing/2014/main" id="{62EAD921-BFFC-4EF7-AA18-8778FBEB25F9}"/>
              </a:ext>
            </a:extLst>
          </p:cNvPr>
          <p:cNvSpPr/>
          <p:nvPr/>
        </p:nvSpPr>
        <p:spPr>
          <a:xfrm>
            <a:off x="8232217" y="4136145"/>
            <a:ext cx="121326" cy="121326"/>
          </a:xfrm>
          <a:prstGeom prst="ellipse">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154" name="Rectangle: Rounded Corners 153">
            <a:extLst>
              <a:ext uri="{FF2B5EF4-FFF2-40B4-BE49-F238E27FC236}">
                <a16:creationId xmlns:a16="http://schemas.microsoft.com/office/drawing/2014/main" id="{85DBBAD2-45ED-4B3F-AE22-B5824AAB63D1}"/>
              </a:ext>
            </a:extLst>
          </p:cNvPr>
          <p:cNvSpPr/>
          <p:nvPr/>
        </p:nvSpPr>
        <p:spPr>
          <a:xfrm>
            <a:off x="9181151" y="4103444"/>
            <a:ext cx="342310" cy="18285"/>
          </a:xfrm>
          <a:prstGeom prst="roundRect">
            <a:avLst>
              <a:gd name="adj" fmla="val 50000"/>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155" name="Rectangle: Rounded Corners 154">
            <a:extLst>
              <a:ext uri="{FF2B5EF4-FFF2-40B4-BE49-F238E27FC236}">
                <a16:creationId xmlns:a16="http://schemas.microsoft.com/office/drawing/2014/main" id="{8C8F10A6-0655-430D-9663-0ED5E90A9EB2}"/>
              </a:ext>
            </a:extLst>
          </p:cNvPr>
          <p:cNvSpPr/>
          <p:nvPr/>
        </p:nvSpPr>
        <p:spPr>
          <a:xfrm>
            <a:off x="9181151" y="4231530"/>
            <a:ext cx="342310" cy="18285"/>
          </a:xfrm>
          <a:prstGeom prst="roundRect">
            <a:avLst>
              <a:gd name="adj" fmla="val 50000"/>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156" name="Rectangle: Rounded Corners 155">
            <a:extLst>
              <a:ext uri="{FF2B5EF4-FFF2-40B4-BE49-F238E27FC236}">
                <a16:creationId xmlns:a16="http://schemas.microsoft.com/office/drawing/2014/main" id="{3646E1BB-C0F2-49FF-A512-EA4EF32D52D5}"/>
              </a:ext>
            </a:extLst>
          </p:cNvPr>
          <p:cNvSpPr/>
          <p:nvPr/>
        </p:nvSpPr>
        <p:spPr>
          <a:xfrm>
            <a:off x="9181151" y="4167487"/>
            <a:ext cx="342310" cy="18285"/>
          </a:xfrm>
          <a:prstGeom prst="roundRect">
            <a:avLst>
              <a:gd name="adj" fmla="val 50000"/>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grpSp>
        <p:nvGrpSpPr>
          <p:cNvPr id="64" name="Group 63">
            <a:extLst>
              <a:ext uri="{FF2B5EF4-FFF2-40B4-BE49-F238E27FC236}">
                <a16:creationId xmlns:a16="http://schemas.microsoft.com/office/drawing/2014/main" id="{1A34137F-B69E-4AC2-B87B-351ABFAC8423}"/>
              </a:ext>
            </a:extLst>
          </p:cNvPr>
          <p:cNvGrpSpPr/>
          <p:nvPr/>
        </p:nvGrpSpPr>
        <p:grpSpPr>
          <a:xfrm>
            <a:off x="8441892" y="3955638"/>
            <a:ext cx="137141" cy="137141"/>
            <a:chOff x="6614096" y="3386015"/>
            <a:chExt cx="182880" cy="182880"/>
          </a:xfrm>
        </p:grpSpPr>
        <p:sp>
          <p:nvSpPr>
            <p:cNvPr id="65" name="Oval 64">
              <a:extLst>
                <a:ext uri="{FF2B5EF4-FFF2-40B4-BE49-F238E27FC236}">
                  <a16:creationId xmlns:a16="http://schemas.microsoft.com/office/drawing/2014/main" id="{FD8D3BC4-7BB2-4FB1-B296-A0D00B1259B1}"/>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sp>
          <p:nvSpPr>
            <p:cNvPr id="66" name="Oval 65">
              <a:extLst>
                <a:ext uri="{FF2B5EF4-FFF2-40B4-BE49-F238E27FC236}">
                  <a16:creationId xmlns:a16="http://schemas.microsoft.com/office/drawing/2014/main" id="{3F3FA1A5-509D-4B7C-9147-990379915D90}"/>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grpSp>
      <p:grpSp>
        <p:nvGrpSpPr>
          <p:cNvPr id="67" name="Group 66">
            <a:extLst>
              <a:ext uri="{FF2B5EF4-FFF2-40B4-BE49-F238E27FC236}">
                <a16:creationId xmlns:a16="http://schemas.microsoft.com/office/drawing/2014/main" id="{95F3A899-D22F-476E-AB1E-418174B551A5}"/>
              </a:ext>
            </a:extLst>
          </p:cNvPr>
          <p:cNvGrpSpPr/>
          <p:nvPr/>
        </p:nvGrpSpPr>
        <p:grpSpPr>
          <a:xfrm>
            <a:off x="8612333" y="4117627"/>
            <a:ext cx="137141" cy="137141"/>
            <a:chOff x="6614096" y="3386015"/>
            <a:chExt cx="182880" cy="182880"/>
          </a:xfrm>
        </p:grpSpPr>
        <p:sp>
          <p:nvSpPr>
            <p:cNvPr id="68" name="Oval 67">
              <a:extLst>
                <a:ext uri="{FF2B5EF4-FFF2-40B4-BE49-F238E27FC236}">
                  <a16:creationId xmlns:a16="http://schemas.microsoft.com/office/drawing/2014/main" id="{3548A2D8-63D3-4F8C-8C7F-9E7ABE47B6E3}"/>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sp>
          <p:nvSpPr>
            <p:cNvPr id="69" name="Oval 68">
              <a:extLst>
                <a:ext uri="{FF2B5EF4-FFF2-40B4-BE49-F238E27FC236}">
                  <a16:creationId xmlns:a16="http://schemas.microsoft.com/office/drawing/2014/main" id="{A3207A73-055C-4621-B727-B19C03DF47D8}"/>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grpSp>
      <p:grpSp>
        <p:nvGrpSpPr>
          <p:cNvPr id="70" name="Group 69">
            <a:extLst>
              <a:ext uri="{FF2B5EF4-FFF2-40B4-BE49-F238E27FC236}">
                <a16:creationId xmlns:a16="http://schemas.microsoft.com/office/drawing/2014/main" id="{26945C05-15FC-4DC6-81B1-8FE40932AB51}"/>
              </a:ext>
            </a:extLst>
          </p:cNvPr>
          <p:cNvGrpSpPr/>
          <p:nvPr/>
        </p:nvGrpSpPr>
        <p:grpSpPr>
          <a:xfrm>
            <a:off x="8953213" y="4117627"/>
            <a:ext cx="137141" cy="137141"/>
            <a:chOff x="6614096" y="3386015"/>
            <a:chExt cx="182880" cy="182880"/>
          </a:xfrm>
        </p:grpSpPr>
        <p:sp>
          <p:nvSpPr>
            <p:cNvPr id="71" name="Oval 70">
              <a:extLst>
                <a:ext uri="{FF2B5EF4-FFF2-40B4-BE49-F238E27FC236}">
                  <a16:creationId xmlns:a16="http://schemas.microsoft.com/office/drawing/2014/main" id="{517204AE-0D7E-49C0-9AED-EA441E88C30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sp>
          <p:nvSpPr>
            <p:cNvPr id="72" name="Oval 71">
              <a:extLst>
                <a:ext uri="{FF2B5EF4-FFF2-40B4-BE49-F238E27FC236}">
                  <a16:creationId xmlns:a16="http://schemas.microsoft.com/office/drawing/2014/main" id="{98587560-6077-49F5-BDC5-4925F307A641}"/>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grpSp>
      <p:grpSp>
        <p:nvGrpSpPr>
          <p:cNvPr id="73" name="Group 72">
            <a:extLst>
              <a:ext uri="{FF2B5EF4-FFF2-40B4-BE49-F238E27FC236}">
                <a16:creationId xmlns:a16="http://schemas.microsoft.com/office/drawing/2014/main" id="{9B35476F-764C-4325-9464-B9C80E79B906}"/>
              </a:ext>
            </a:extLst>
          </p:cNvPr>
          <p:cNvGrpSpPr/>
          <p:nvPr/>
        </p:nvGrpSpPr>
        <p:grpSpPr>
          <a:xfrm>
            <a:off x="8782772" y="3955638"/>
            <a:ext cx="137141" cy="137141"/>
            <a:chOff x="6614096" y="3386015"/>
            <a:chExt cx="182880" cy="182880"/>
          </a:xfrm>
        </p:grpSpPr>
        <p:sp>
          <p:nvSpPr>
            <p:cNvPr id="74" name="Oval 73">
              <a:extLst>
                <a:ext uri="{FF2B5EF4-FFF2-40B4-BE49-F238E27FC236}">
                  <a16:creationId xmlns:a16="http://schemas.microsoft.com/office/drawing/2014/main" id="{BEB1D1B6-6A8E-46AC-92AF-E9619CEF6532}"/>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sp>
          <p:nvSpPr>
            <p:cNvPr id="75" name="Oval 74">
              <a:extLst>
                <a:ext uri="{FF2B5EF4-FFF2-40B4-BE49-F238E27FC236}">
                  <a16:creationId xmlns:a16="http://schemas.microsoft.com/office/drawing/2014/main" id="{B3286FE4-F7B7-44D9-9592-432DD7147F02}"/>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grpSp>
      <p:sp>
        <p:nvSpPr>
          <p:cNvPr id="158" name="Rectangle: Rounded Corners 157">
            <a:extLst>
              <a:ext uri="{FF2B5EF4-FFF2-40B4-BE49-F238E27FC236}">
                <a16:creationId xmlns:a16="http://schemas.microsoft.com/office/drawing/2014/main" id="{1DE190DF-0FE8-4023-9F48-94851270F233}"/>
              </a:ext>
            </a:extLst>
          </p:cNvPr>
          <p:cNvSpPr/>
          <p:nvPr/>
        </p:nvSpPr>
        <p:spPr>
          <a:xfrm>
            <a:off x="8167220" y="5814763"/>
            <a:ext cx="1429902" cy="454969"/>
          </a:xfrm>
          <a:prstGeom prst="roundRect">
            <a:avLst/>
          </a:prstGeom>
          <a:solidFill>
            <a:srgbClr val="E9E9E9"/>
          </a:solidFill>
          <a:ln w="1905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159" name="Oval 158">
            <a:extLst>
              <a:ext uri="{FF2B5EF4-FFF2-40B4-BE49-F238E27FC236}">
                <a16:creationId xmlns:a16="http://schemas.microsoft.com/office/drawing/2014/main" id="{5D4D200E-2C71-4FC2-B625-53AE3A2D16DF}"/>
              </a:ext>
            </a:extLst>
          </p:cNvPr>
          <p:cNvSpPr/>
          <p:nvPr/>
        </p:nvSpPr>
        <p:spPr>
          <a:xfrm>
            <a:off x="8232217" y="6083412"/>
            <a:ext cx="121326" cy="121326"/>
          </a:xfrm>
          <a:prstGeom prst="ellipse">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160" name="Rectangle: Rounded Corners 159">
            <a:extLst>
              <a:ext uri="{FF2B5EF4-FFF2-40B4-BE49-F238E27FC236}">
                <a16:creationId xmlns:a16="http://schemas.microsoft.com/office/drawing/2014/main" id="{A445BAF4-831C-48FA-8263-ECCCB7D15ACE}"/>
              </a:ext>
            </a:extLst>
          </p:cNvPr>
          <p:cNvSpPr/>
          <p:nvPr/>
        </p:nvSpPr>
        <p:spPr>
          <a:xfrm>
            <a:off x="9181151" y="6050712"/>
            <a:ext cx="342310" cy="18285"/>
          </a:xfrm>
          <a:prstGeom prst="roundRect">
            <a:avLst>
              <a:gd name="adj" fmla="val 50000"/>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161" name="Rectangle: Rounded Corners 160">
            <a:extLst>
              <a:ext uri="{FF2B5EF4-FFF2-40B4-BE49-F238E27FC236}">
                <a16:creationId xmlns:a16="http://schemas.microsoft.com/office/drawing/2014/main" id="{3305E6E1-AD32-4A63-ADCE-E44F4844B909}"/>
              </a:ext>
            </a:extLst>
          </p:cNvPr>
          <p:cNvSpPr/>
          <p:nvPr/>
        </p:nvSpPr>
        <p:spPr>
          <a:xfrm>
            <a:off x="9181151" y="6178797"/>
            <a:ext cx="342310" cy="18285"/>
          </a:xfrm>
          <a:prstGeom prst="roundRect">
            <a:avLst>
              <a:gd name="adj" fmla="val 50000"/>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162" name="Rectangle: Rounded Corners 161">
            <a:extLst>
              <a:ext uri="{FF2B5EF4-FFF2-40B4-BE49-F238E27FC236}">
                <a16:creationId xmlns:a16="http://schemas.microsoft.com/office/drawing/2014/main" id="{ECE86980-8ADB-459D-9E04-CB1529038FAE}"/>
              </a:ext>
            </a:extLst>
          </p:cNvPr>
          <p:cNvSpPr/>
          <p:nvPr/>
        </p:nvSpPr>
        <p:spPr>
          <a:xfrm>
            <a:off x="9181151" y="6114755"/>
            <a:ext cx="342310" cy="18285"/>
          </a:xfrm>
          <a:prstGeom prst="roundRect">
            <a:avLst>
              <a:gd name="adj" fmla="val 50000"/>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grpSp>
        <p:nvGrpSpPr>
          <p:cNvPr id="76" name="Group 75">
            <a:extLst>
              <a:ext uri="{FF2B5EF4-FFF2-40B4-BE49-F238E27FC236}">
                <a16:creationId xmlns:a16="http://schemas.microsoft.com/office/drawing/2014/main" id="{F1BBDF27-0D66-4288-B865-A32259925C49}"/>
              </a:ext>
            </a:extLst>
          </p:cNvPr>
          <p:cNvGrpSpPr/>
          <p:nvPr/>
        </p:nvGrpSpPr>
        <p:grpSpPr>
          <a:xfrm>
            <a:off x="9591408" y="5411600"/>
            <a:ext cx="137141" cy="137141"/>
            <a:chOff x="6614096" y="3386015"/>
            <a:chExt cx="182880" cy="182880"/>
          </a:xfrm>
        </p:grpSpPr>
        <p:sp>
          <p:nvSpPr>
            <p:cNvPr id="77" name="Oval 76">
              <a:extLst>
                <a:ext uri="{FF2B5EF4-FFF2-40B4-BE49-F238E27FC236}">
                  <a16:creationId xmlns:a16="http://schemas.microsoft.com/office/drawing/2014/main" id="{99AD1875-F9D6-4B0A-88B8-C1C5A647AF21}"/>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sp>
          <p:nvSpPr>
            <p:cNvPr id="78" name="Oval 77">
              <a:extLst>
                <a:ext uri="{FF2B5EF4-FFF2-40B4-BE49-F238E27FC236}">
                  <a16:creationId xmlns:a16="http://schemas.microsoft.com/office/drawing/2014/main" id="{1D9F3889-6EDA-4F03-AAA7-77FCEDE651DC}"/>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grpSp>
      <p:grpSp>
        <p:nvGrpSpPr>
          <p:cNvPr id="79" name="Group 78">
            <a:extLst>
              <a:ext uri="{FF2B5EF4-FFF2-40B4-BE49-F238E27FC236}">
                <a16:creationId xmlns:a16="http://schemas.microsoft.com/office/drawing/2014/main" id="{F276DEFB-BADD-4FE8-B78B-6A02E37BD62C}"/>
              </a:ext>
            </a:extLst>
          </p:cNvPr>
          <p:cNvGrpSpPr/>
          <p:nvPr/>
        </p:nvGrpSpPr>
        <p:grpSpPr>
          <a:xfrm>
            <a:off x="9685684" y="5263155"/>
            <a:ext cx="137141" cy="137141"/>
            <a:chOff x="6614096" y="3386015"/>
            <a:chExt cx="182880" cy="182880"/>
          </a:xfrm>
        </p:grpSpPr>
        <p:sp>
          <p:nvSpPr>
            <p:cNvPr id="80" name="Oval 79">
              <a:extLst>
                <a:ext uri="{FF2B5EF4-FFF2-40B4-BE49-F238E27FC236}">
                  <a16:creationId xmlns:a16="http://schemas.microsoft.com/office/drawing/2014/main" id="{DCB31840-4182-4FB8-BB2C-86E9129A71B2}"/>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sp>
          <p:nvSpPr>
            <p:cNvPr id="81" name="Oval 80">
              <a:extLst>
                <a:ext uri="{FF2B5EF4-FFF2-40B4-BE49-F238E27FC236}">
                  <a16:creationId xmlns:a16="http://schemas.microsoft.com/office/drawing/2014/main" id="{58530556-C373-455D-8234-E7357822F15F}"/>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grpSp>
      <p:grpSp>
        <p:nvGrpSpPr>
          <p:cNvPr id="82" name="Group 81">
            <a:extLst>
              <a:ext uri="{FF2B5EF4-FFF2-40B4-BE49-F238E27FC236}">
                <a16:creationId xmlns:a16="http://schemas.microsoft.com/office/drawing/2014/main" id="{98039579-E103-4B32-818B-C3799F75A184}"/>
              </a:ext>
            </a:extLst>
          </p:cNvPr>
          <p:cNvGrpSpPr/>
          <p:nvPr/>
        </p:nvGrpSpPr>
        <p:grpSpPr>
          <a:xfrm>
            <a:off x="9779960" y="5411600"/>
            <a:ext cx="137141" cy="137141"/>
            <a:chOff x="6614096" y="3386015"/>
            <a:chExt cx="182880" cy="182880"/>
          </a:xfrm>
        </p:grpSpPr>
        <p:sp>
          <p:nvSpPr>
            <p:cNvPr id="83" name="Oval 82">
              <a:extLst>
                <a:ext uri="{FF2B5EF4-FFF2-40B4-BE49-F238E27FC236}">
                  <a16:creationId xmlns:a16="http://schemas.microsoft.com/office/drawing/2014/main" id="{EA080A22-D2C4-456F-A48E-35ED0A9C02A7}"/>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sp>
          <p:nvSpPr>
            <p:cNvPr id="84" name="Oval 83">
              <a:extLst>
                <a:ext uri="{FF2B5EF4-FFF2-40B4-BE49-F238E27FC236}">
                  <a16:creationId xmlns:a16="http://schemas.microsoft.com/office/drawing/2014/main" id="{56616279-3BD5-41D0-B951-F25338A12FFF}"/>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grpSp>
      <p:grpSp>
        <p:nvGrpSpPr>
          <p:cNvPr id="85" name="Group 84">
            <a:extLst>
              <a:ext uri="{FF2B5EF4-FFF2-40B4-BE49-F238E27FC236}">
                <a16:creationId xmlns:a16="http://schemas.microsoft.com/office/drawing/2014/main" id="{4DF9F2D9-842C-4575-8C36-A09EB33EDA66}"/>
              </a:ext>
            </a:extLst>
          </p:cNvPr>
          <p:cNvGrpSpPr/>
          <p:nvPr/>
        </p:nvGrpSpPr>
        <p:grpSpPr>
          <a:xfrm>
            <a:off x="9481979" y="4689886"/>
            <a:ext cx="137141" cy="137141"/>
            <a:chOff x="6614096" y="3386015"/>
            <a:chExt cx="182880" cy="182880"/>
          </a:xfrm>
        </p:grpSpPr>
        <p:sp>
          <p:nvSpPr>
            <p:cNvPr id="86" name="Oval 85">
              <a:extLst>
                <a:ext uri="{FF2B5EF4-FFF2-40B4-BE49-F238E27FC236}">
                  <a16:creationId xmlns:a16="http://schemas.microsoft.com/office/drawing/2014/main" id="{78F013CF-EF69-4651-A73E-0FFA0EFCCA40}"/>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sp>
          <p:nvSpPr>
            <p:cNvPr id="87" name="Oval 86">
              <a:extLst>
                <a:ext uri="{FF2B5EF4-FFF2-40B4-BE49-F238E27FC236}">
                  <a16:creationId xmlns:a16="http://schemas.microsoft.com/office/drawing/2014/main" id="{5015426D-B1E7-49FE-B4EA-A85630E7D5C2}"/>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grpSp>
      <p:grpSp>
        <p:nvGrpSpPr>
          <p:cNvPr id="88" name="Group 87">
            <a:extLst>
              <a:ext uri="{FF2B5EF4-FFF2-40B4-BE49-F238E27FC236}">
                <a16:creationId xmlns:a16="http://schemas.microsoft.com/office/drawing/2014/main" id="{C01AB795-DA8A-4C92-B075-1B4315519CDA}"/>
              </a:ext>
            </a:extLst>
          </p:cNvPr>
          <p:cNvGrpSpPr/>
          <p:nvPr/>
        </p:nvGrpSpPr>
        <p:grpSpPr>
          <a:xfrm>
            <a:off x="9660266" y="4689886"/>
            <a:ext cx="137141" cy="137141"/>
            <a:chOff x="6614096" y="3386015"/>
            <a:chExt cx="182880" cy="182880"/>
          </a:xfrm>
        </p:grpSpPr>
        <p:sp>
          <p:nvSpPr>
            <p:cNvPr id="89" name="Oval 88">
              <a:extLst>
                <a:ext uri="{FF2B5EF4-FFF2-40B4-BE49-F238E27FC236}">
                  <a16:creationId xmlns:a16="http://schemas.microsoft.com/office/drawing/2014/main" id="{A87CA8FC-804D-40F6-81C1-164AAF310046}"/>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sp>
          <p:nvSpPr>
            <p:cNvPr id="90" name="Oval 89">
              <a:extLst>
                <a:ext uri="{FF2B5EF4-FFF2-40B4-BE49-F238E27FC236}">
                  <a16:creationId xmlns:a16="http://schemas.microsoft.com/office/drawing/2014/main" id="{55F28560-84B8-4014-B389-B65CB7FE8B7A}"/>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grpSp>
      <p:grpSp>
        <p:nvGrpSpPr>
          <p:cNvPr id="91" name="Group 90">
            <a:extLst>
              <a:ext uri="{FF2B5EF4-FFF2-40B4-BE49-F238E27FC236}">
                <a16:creationId xmlns:a16="http://schemas.microsoft.com/office/drawing/2014/main" id="{DA2760D3-60D2-442E-A95E-1DAB3EC6F4C4}"/>
              </a:ext>
            </a:extLst>
          </p:cNvPr>
          <p:cNvGrpSpPr/>
          <p:nvPr/>
        </p:nvGrpSpPr>
        <p:grpSpPr>
          <a:xfrm>
            <a:off x="9838554" y="4689886"/>
            <a:ext cx="137141" cy="137141"/>
            <a:chOff x="6614096" y="3386015"/>
            <a:chExt cx="182880" cy="182880"/>
          </a:xfrm>
        </p:grpSpPr>
        <p:sp>
          <p:nvSpPr>
            <p:cNvPr id="92" name="Oval 91">
              <a:extLst>
                <a:ext uri="{FF2B5EF4-FFF2-40B4-BE49-F238E27FC236}">
                  <a16:creationId xmlns:a16="http://schemas.microsoft.com/office/drawing/2014/main" id="{E8AD5819-7B04-477F-959E-B4D9B8BCD134}"/>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sp>
          <p:nvSpPr>
            <p:cNvPr id="93" name="Oval 92">
              <a:extLst>
                <a:ext uri="{FF2B5EF4-FFF2-40B4-BE49-F238E27FC236}">
                  <a16:creationId xmlns:a16="http://schemas.microsoft.com/office/drawing/2014/main" id="{90C42AEC-B038-4586-BBD2-CC57C99A810F}"/>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grpSp>
      <p:grpSp>
        <p:nvGrpSpPr>
          <p:cNvPr id="94" name="Group 93">
            <a:extLst>
              <a:ext uri="{FF2B5EF4-FFF2-40B4-BE49-F238E27FC236}">
                <a16:creationId xmlns:a16="http://schemas.microsoft.com/office/drawing/2014/main" id="{7B764D2D-94A2-47CF-88AA-C843C2FFD7EC}"/>
              </a:ext>
            </a:extLst>
          </p:cNvPr>
          <p:cNvGrpSpPr/>
          <p:nvPr/>
        </p:nvGrpSpPr>
        <p:grpSpPr>
          <a:xfrm>
            <a:off x="7508572" y="4589581"/>
            <a:ext cx="137141" cy="137141"/>
            <a:chOff x="6614096" y="3386015"/>
            <a:chExt cx="182880" cy="182880"/>
          </a:xfrm>
        </p:grpSpPr>
        <p:sp>
          <p:nvSpPr>
            <p:cNvPr id="95" name="Oval 94">
              <a:extLst>
                <a:ext uri="{FF2B5EF4-FFF2-40B4-BE49-F238E27FC236}">
                  <a16:creationId xmlns:a16="http://schemas.microsoft.com/office/drawing/2014/main" id="{916E73EE-85BE-4370-9587-C7613D3E7727}"/>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sp>
          <p:nvSpPr>
            <p:cNvPr id="96" name="Oval 95">
              <a:extLst>
                <a:ext uri="{FF2B5EF4-FFF2-40B4-BE49-F238E27FC236}">
                  <a16:creationId xmlns:a16="http://schemas.microsoft.com/office/drawing/2014/main" id="{72904D80-1DB8-4286-BD34-78BDACFF1149}"/>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grpSp>
      <p:grpSp>
        <p:nvGrpSpPr>
          <p:cNvPr id="97" name="Group 96">
            <a:extLst>
              <a:ext uri="{FF2B5EF4-FFF2-40B4-BE49-F238E27FC236}">
                <a16:creationId xmlns:a16="http://schemas.microsoft.com/office/drawing/2014/main" id="{A42DB387-B0C2-4412-8351-EBB619E5A7B2}"/>
              </a:ext>
            </a:extLst>
          </p:cNvPr>
          <p:cNvGrpSpPr/>
          <p:nvPr/>
        </p:nvGrpSpPr>
        <p:grpSpPr>
          <a:xfrm>
            <a:off x="7691327" y="4596500"/>
            <a:ext cx="137141" cy="137141"/>
            <a:chOff x="6614096" y="3386015"/>
            <a:chExt cx="182880" cy="182880"/>
          </a:xfrm>
        </p:grpSpPr>
        <p:sp>
          <p:nvSpPr>
            <p:cNvPr id="98" name="Oval 97">
              <a:extLst>
                <a:ext uri="{FF2B5EF4-FFF2-40B4-BE49-F238E27FC236}">
                  <a16:creationId xmlns:a16="http://schemas.microsoft.com/office/drawing/2014/main" id="{574840DA-07D4-48F9-BF5B-F9E2DE20FDC4}"/>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sp>
          <p:nvSpPr>
            <p:cNvPr id="99" name="Oval 98">
              <a:extLst>
                <a:ext uri="{FF2B5EF4-FFF2-40B4-BE49-F238E27FC236}">
                  <a16:creationId xmlns:a16="http://schemas.microsoft.com/office/drawing/2014/main" id="{486BF8EA-4D3F-40E0-B28F-E11B1E939B87}"/>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grpSp>
      <p:grpSp>
        <p:nvGrpSpPr>
          <p:cNvPr id="100" name="Group 99">
            <a:extLst>
              <a:ext uri="{FF2B5EF4-FFF2-40B4-BE49-F238E27FC236}">
                <a16:creationId xmlns:a16="http://schemas.microsoft.com/office/drawing/2014/main" id="{35E63C1F-19FA-425C-8CFB-587F1311EB8A}"/>
              </a:ext>
            </a:extLst>
          </p:cNvPr>
          <p:cNvGrpSpPr/>
          <p:nvPr/>
        </p:nvGrpSpPr>
        <p:grpSpPr>
          <a:xfrm>
            <a:off x="7901053" y="4592980"/>
            <a:ext cx="137141" cy="137141"/>
            <a:chOff x="6614096" y="3386015"/>
            <a:chExt cx="182880" cy="182880"/>
          </a:xfrm>
        </p:grpSpPr>
        <p:sp>
          <p:nvSpPr>
            <p:cNvPr id="101" name="Oval 100">
              <a:extLst>
                <a:ext uri="{FF2B5EF4-FFF2-40B4-BE49-F238E27FC236}">
                  <a16:creationId xmlns:a16="http://schemas.microsoft.com/office/drawing/2014/main" id="{8BA2FAE5-3707-4EA4-8275-32BEFC4643F6}"/>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sp>
          <p:nvSpPr>
            <p:cNvPr id="102" name="Oval 101">
              <a:extLst>
                <a:ext uri="{FF2B5EF4-FFF2-40B4-BE49-F238E27FC236}">
                  <a16:creationId xmlns:a16="http://schemas.microsoft.com/office/drawing/2014/main" id="{AA9F1F86-3221-49CF-88C7-9E5C41831F3D}"/>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grpSp>
      <p:grpSp>
        <p:nvGrpSpPr>
          <p:cNvPr id="103" name="Group 102">
            <a:extLst>
              <a:ext uri="{FF2B5EF4-FFF2-40B4-BE49-F238E27FC236}">
                <a16:creationId xmlns:a16="http://schemas.microsoft.com/office/drawing/2014/main" id="{DD958A72-DCA1-4193-8D90-619FFE20ADE7}"/>
              </a:ext>
            </a:extLst>
          </p:cNvPr>
          <p:cNvGrpSpPr/>
          <p:nvPr/>
        </p:nvGrpSpPr>
        <p:grpSpPr>
          <a:xfrm>
            <a:off x="7590973" y="4760387"/>
            <a:ext cx="137141" cy="137141"/>
            <a:chOff x="6614096" y="3386015"/>
            <a:chExt cx="182880" cy="182880"/>
          </a:xfrm>
        </p:grpSpPr>
        <p:sp>
          <p:nvSpPr>
            <p:cNvPr id="104" name="Oval 103">
              <a:extLst>
                <a:ext uri="{FF2B5EF4-FFF2-40B4-BE49-F238E27FC236}">
                  <a16:creationId xmlns:a16="http://schemas.microsoft.com/office/drawing/2014/main" id="{8C33D4A6-717A-41EB-A6C4-0A9E2028F215}"/>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sp>
          <p:nvSpPr>
            <p:cNvPr id="105" name="Oval 104">
              <a:extLst>
                <a:ext uri="{FF2B5EF4-FFF2-40B4-BE49-F238E27FC236}">
                  <a16:creationId xmlns:a16="http://schemas.microsoft.com/office/drawing/2014/main" id="{724021CD-531B-48D9-BD6A-61537835E496}"/>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grpSp>
      <p:grpSp>
        <p:nvGrpSpPr>
          <p:cNvPr id="106" name="Group 105">
            <a:extLst>
              <a:ext uri="{FF2B5EF4-FFF2-40B4-BE49-F238E27FC236}">
                <a16:creationId xmlns:a16="http://schemas.microsoft.com/office/drawing/2014/main" id="{A052804D-8354-4BBD-ACB9-6F62EA4B8D30}"/>
              </a:ext>
            </a:extLst>
          </p:cNvPr>
          <p:cNvGrpSpPr/>
          <p:nvPr/>
        </p:nvGrpSpPr>
        <p:grpSpPr>
          <a:xfrm>
            <a:off x="7790197" y="4769998"/>
            <a:ext cx="137141" cy="137141"/>
            <a:chOff x="6614096" y="3386015"/>
            <a:chExt cx="182880" cy="182880"/>
          </a:xfrm>
        </p:grpSpPr>
        <p:sp>
          <p:nvSpPr>
            <p:cNvPr id="107" name="Oval 106">
              <a:extLst>
                <a:ext uri="{FF2B5EF4-FFF2-40B4-BE49-F238E27FC236}">
                  <a16:creationId xmlns:a16="http://schemas.microsoft.com/office/drawing/2014/main" id="{01B72A1A-0A2C-42CC-941B-BB29E84E1256}"/>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sp>
          <p:nvSpPr>
            <p:cNvPr id="108" name="Oval 107">
              <a:extLst>
                <a:ext uri="{FF2B5EF4-FFF2-40B4-BE49-F238E27FC236}">
                  <a16:creationId xmlns:a16="http://schemas.microsoft.com/office/drawing/2014/main" id="{C358AF64-541F-448A-9C6D-B4DB796B9102}"/>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grpSp>
      <p:grpSp>
        <p:nvGrpSpPr>
          <p:cNvPr id="109" name="Group 108">
            <a:extLst>
              <a:ext uri="{FF2B5EF4-FFF2-40B4-BE49-F238E27FC236}">
                <a16:creationId xmlns:a16="http://schemas.microsoft.com/office/drawing/2014/main" id="{17FFC72E-05B2-4C99-B6C9-4996D2E084E4}"/>
              </a:ext>
            </a:extLst>
          </p:cNvPr>
          <p:cNvGrpSpPr/>
          <p:nvPr/>
        </p:nvGrpSpPr>
        <p:grpSpPr>
          <a:xfrm>
            <a:off x="7629630" y="5341359"/>
            <a:ext cx="137141" cy="137141"/>
            <a:chOff x="6614096" y="3386015"/>
            <a:chExt cx="182880" cy="182880"/>
          </a:xfrm>
        </p:grpSpPr>
        <p:sp>
          <p:nvSpPr>
            <p:cNvPr id="110" name="Oval 109">
              <a:extLst>
                <a:ext uri="{FF2B5EF4-FFF2-40B4-BE49-F238E27FC236}">
                  <a16:creationId xmlns:a16="http://schemas.microsoft.com/office/drawing/2014/main" id="{493C7231-C217-4A61-9954-789F8BA1EF4B}"/>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sp>
          <p:nvSpPr>
            <p:cNvPr id="111" name="Oval 110">
              <a:extLst>
                <a:ext uri="{FF2B5EF4-FFF2-40B4-BE49-F238E27FC236}">
                  <a16:creationId xmlns:a16="http://schemas.microsoft.com/office/drawing/2014/main" id="{50C9319F-ADF8-4F14-8DDB-58FCBEA3F656}"/>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grpSp>
      <p:grpSp>
        <p:nvGrpSpPr>
          <p:cNvPr id="112" name="Group 111">
            <a:extLst>
              <a:ext uri="{FF2B5EF4-FFF2-40B4-BE49-F238E27FC236}">
                <a16:creationId xmlns:a16="http://schemas.microsoft.com/office/drawing/2014/main" id="{A0768452-FBE2-4F47-A1B8-D534907E65B7}"/>
              </a:ext>
            </a:extLst>
          </p:cNvPr>
          <p:cNvGrpSpPr/>
          <p:nvPr/>
        </p:nvGrpSpPr>
        <p:grpSpPr>
          <a:xfrm>
            <a:off x="7825776" y="5341359"/>
            <a:ext cx="124673" cy="137141"/>
            <a:chOff x="6614096" y="3386015"/>
            <a:chExt cx="182880" cy="182880"/>
          </a:xfrm>
        </p:grpSpPr>
        <p:sp>
          <p:nvSpPr>
            <p:cNvPr id="113" name="Oval 112">
              <a:extLst>
                <a:ext uri="{FF2B5EF4-FFF2-40B4-BE49-F238E27FC236}">
                  <a16:creationId xmlns:a16="http://schemas.microsoft.com/office/drawing/2014/main" id="{B9C16ED8-0A2B-4D1E-962A-49937E738086}"/>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sp>
          <p:nvSpPr>
            <p:cNvPr id="114" name="Oval 113">
              <a:extLst>
                <a:ext uri="{FF2B5EF4-FFF2-40B4-BE49-F238E27FC236}">
                  <a16:creationId xmlns:a16="http://schemas.microsoft.com/office/drawing/2014/main" id="{86B1BEC8-4E27-4EDA-BCDF-9D27A34A2656}"/>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grpSp>
      <p:grpSp>
        <p:nvGrpSpPr>
          <p:cNvPr id="115" name="Group 114">
            <a:extLst>
              <a:ext uri="{FF2B5EF4-FFF2-40B4-BE49-F238E27FC236}">
                <a16:creationId xmlns:a16="http://schemas.microsoft.com/office/drawing/2014/main" id="{7B64A1F8-5031-458F-AB9E-87D9D2953EC5}"/>
              </a:ext>
            </a:extLst>
          </p:cNvPr>
          <p:cNvGrpSpPr/>
          <p:nvPr/>
        </p:nvGrpSpPr>
        <p:grpSpPr>
          <a:xfrm>
            <a:off x="8610565" y="5901240"/>
            <a:ext cx="137141" cy="137141"/>
            <a:chOff x="6614096" y="3386015"/>
            <a:chExt cx="182880" cy="182880"/>
          </a:xfrm>
        </p:grpSpPr>
        <p:sp>
          <p:nvSpPr>
            <p:cNvPr id="116" name="Oval 115">
              <a:extLst>
                <a:ext uri="{FF2B5EF4-FFF2-40B4-BE49-F238E27FC236}">
                  <a16:creationId xmlns:a16="http://schemas.microsoft.com/office/drawing/2014/main" id="{355AEDFC-B777-4600-9B7B-70308623499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sp>
          <p:nvSpPr>
            <p:cNvPr id="117" name="Oval 116">
              <a:extLst>
                <a:ext uri="{FF2B5EF4-FFF2-40B4-BE49-F238E27FC236}">
                  <a16:creationId xmlns:a16="http://schemas.microsoft.com/office/drawing/2014/main" id="{3968F59A-B15B-4C24-BFBC-C07C443C92CB}"/>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grpSp>
      <p:grpSp>
        <p:nvGrpSpPr>
          <p:cNvPr id="118" name="Group 117">
            <a:extLst>
              <a:ext uri="{FF2B5EF4-FFF2-40B4-BE49-F238E27FC236}">
                <a16:creationId xmlns:a16="http://schemas.microsoft.com/office/drawing/2014/main" id="{05721402-9DE5-4564-A2ED-42249009C498}"/>
              </a:ext>
            </a:extLst>
          </p:cNvPr>
          <p:cNvGrpSpPr/>
          <p:nvPr/>
        </p:nvGrpSpPr>
        <p:grpSpPr>
          <a:xfrm>
            <a:off x="8610565" y="6074737"/>
            <a:ext cx="137141" cy="137141"/>
            <a:chOff x="6614096" y="3386015"/>
            <a:chExt cx="182880" cy="182880"/>
          </a:xfrm>
        </p:grpSpPr>
        <p:sp>
          <p:nvSpPr>
            <p:cNvPr id="119" name="Oval 118">
              <a:extLst>
                <a:ext uri="{FF2B5EF4-FFF2-40B4-BE49-F238E27FC236}">
                  <a16:creationId xmlns:a16="http://schemas.microsoft.com/office/drawing/2014/main" id="{F2DF13F4-CC53-4885-8FB3-45C31FA9F43D}"/>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sp>
          <p:nvSpPr>
            <p:cNvPr id="120" name="Oval 119">
              <a:extLst>
                <a:ext uri="{FF2B5EF4-FFF2-40B4-BE49-F238E27FC236}">
                  <a16:creationId xmlns:a16="http://schemas.microsoft.com/office/drawing/2014/main" id="{902027F3-917C-4727-BBC8-2C6306FBE1AF}"/>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grpSp>
      <p:grpSp>
        <p:nvGrpSpPr>
          <p:cNvPr id="121" name="Group 120">
            <a:extLst>
              <a:ext uri="{FF2B5EF4-FFF2-40B4-BE49-F238E27FC236}">
                <a16:creationId xmlns:a16="http://schemas.microsoft.com/office/drawing/2014/main" id="{062F145A-511A-4D0C-B497-FBA6C5786BF7}"/>
              </a:ext>
            </a:extLst>
          </p:cNvPr>
          <p:cNvGrpSpPr/>
          <p:nvPr/>
        </p:nvGrpSpPr>
        <p:grpSpPr>
          <a:xfrm>
            <a:off x="8796071" y="5901240"/>
            <a:ext cx="137141" cy="137141"/>
            <a:chOff x="6614096" y="3386015"/>
            <a:chExt cx="182880" cy="182880"/>
          </a:xfrm>
        </p:grpSpPr>
        <p:sp>
          <p:nvSpPr>
            <p:cNvPr id="122" name="Oval 121">
              <a:extLst>
                <a:ext uri="{FF2B5EF4-FFF2-40B4-BE49-F238E27FC236}">
                  <a16:creationId xmlns:a16="http://schemas.microsoft.com/office/drawing/2014/main" id="{9920D2FD-AC5D-4BA8-818C-4A1903905B0F}"/>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sp>
          <p:nvSpPr>
            <p:cNvPr id="123" name="Oval 122">
              <a:extLst>
                <a:ext uri="{FF2B5EF4-FFF2-40B4-BE49-F238E27FC236}">
                  <a16:creationId xmlns:a16="http://schemas.microsoft.com/office/drawing/2014/main" id="{037EA1C6-2E61-4D17-B91F-C76E7965D2AC}"/>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grpSp>
      <p:grpSp>
        <p:nvGrpSpPr>
          <p:cNvPr id="124" name="Group 123">
            <a:extLst>
              <a:ext uri="{FF2B5EF4-FFF2-40B4-BE49-F238E27FC236}">
                <a16:creationId xmlns:a16="http://schemas.microsoft.com/office/drawing/2014/main" id="{DFE09280-32C7-4E91-8F5D-0AB171986966}"/>
              </a:ext>
            </a:extLst>
          </p:cNvPr>
          <p:cNvGrpSpPr/>
          <p:nvPr/>
        </p:nvGrpSpPr>
        <p:grpSpPr>
          <a:xfrm>
            <a:off x="8796071" y="6074737"/>
            <a:ext cx="137141" cy="137141"/>
            <a:chOff x="6614096" y="3386015"/>
            <a:chExt cx="182880" cy="182880"/>
          </a:xfrm>
        </p:grpSpPr>
        <p:sp>
          <p:nvSpPr>
            <p:cNvPr id="125" name="Oval 124">
              <a:extLst>
                <a:ext uri="{FF2B5EF4-FFF2-40B4-BE49-F238E27FC236}">
                  <a16:creationId xmlns:a16="http://schemas.microsoft.com/office/drawing/2014/main" id="{A22726B8-9B37-489D-BFB9-8F1356385DD4}"/>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sp>
          <p:nvSpPr>
            <p:cNvPr id="126" name="Oval 125">
              <a:extLst>
                <a:ext uri="{FF2B5EF4-FFF2-40B4-BE49-F238E27FC236}">
                  <a16:creationId xmlns:a16="http://schemas.microsoft.com/office/drawing/2014/main" id="{373C426E-E38B-452D-A5C4-6352AFF10CC4}"/>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grpSp>
      <p:grpSp>
        <p:nvGrpSpPr>
          <p:cNvPr id="163" name="Group 162">
            <a:extLst>
              <a:ext uri="{FF2B5EF4-FFF2-40B4-BE49-F238E27FC236}">
                <a16:creationId xmlns:a16="http://schemas.microsoft.com/office/drawing/2014/main" id="{4035F06F-0281-4A1B-AF0B-7ECD3FC0F1B2}"/>
              </a:ext>
            </a:extLst>
          </p:cNvPr>
          <p:cNvGrpSpPr/>
          <p:nvPr/>
        </p:nvGrpSpPr>
        <p:grpSpPr>
          <a:xfrm>
            <a:off x="3137805" y="3914159"/>
            <a:ext cx="358061" cy="358061"/>
            <a:chOff x="3829879" y="2544417"/>
            <a:chExt cx="781878" cy="781878"/>
          </a:xfrm>
        </p:grpSpPr>
        <p:sp>
          <p:nvSpPr>
            <p:cNvPr id="169" name="Rectangle: Rounded Corners 168">
              <a:extLst>
                <a:ext uri="{FF2B5EF4-FFF2-40B4-BE49-F238E27FC236}">
                  <a16:creationId xmlns:a16="http://schemas.microsoft.com/office/drawing/2014/main" id="{DCAE1C11-AAFD-499A-9B9C-EFE3EC345093}"/>
                </a:ext>
              </a:extLst>
            </p:cNvPr>
            <p:cNvSpPr/>
            <p:nvPr/>
          </p:nvSpPr>
          <p:spPr>
            <a:xfrm>
              <a:off x="3829879" y="2544417"/>
              <a:ext cx="781878" cy="781878"/>
            </a:xfrm>
            <a:prstGeom prst="roundRect">
              <a:avLst/>
            </a:prstGeom>
            <a:solidFill>
              <a:srgbClr val="E9E9E9"/>
            </a:solidFill>
            <a:ln w="12700">
              <a:solidFill>
                <a:srgbClr val="797979"/>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defTabSz="914225">
                <a:defRPr/>
              </a:pPr>
              <a:endParaRPr lang="en-US" sz="1765">
                <a:solidFill>
                  <a:srgbClr val="000000"/>
                </a:solidFill>
                <a:latin typeface="Segoe UI"/>
              </a:endParaRPr>
            </a:p>
          </p:txBody>
        </p:sp>
        <p:grpSp>
          <p:nvGrpSpPr>
            <p:cNvPr id="175" name="Group 174">
              <a:extLst>
                <a:ext uri="{FF2B5EF4-FFF2-40B4-BE49-F238E27FC236}">
                  <a16:creationId xmlns:a16="http://schemas.microsoft.com/office/drawing/2014/main" id="{91E80029-0F89-4477-BCAC-9F7F3E8361A4}"/>
                </a:ext>
              </a:extLst>
            </p:cNvPr>
            <p:cNvGrpSpPr/>
            <p:nvPr/>
          </p:nvGrpSpPr>
          <p:grpSpPr>
            <a:xfrm>
              <a:off x="3962757" y="2717377"/>
              <a:ext cx="516122" cy="435958"/>
              <a:chOff x="3958213" y="2687192"/>
              <a:chExt cx="516122" cy="435958"/>
            </a:xfrm>
          </p:grpSpPr>
          <p:grpSp>
            <p:nvGrpSpPr>
              <p:cNvPr id="181" name="Group 180">
                <a:extLst>
                  <a:ext uri="{FF2B5EF4-FFF2-40B4-BE49-F238E27FC236}">
                    <a16:creationId xmlns:a16="http://schemas.microsoft.com/office/drawing/2014/main" id="{F03230D4-D1E4-469B-A1C5-C41795947EF7}"/>
                  </a:ext>
                </a:extLst>
              </p:cNvPr>
              <p:cNvGrpSpPr/>
              <p:nvPr/>
            </p:nvGrpSpPr>
            <p:grpSpPr>
              <a:xfrm>
                <a:off x="4101974" y="2687192"/>
                <a:ext cx="228600" cy="228600"/>
                <a:chOff x="6614096" y="3386015"/>
                <a:chExt cx="182880" cy="182880"/>
              </a:xfrm>
            </p:grpSpPr>
            <p:sp>
              <p:nvSpPr>
                <p:cNvPr id="193" name="Oval 192">
                  <a:extLst>
                    <a:ext uri="{FF2B5EF4-FFF2-40B4-BE49-F238E27FC236}">
                      <a16:creationId xmlns:a16="http://schemas.microsoft.com/office/drawing/2014/main" id="{633BEAB1-A1AE-4DE0-B7A0-2929B381AA6D}"/>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sp>
              <p:nvSpPr>
                <p:cNvPr id="194" name="Oval 193">
                  <a:extLst>
                    <a:ext uri="{FF2B5EF4-FFF2-40B4-BE49-F238E27FC236}">
                      <a16:creationId xmlns:a16="http://schemas.microsoft.com/office/drawing/2014/main" id="{5EE4A9A8-2734-4F41-AA21-D325607A12EA}"/>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grpSp>
          <p:grpSp>
            <p:nvGrpSpPr>
              <p:cNvPr id="187" name="Group 186">
                <a:extLst>
                  <a:ext uri="{FF2B5EF4-FFF2-40B4-BE49-F238E27FC236}">
                    <a16:creationId xmlns:a16="http://schemas.microsoft.com/office/drawing/2014/main" id="{DA4344EC-9BEA-4C66-BEAC-A98F5BA2B90D}"/>
                  </a:ext>
                </a:extLst>
              </p:cNvPr>
              <p:cNvGrpSpPr/>
              <p:nvPr/>
            </p:nvGrpSpPr>
            <p:grpSpPr>
              <a:xfrm>
                <a:off x="3958213" y="2894550"/>
                <a:ext cx="228600" cy="228600"/>
                <a:chOff x="6614096" y="3386015"/>
                <a:chExt cx="182880" cy="182880"/>
              </a:xfrm>
            </p:grpSpPr>
            <p:sp>
              <p:nvSpPr>
                <p:cNvPr id="191" name="Oval 190">
                  <a:extLst>
                    <a:ext uri="{FF2B5EF4-FFF2-40B4-BE49-F238E27FC236}">
                      <a16:creationId xmlns:a16="http://schemas.microsoft.com/office/drawing/2014/main" id="{770CCB2A-8FF0-45B9-B6AE-D9936632291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sp>
              <p:nvSpPr>
                <p:cNvPr id="192" name="Oval 191">
                  <a:extLst>
                    <a:ext uri="{FF2B5EF4-FFF2-40B4-BE49-F238E27FC236}">
                      <a16:creationId xmlns:a16="http://schemas.microsoft.com/office/drawing/2014/main" id="{DDA51195-1105-4ECB-9FBB-9D071EA4CCA8}"/>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grpSp>
          <p:grpSp>
            <p:nvGrpSpPr>
              <p:cNvPr id="188" name="Group 187">
                <a:extLst>
                  <a:ext uri="{FF2B5EF4-FFF2-40B4-BE49-F238E27FC236}">
                    <a16:creationId xmlns:a16="http://schemas.microsoft.com/office/drawing/2014/main" id="{0F7D43F4-3088-4094-ACE3-1AFC014E57E7}"/>
                  </a:ext>
                </a:extLst>
              </p:cNvPr>
              <p:cNvGrpSpPr/>
              <p:nvPr/>
            </p:nvGrpSpPr>
            <p:grpSpPr>
              <a:xfrm>
                <a:off x="4245735" y="2894550"/>
                <a:ext cx="228600" cy="228600"/>
                <a:chOff x="6614096" y="3386015"/>
                <a:chExt cx="182880" cy="182880"/>
              </a:xfrm>
            </p:grpSpPr>
            <p:sp>
              <p:nvSpPr>
                <p:cNvPr id="189" name="Oval 188">
                  <a:extLst>
                    <a:ext uri="{FF2B5EF4-FFF2-40B4-BE49-F238E27FC236}">
                      <a16:creationId xmlns:a16="http://schemas.microsoft.com/office/drawing/2014/main" id="{B41BF10F-C024-47B5-A7C3-974BF294DA0A}"/>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sp>
              <p:nvSpPr>
                <p:cNvPr id="190" name="Oval 189">
                  <a:extLst>
                    <a:ext uri="{FF2B5EF4-FFF2-40B4-BE49-F238E27FC236}">
                      <a16:creationId xmlns:a16="http://schemas.microsoft.com/office/drawing/2014/main" id="{6DD70991-4339-4550-A41A-194C6D06C5B5}"/>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grpSp>
        </p:grpSp>
      </p:grpSp>
      <p:grpSp>
        <p:nvGrpSpPr>
          <p:cNvPr id="207" name="Group 206">
            <a:extLst>
              <a:ext uri="{FF2B5EF4-FFF2-40B4-BE49-F238E27FC236}">
                <a16:creationId xmlns:a16="http://schemas.microsoft.com/office/drawing/2014/main" id="{D006E35D-7B8A-40F7-AA92-356A8DFA24C3}"/>
              </a:ext>
            </a:extLst>
          </p:cNvPr>
          <p:cNvGrpSpPr/>
          <p:nvPr/>
        </p:nvGrpSpPr>
        <p:grpSpPr>
          <a:xfrm>
            <a:off x="3137805" y="4564689"/>
            <a:ext cx="358061" cy="358061"/>
            <a:chOff x="3829879" y="2544417"/>
            <a:chExt cx="781878" cy="781878"/>
          </a:xfrm>
        </p:grpSpPr>
        <p:sp>
          <p:nvSpPr>
            <p:cNvPr id="208" name="Rectangle: Rounded Corners 207">
              <a:extLst>
                <a:ext uri="{FF2B5EF4-FFF2-40B4-BE49-F238E27FC236}">
                  <a16:creationId xmlns:a16="http://schemas.microsoft.com/office/drawing/2014/main" id="{E020E361-17F3-4555-B86B-618489256588}"/>
                </a:ext>
              </a:extLst>
            </p:cNvPr>
            <p:cNvSpPr/>
            <p:nvPr/>
          </p:nvSpPr>
          <p:spPr>
            <a:xfrm>
              <a:off x="3829879" y="2544417"/>
              <a:ext cx="781878" cy="781878"/>
            </a:xfrm>
            <a:prstGeom prst="roundRect">
              <a:avLst/>
            </a:prstGeom>
            <a:solidFill>
              <a:srgbClr val="E9E9E9"/>
            </a:solidFill>
            <a:ln w="12700">
              <a:solidFill>
                <a:srgbClr val="797979"/>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defTabSz="914225">
                <a:defRPr/>
              </a:pPr>
              <a:endParaRPr lang="en-US" sz="1765">
                <a:solidFill>
                  <a:srgbClr val="000000"/>
                </a:solidFill>
                <a:latin typeface="Segoe UI"/>
              </a:endParaRPr>
            </a:p>
          </p:txBody>
        </p:sp>
        <p:grpSp>
          <p:nvGrpSpPr>
            <p:cNvPr id="209" name="Group 208">
              <a:extLst>
                <a:ext uri="{FF2B5EF4-FFF2-40B4-BE49-F238E27FC236}">
                  <a16:creationId xmlns:a16="http://schemas.microsoft.com/office/drawing/2014/main" id="{2861BEBF-B4F1-4446-BF3C-78FDF5C87A43}"/>
                </a:ext>
              </a:extLst>
            </p:cNvPr>
            <p:cNvGrpSpPr/>
            <p:nvPr/>
          </p:nvGrpSpPr>
          <p:grpSpPr>
            <a:xfrm>
              <a:off x="3962757" y="2717377"/>
              <a:ext cx="516122" cy="435958"/>
              <a:chOff x="3958213" y="2687192"/>
              <a:chExt cx="516122" cy="435958"/>
            </a:xfrm>
          </p:grpSpPr>
          <p:grpSp>
            <p:nvGrpSpPr>
              <p:cNvPr id="210" name="Group 209">
                <a:extLst>
                  <a:ext uri="{FF2B5EF4-FFF2-40B4-BE49-F238E27FC236}">
                    <a16:creationId xmlns:a16="http://schemas.microsoft.com/office/drawing/2014/main" id="{BEB40B05-CBF7-4F4B-BAC9-347F5974D6D1}"/>
                  </a:ext>
                </a:extLst>
              </p:cNvPr>
              <p:cNvGrpSpPr/>
              <p:nvPr/>
            </p:nvGrpSpPr>
            <p:grpSpPr>
              <a:xfrm>
                <a:off x="4101974" y="2687192"/>
                <a:ext cx="228600" cy="228600"/>
                <a:chOff x="6614096" y="3386015"/>
                <a:chExt cx="182880" cy="182880"/>
              </a:xfrm>
            </p:grpSpPr>
            <p:sp>
              <p:nvSpPr>
                <p:cNvPr id="217" name="Oval 216">
                  <a:extLst>
                    <a:ext uri="{FF2B5EF4-FFF2-40B4-BE49-F238E27FC236}">
                      <a16:creationId xmlns:a16="http://schemas.microsoft.com/office/drawing/2014/main" id="{17D1EA1C-1F0C-4AD9-BA71-7BCA2D00B58E}"/>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sp>
              <p:nvSpPr>
                <p:cNvPr id="218" name="Oval 217">
                  <a:extLst>
                    <a:ext uri="{FF2B5EF4-FFF2-40B4-BE49-F238E27FC236}">
                      <a16:creationId xmlns:a16="http://schemas.microsoft.com/office/drawing/2014/main" id="{EC8A14B1-DB05-4278-9664-9731B31EBC5F}"/>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grpSp>
          <p:grpSp>
            <p:nvGrpSpPr>
              <p:cNvPr id="211" name="Group 210">
                <a:extLst>
                  <a:ext uri="{FF2B5EF4-FFF2-40B4-BE49-F238E27FC236}">
                    <a16:creationId xmlns:a16="http://schemas.microsoft.com/office/drawing/2014/main" id="{F0395B84-4356-4E60-98CF-8ECFD5849033}"/>
                  </a:ext>
                </a:extLst>
              </p:cNvPr>
              <p:cNvGrpSpPr/>
              <p:nvPr/>
            </p:nvGrpSpPr>
            <p:grpSpPr>
              <a:xfrm>
                <a:off x="3958213" y="2894550"/>
                <a:ext cx="228600" cy="228600"/>
                <a:chOff x="6614096" y="3386015"/>
                <a:chExt cx="182880" cy="182880"/>
              </a:xfrm>
            </p:grpSpPr>
            <p:sp>
              <p:nvSpPr>
                <p:cNvPr id="215" name="Oval 214">
                  <a:extLst>
                    <a:ext uri="{FF2B5EF4-FFF2-40B4-BE49-F238E27FC236}">
                      <a16:creationId xmlns:a16="http://schemas.microsoft.com/office/drawing/2014/main" id="{4CCAC1D3-E3D6-4223-8F80-4A5E06BF6063}"/>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sp>
              <p:nvSpPr>
                <p:cNvPr id="216" name="Oval 215">
                  <a:extLst>
                    <a:ext uri="{FF2B5EF4-FFF2-40B4-BE49-F238E27FC236}">
                      <a16:creationId xmlns:a16="http://schemas.microsoft.com/office/drawing/2014/main" id="{C8678911-D335-4CC8-883E-422154ED182D}"/>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grpSp>
          <p:grpSp>
            <p:nvGrpSpPr>
              <p:cNvPr id="212" name="Group 211">
                <a:extLst>
                  <a:ext uri="{FF2B5EF4-FFF2-40B4-BE49-F238E27FC236}">
                    <a16:creationId xmlns:a16="http://schemas.microsoft.com/office/drawing/2014/main" id="{C6E05BEE-426F-4BEA-91EE-5FC74AD24DAD}"/>
                  </a:ext>
                </a:extLst>
              </p:cNvPr>
              <p:cNvGrpSpPr/>
              <p:nvPr/>
            </p:nvGrpSpPr>
            <p:grpSpPr>
              <a:xfrm>
                <a:off x="4245735" y="2894550"/>
                <a:ext cx="228600" cy="228600"/>
                <a:chOff x="6614096" y="3386015"/>
                <a:chExt cx="182880" cy="182880"/>
              </a:xfrm>
            </p:grpSpPr>
            <p:sp>
              <p:nvSpPr>
                <p:cNvPr id="213" name="Oval 212">
                  <a:extLst>
                    <a:ext uri="{FF2B5EF4-FFF2-40B4-BE49-F238E27FC236}">
                      <a16:creationId xmlns:a16="http://schemas.microsoft.com/office/drawing/2014/main" id="{3934F9EB-731E-4A12-8F61-6C23D8C91197}"/>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sp>
              <p:nvSpPr>
                <p:cNvPr id="214" name="Oval 213">
                  <a:extLst>
                    <a:ext uri="{FF2B5EF4-FFF2-40B4-BE49-F238E27FC236}">
                      <a16:creationId xmlns:a16="http://schemas.microsoft.com/office/drawing/2014/main" id="{1500C300-2CFD-4F90-B81C-9C7313A53E78}"/>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grpSp>
        </p:grpSp>
      </p:grpSp>
      <p:grpSp>
        <p:nvGrpSpPr>
          <p:cNvPr id="219" name="Group 218">
            <a:extLst>
              <a:ext uri="{FF2B5EF4-FFF2-40B4-BE49-F238E27FC236}">
                <a16:creationId xmlns:a16="http://schemas.microsoft.com/office/drawing/2014/main" id="{FB39FB3D-B5BA-4331-9E88-E51A6956DC60}"/>
              </a:ext>
            </a:extLst>
          </p:cNvPr>
          <p:cNvGrpSpPr/>
          <p:nvPr/>
        </p:nvGrpSpPr>
        <p:grpSpPr>
          <a:xfrm>
            <a:off x="3137805" y="5215370"/>
            <a:ext cx="358061" cy="358061"/>
            <a:chOff x="3829879" y="2544417"/>
            <a:chExt cx="781878" cy="781878"/>
          </a:xfrm>
        </p:grpSpPr>
        <p:sp>
          <p:nvSpPr>
            <p:cNvPr id="220" name="Rectangle: Rounded Corners 219">
              <a:extLst>
                <a:ext uri="{FF2B5EF4-FFF2-40B4-BE49-F238E27FC236}">
                  <a16:creationId xmlns:a16="http://schemas.microsoft.com/office/drawing/2014/main" id="{80A5F90B-E381-4C24-94CC-311D0BE5B51F}"/>
                </a:ext>
              </a:extLst>
            </p:cNvPr>
            <p:cNvSpPr/>
            <p:nvPr/>
          </p:nvSpPr>
          <p:spPr>
            <a:xfrm>
              <a:off x="3829879" y="2544417"/>
              <a:ext cx="781878" cy="781878"/>
            </a:xfrm>
            <a:prstGeom prst="roundRect">
              <a:avLst/>
            </a:prstGeom>
            <a:solidFill>
              <a:srgbClr val="E9E9E9"/>
            </a:solidFill>
            <a:ln w="12700">
              <a:solidFill>
                <a:srgbClr val="797979"/>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defTabSz="914225">
                <a:defRPr/>
              </a:pPr>
              <a:endParaRPr lang="en-US" sz="1765">
                <a:solidFill>
                  <a:srgbClr val="000000"/>
                </a:solidFill>
                <a:latin typeface="Segoe UI"/>
              </a:endParaRPr>
            </a:p>
          </p:txBody>
        </p:sp>
        <p:grpSp>
          <p:nvGrpSpPr>
            <p:cNvPr id="221" name="Group 220">
              <a:extLst>
                <a:ext uri="{FF2B5EF4-FFF2-40B4-BE49-F238E27FC236}">
                  <a16:creationId xmlns:a16="http://schemas.microsoft.com/office/drawing/2014/main" id="{110E5DF7-F3B8-45E5-BA46-6F5BEBA224FB}"/>
                </a:ext>
              </a:extLst>
            </p:cNvPr>
            <p:cNvGrpSpPr/>
            <p:nvPr/>
          </p:nvGrpSpPr>
          <p:grpSpPr>
            <a:xfrm>
              <a:off x="3962757" y="2717377"/>
              <a:ext cx="516122" cy="435958"/>
              <a:chOff x="3958213" y="2687192"/>
              <a:chExt cx="516122" cy="435958"/>
            </a:xfrm>
          </p:grpSpPr>
          <p:grpSp>
            <p:nvGrpSpPr>
              <p:cNvPr id="222" name="Group 221">
                <a:extLst>
                  <a:ext uri="{FF2B5EF4-FFF2-40B4-BE49-F238E27FC236}">
                    <a16:creationId xmlns:a16="http://schemas.microsoft.com/office/drawing/2014/main" id="{FF711AD8-0C14-4B65-9D67-49EDB0F38380}"/>
                  </a:ext>
                </a:extLst>
              </p:cNvPr>
              <p:cNvGrpSpPr/>
              <p:nvPr/>
            </p:nvGrpSpPr>
            <p:grpSpPr>
              <a:xfrm>
                <a:off x="4101974" y="2687192"/>
                <a:ext cx="228600" cy="228600"/>
                <a:chOff x="6614096" y="3386015"/>
                <a:chExt cx="182880" cy="182880"/>
              </a:xfrm>
            </p:grpSpPr>
            <p:sp>
              <p:nvSpPr>
                <p:cNvPr id="229" name="Oval 228">
                  <a:extLst>
                    <a:ext uri="{FF2B5EF4-FFF2-40B4-BE49-F238E27FC236}">
                      <a16:creationId xmlns:a16="http://schemas.microsoft.com/office/drawing/2014/main" id="{005B2B20-CCAE-407C-BBA3-F1B4F9BC6836}"/>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sp>
              <p:nvSpPr>
                <p:cNvPr id="230" name="Oval 229">
                  <a:extLst>
                    <a:ext uri="{FF2B5EF4-FFF2-40B4-BE49-F238E27FC236}">
                      <a16:creationId xmlns:a16="http://schemas.microsoft.com/office/drawing/2014/main" id="{9A76DE3A-EDD4-4067-9593-C8D67EF76933}"/>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grpSp>
          <p:grpSp>
            <p:nvGrpSpPr>
              <p:cNvPr id="223" name="Group 222">
                <a:extLst>
                  <a:ext uri="{FF2B5EF4-FFF2-40B4-BE49-F238E27FC236}">
                    <a16:creationId xmlns:a16="http://schemas.microsoft.com/office/drawing/2014/main" id="{838CC344-EF5D-4BF5-A678-CEFA5ABA9123}"/>
                  </a:ext>
                </a:extLst>
              </p:cNvPr>
              <p:cNvGrpSpPr/>
              <p:nvPr/>
            </p:nvGrpSpPr>
            <p:grpSpPr>
              <a:xfrm>
                <a:off x="3958213" y="2894550"/>
                <a:ext cx="228600" cy="228600"/>
                <a:chOff x="6614096" y="3386015"/>
                <a:chExt cx="182880" cy="182880"/>
              </a:xfrm>
            </p:grpSpPr>
            <p:sp>
              <p:nvSpPr>
                <p:cNvPr id="227" name="Oval 226">
                  <a:extLst>
                    <a:ext uri="{FF2B5EF4-FFF2-40B4-BE49-F238E27FC236}">
                      <a16:creationId xmlns:a16="http://schemas.microsoft.com/office/drawing/2014/main" id="{CF245931-15BF-4D11-BD1D-1AA32688FBAE}"/>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sp>
              <p:nvSpPr>
                <p:cNvPr id="228" name="Oval 227">
                  <a:extLst>
                    <a:ext uri="{FF2B5EF4-FFF2-40B4-BE49-F238E27FC236}">
                      <a16:creationId xmlns:a16="http://schemas.microsoft.com/office/drawing/2014/main" id="{0038D9ED-29D7-4E29-BDF1-4620A30A9724}"/>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grpSp>
          <p:grpSp>
            <p:nvGrpSpPr>
              <p:cNvPr id="224" name="Group 223">
                <a:extLst>
                  <a:ext uri="{FF2B5EF4-FFF2-40B4-BE49-F238E27FC236}">
                    <a16:creationId xmlns:a16="http://schemas.microsoft.com/office/drawing/2014/main" id="{0351F3B2-E034-4BB1-BEFD-A8A873E560E7}"/>
                  </a:ext>
                </a:extLst>
              </p:cNvPr>
              <p:cNvGrpSpPr/>
              <p:nvPr/>
            </p:nvGrpSpPr>
            <p:grpSpPr>
              <a:xfrm>
                <a:off x="4245735" y="2894550"/>
                <a:ext cx="228600" cy="228600"/>
                <a:chOff x="6614096" y="3386015"/>
                <a:chExt cx="182880" cy="182880"/>
              </a:xfrm>
            </p:grpSpPr>
            <p:sp>
              <p:nvSpPr>
                <p:cNvPr id="225" name="Oval 224">
                  <a:extLst>
                    <a:ext uri="{FF2B5EF4-FFF2-40B4-BE49-F238E27FC236}">
                      <a16:creationId xmlns:a16="http://schemas.microsoft.com/office/drawing/2014/main" id="{ED92A70A-5213-4B9A-AF59-0A5038C1C6DE}"/>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sp>
              <p:nvSpPr>
                <p:cNvPr id="226" name="Oval 225">
                  <a:extLst>
                    <a:ext uri="{FF2B5EF4-FFF2-40B4-BE49-F238E27FC236}">
                      <a16:creationId xmlns:a16="http://schemas.microsoft.com/office/drawing/2014/main" id="{0645D164-AC19-419F-940C-B5659875E70F}"/>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grpSp>
        </p:grpSp>
      </p:grpSp>
      <p:grpSp>
        <p:nvGrpSpPr>
          <p:cNvPr id="231" name="Group 230">
            <a:extLst>
              <a:ext uri="{FF2B5EF4-FFF2-40B4-BE49-F238E27FC236}">
                <a16:creationId xmlns:a16="http://schemas.microsoft.com/office/drawing/2014/main" id="{1950D909-83B1-4F47-BED2-F41748988585}"/>
              </a:ext>
            </a:extLst>
          </p:cNvPr>
          <p:cNvGrpSpPr/>
          <p:nvPr/>
        </p:nvGrpSpPr>
        <p:grpSpPr>
          <a:xfrm>
            <a:off x="3137805" y="5870384"/>
            <a:ext cx="358061" cy="358061"/>
            <a:chOff x="3829879" y="2544417"/>
            <a:chExt cx="781878" cy="781878"/>
          </a:xfrm>
        </p:grpSpPr>
        <p:sp>
          <p:nvSpPr>
            <p:cNvPr id="232" name="Rectangle: Rounded Corners 231">
              <a:extLst>
                <a:ext uri="{FF2B5EF4-FFF2-40B4-BE49-F238E27FC236}">
                  <a16:creationId xmlns:a16="http://schemas.microsoft.com/office/drawing/2014/main" id="{3CAA0F30-FC71-4D19-AD73-7A338C4A49A7}"/>
                </a:ext>
              </a:extLst>
            </p:cNvPr>
            <p:cNvSpPr/>
            <p:nvPr/>
          </p:nvSpPr>
          <p:spPr>
            <a:xfrm>
              <a:off x="3829879" y="2544417"/>
              <a:ext cx="781878" cy="781878"/>
            </a:xfrm>
            <a:prstGeom prst="roundRect">
              <a:avLst/>
            </a:prstGeom>
            <a:solidFill>
              <a:srgbClr val="E9E9E9"/>
            </a:solidFill>
            <a:ln w="12700">
              <a:solidFill>
                <a:srgbClr val="797979"/>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defTabSz="914225">
                <a:defRPr/>
              </a:pPr>
              <a:endParaRPr lang="en-US" sz="1765">
                <a:solidFill>
                  <a:srgbClr val="000000"/>
                </a:solidFill>
                <a:latin typeface="Segoe UI"/>
              </a:endParaRPr>
            </a:p>
          </p:txBody>
        </p:sp>
        <p:grpSp>
          <p:nvGrpSpPr>
            <p:cNvPr id="233" name="Group 232">
              <a:extLst>
                <a:ext uri="{FF2B5EF4-FFF2-40B4-BE49-F238E27FC236}">
                  <a16:creationId xmlns:a16="http://schemas.microsoft.com/office/drawing/2014/main" id="{68BE382E-929D-42A4-A948-F39C90A64AD9}"/>
                </a:ext>
              </a:extLst>
            </p:cNvPr>
            <p:cNvGrpSpPr/>
            <p:nvPr/>
          </p:nvGrpSpPr>
          <p:grpSpPr>
            <a:xfrm>
              <a:off x="3962757" y="2717377"/>
              <a:ext cx="516122" cy="435958"/>
              <a:chOff x="3958213" y="2687192"/>
              <a:chExt cx="516122" cy="435958"/>
            </a:xfrm>
          </p:grpSpPr>
          <p:grpSp>
            <p:nvGrpSpPr>
              <p:cNvPr id="234" name="Group 233">
                <a:extLst>
                  <a:ext uri="{FF2B5EF4-FFF2-40B4-BE49-F238E27FC236}">
                    <a16:creationId xmlns:a16="http://schemas.microsoft.com/office/drawing/2014/main" id="{48476AAF-73DA-4038-A550-4D636CB104EE}"/>
                  </a:ext>
                </a:extLst>
              </p:cNvPr>
              <p:cNvGrpSpPr/>
              <p:nvPr/>
            </p:nvGrpSpPr>
            <p:grpSpPr>
              <a:xfrm>
                <a:off x="4101974" y="2687192"/>
                <a:ext cx="228600" cy="228600"/>
                <a:chOff x="6614096" y="3386015"/>
                <a:chExt cx="182880" cy="182880"/>
              </a:xfrm>
            </p:grpSpPr>
            <p:sp>
              <p:nvSpPr>
                <p:cNvPr id="241" name="Oval 240">
                  <a:extLst>
                    <a:ext uri="{FF2B5EF4-FFF2-40B4-BE49-F238E27FC236}">
                      <a16:creationId xmlns:a16="http://schemas.microsoft.com/office/drawing/2014/main" id="{41305F7D-AFD9-43EE-BE4C-274AA1DA7AC1}"/>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sp>
              <p:nvSpPr>
                <p:cNvPr id="242" name="Oval 241">
                  <a:extLst>
                    <a:ext uri="{FF2B5EF4-FFF2-40B4-BE49-F238E27FC236}">
                      <a16:creationId xmlns:a16="http://schemas.microsoft.com/office/drawing/2014/main" id="{DDCBDAE0-60B0-4A3B-817D-C1D8131B1465}"/>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grpSp>
          <p:grpSp>
            <p:nvGrpSpPr>
              <p:cNvPr id="235" name="Group 234">
                <a:extLst>
                  <a:ext uri="{FF2B5EF4-FFF2-40B4-BE49-F238E27FC236}">
                    <a16:creationId xmlns:a16="http://schemas.microsoft.com/office/drawing/2014/main" id="{9F918C67-7A27-4A73-B792-BFC944F8B2B6}"/>
                  </a:ext>
                </a:extLst>
              </p:cNvPr>
              <p:cNvGrpSpPr/>
              <p:nvPr/>
            </p:nvGrpSpPr>
            <p:grpSpPr>
              <a:xfrm>
                <a:off x="3958213" y="2894550"/>
                <a:ext cx="228600" cy="228600"/>
                <a:chOff x="6614096" y="3386015"/>
                <a:chExt cx="182880" cy="182880"/>
              </a:xfrm>
            </p:grpSpPr>
            <p:sp>
              <p:nvSpPr>
                <p:cNvPr id="239" name="Oval 238">
                  <a:extLst>
                    <a:ext uri="{FF2B5EF4-FFF2-40B4-BE49-F238E27FC236}">
                      <a16:creationId xmlns:a16="http://schemas.microsoft.com/office/drawing/2014/main" id="{ECA13D3F-3954-443E-B5C6-0CA3B6044B4A}"/>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sp>
              <p:nvSpPr>
                <p:cNvPr id="240" name="Oval 239">
                  <a:extLst>
                    <a:ext uri="{FF2B5EF4-FFF2-40B4-BE49-F238E27FC236}">
                      <a16:creationId xmlns:a16="http://schemas.microsoft.com/office/drawing/2014/main" id="{A8F857C0-8C01-4938-AD30-4725FAAA46B9}"/>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grpSp>
          <p:grpSp>
            <p:nvGrpSpPr>
              <p:cNvPr id="236" name="Group 235">
                <a:extLst>
                  <a:ext uri="{FF2B5EF4-FFF2-40B4-BE49-F238E27FC236}">
                    <a16:creationId xmlns:a16="http://schemas.microsoft.com/office/drawing/2014/main" id="{64D1E573-F3DC-44C6-BE71-F932FCD4634D}"/>
                  </a:ext>
                </a:extLst>
              </p:cNvPr>
              <p:cNvGrpSpPr/>
              <p:nvPr/>
            </p:nvGrpSpPr>
            <p:grpSpPr>
              <a:xfrm>
                <a:off x="4245735" y="2894550"/>
                <a:ext cx="228600" cy="228600"/>
                <a:chOff x="6614096" y="3386015"/>
                <a:chExt cx="182880" cy="182880"/>
              </a:xfrm>
            </p:grpSpPr>
            <p:sp>
              <p:nvSpPr>
                <p:cNvPr id="237" name="Oval 236">
                  <a:extLst>
                    <a:ext uri="{FF2B5EF4-FFF2-40B4-BE49-F238E27FC236}">
                      <a16:creationId xmlns:a16="http://schemas.microsoft.com/office/drawing/2014/main" id="{8996FD12-A85E-422F-91AE-966B17B450B1}"/>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sp>
              <p:nvSpPr>
                <p:cNvPr id="238" name="Oval 237">
                  <a:extLst>
                    <a:ext uri="{FF2B5EF4-FFF2-40B4-BE49-F238E27FC236}">
                      <a16:creationId xmlns:a16="http://schemas.microsoft.com/office/drawing/2014/main" id="{2E943541-416E-43F3-8C8E-71AB73C1A3E1}"/>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grpSp>
        </p:grpSp>
      </p:grpSp>
      <p:sp>
        <p:nvSpPr>
          <p:cNvPr id="243" name="Oval 242">
            <a:extLst>
              <a:ext uri="{FF2B5EF4-FFF2-40B4-BE49-F238E27FC236}">
                <a16:creationId xmlns:a16="http://schemas.microsoft.com/office/drawing/2014/main" id="{3EFBB9EC-E3D4-4787-881B-2DE28448977C}"/>
              </a:ext>
            </a:extLst>
          </p:cNvPr>
          <p:cNvSpPr/>
          <p:nvPr/>
        </p:nvSpPr>
        <p:spPr>
          <a:xfrm>
            <a:off x="10015680" y="4606725"/>
            <a:ext cx="124673" cy="137141"/>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225">
              <a:defRPr/>
            </a:pPr>
            <a:endParaRPr lang="en-US">
              <a:solidFill>
                <a:srgbClr val="000000"/>
              </a:solidFill>
              <a:latin typeface="Segoe UI"/>
            </a:endParaRPr>
          </a:p>
        </p:txBody>
      </p:sp>
      <p:sp>
        <p:nvSpPr>
          <p:cNvPr id="244" name="Text Placeholder 4">
            <a:extLst>
              <a:ext uri="{FF2B5EF4-FFF2-40B4-BE49-F238E27FC236}">
                <a16:creationId xmlns:a16="http://schemas.microsoft.com/office/drawing/2014/main" id="{F6651716-7DCC-425F-A3DA-5F9FF6A3DBF8}"/>
              </a:ext>
            </a:extLst>
          </p:cNvPr>
          <p:cNvSpPr txBox="1">
            <a:spLocks/>
          </p:cNvSpPr>
          <p:nvPr/>
        </p:nvSpPr>
        <p:spPr>
          <a:xfrm>
            <a:off x="425494" y="980951"/>
            <a:ext cx="8136395" cy="362072"/>
          </a:xfrm>
          <a:prstGeom prst="rect">
            <a:avLst/>
          </a:prstGeom>
        </p:spPr>
        <p:txBody>
          <a:bodyPr wrap="square" l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765" dirty="0">
                <a:gradFill>
                  <a:gsLst>
                    <a:gs pos="1250">
                      <a:srgbClr val="1A1A1A"/>
                    </a:gs>
                    <a:gs pos="100000">
                      <a:srgbClr val="1A1A1A"/>
                    </a:gs>
                  </a:gsLst>
                  <a:lin ang="5400000" scaled="0"/>
                </a:gradFill>
                <a:latin typeface="+mj-lt"/>
              </a:rPr>
              <a:t>Comparing the traditional monolithic application to microservices</a:t>
            </a:r>
          </a:p>
        </p:txBody>
      </p:sp>
    </p:spTree>
    <p:extLst>
      <p:ext uri="{BB962C8B-B14F-4D97-AF65-F5344CB8AC3E}">
        <p14:creationId xmlns:p14="http://schemas.microsoft.com/office/powerpoint/2010/main" val="387050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14"/>
                                        </p:tgtEl>
                                        <p:attrNameLst>
                                          <p:attrName>ppt_w</p:attrName>
                                        </p:attrNameLst>
                                      </p:cBhvr>
                                      <p:tavLst>
                                        <p:tav tm="0">
                                          <p:val>
                                            <p:strVal val="ppt_w"/>
                                          </p:val>
                                        </p:tav>
                                        <p:tav tm="100000">
                                          <p:val>
                                            <p:fltVal val="0"/>
                                          </p:val>
                                        </p:tav>
                                      </p:tavLst>
                                    </p:anim>
                                    <p:anim calcmode="lin" valueType="num">
                                      <p:cBhvr>
                                        <p:cTn id="7" dur="500"/>
                                        <p:tgtEl>
                                          <p:spTgt spid="14"/>
                                        </p:tgtEl>
                                        <p:attrNameLst>
                                          <p:attrName>ppt_h</p:attrName>
                                        </p:attrNameLst>
                                      </p:cBhvr>
                                      <p:tavLst>
                                        <p:tav tm="0">
                                          <p:val>
                                            <p:strVal val="ppt_h"/>
                                          </p:val>
                                        </p:tav>
                                        <p:tav tm="100000">
                                          <p:val>
                                            <p:fltVal val="0"/>
                                          </p:val>
                                        </p:tav>
                                      </p:tavLst>
                                    </p:anim>
                                    <p:animEffect transition="out" filter="fade">
                                      <p:cBhvr>
                                        <p:cTn id="8" dur="500"/>
                                        <p:tgtEl>
                                          <p:spTgt spid="14"/>
                                        </p:tgtEl>
                                      </p:cBhvr>
                                    </p:animEffect>
                                    <p:set>
                                      <p:cBhvr>
                                        <p:cTn id="9" dur="1" fill="hold">
                                          <p:stCondLst>
                                            <p:cond delay="499"/>
                                          </p:stCondLst>
                                        </p:cTn>
                                        <p:tgtEl>
                                          <p:spTgt spid="14"/>
                                        </p:tgtEl>
                                        <p:attrNameLst>
                                          <p:attrName>style.visibility</p:attrName>
                                        </p:attrNameLst>
                                      </p:cBhvr>
                                      <p:to>
                                        <p:strVal val="hidden"/>
                                      </p:to>
                                    </p:set>
                                  </p:childTnLst>
                                </p:cTn>
                              </p:par>
                              <p:par>
                                <p:cTn id="10" presetID="10" presetClass="exit" presetSubtype="0" fill="hold" grpId="0" nodeType="withEffect">
                                  <p:stCondLst>
                                    <p:cond delay="0"/>
                                  </p:stCondLst>
                                  <p:childTnLst>
                                    <p:animEffect transition="out" filter="fade">
                                      <p:cBhvr>
                                        <p:cTn id="11" dur="500"/>
                                        <p:tgtEl>
                                          <p:spTgt spid="38"/>
                                        </p:tgtEl>
                                      </p:cBhvr>
                                    </p:animEffect>
                                    <p:set>
                                      <p:cBhvr>
                                        <p:cTn id="12" dur="1" fill="hold">
                                          <p:stCondLst>
                                            <p:cond delay="499"/>
                                          </p:stCondLst>
                                        </p:cTn>
                                        <p:tgtEl>
                                          <p:spTgt spid="38"/>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28"/>
                                        </p:tgtEl>
                                        <p:attrNameLst>
                                          <p:attrName>style.visibility</p:attrName>
                                        </p:attrNameLst>
                                      </p:cBhvr>
                                      <p:to>
                                        <p:strVal val="visible"/>
                                      </p:to>
                                    </p:set>
                                    <p:animEffect transition="in" filter="fade">
                                      <p:cBhvr>
                                        <p:cTn id="16" dur="500"/>
                                        <p:tgtEl>
                                          <p:spTgt spid="12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xit" presetSubtype="32" fill="hold" nodeType="clickEffect">
                                  <p:stCondLst>
                                    <p:cond delay="0"/>
                                  </p:stCondLst>
                                  <p:childTnLst>
                                    <p:anim calcmode="lin" valueType="num">
                                      <p:cBhvr>
                                        <p:cTn id="20" dur="500"/>
                                        <p:tgtEl>
                                          <p:spTgt spid="40"/>
                                        </p:tgtEl>
                                        <p:attrNameLst>
                                          <p:attrName>ppt_w</p:attrName>
                                        </p:attrNameLst>
                                      </p:cBhvr>
                                      <p:tavLst>
                                        <p:tav tm="0">
                                          <p:val>
                                            <p:strVal val="ppt_w"/>
                                          </p:val>
                                        </p:tav>
                                        <p:tav tm="100000">
                                          <p:val>
                                            <p:fltVal val="0"/>
                                          </p:val>
                                        </p:tav>
                                      </p:tavLst>
                                    </p:anim>
                                    <p:anim calcmode="lin" valueType="num">
                                      <p:cBhvr>
                                        <p:cTn id="21" dur="500"/>
                                        <p:tgtEl>
                                          <p:spTgt spid="40"/>
                                        </p:tgtEl>
                                        <p:attrNameLst>
                                          <p:attrName>ppt_h</p:attrName>
                                        </p:attrNameLst>
                                      </p:cBhvr>
                                      <p:tavLst>
                                        <p:tav tm="0">
                                          <p:val>
                                            <p:strVal val="ppt_h"/>
                                          </p:val>
                                        </p:tav>
                                        <p:tav tm="100000">
                                          <p:val>
                                            <p:fltVal val="0"/>
                                          </p:val>
                                        </p:tav>
                                      </p:tavLst>
                                    </p:anim>
                                    <p:animEffect transition="out" filter="fade">
                                      <p:cBhvr>
                                        <p:cTn id="22" dur="500"/>
                                        <p:tgtEl>
                                          <p:spTgt spid="40"/>
                                        </p:tgtEl>
                                      </p:cBhvr>
                                    </p:animEffect>
                                    <p:set>
                                      <p:cBhvr>
                                        <p:cTn id="23" dur="1" fill="hold">
                                          <p:stCondLst>
                                            <p:cond delay="499"/>
                                          </p:stCondLst>
                                        </p:cTn>
                                        <p:tgtEl>
                                          <p:spTgt spid="40"/>
                                        </p:tgtEl>
                                        <p:attrNameLst>
                                          <p:attrName>style.visibility</p:attrName>
                                        </p:attrNameLst>
                                      </p:cBhvr>
                                      <p:to>
                                        <p:strVal val="hidden"/>
                                      </p:to>
                                    </p:set>
                                  </p:childTnLst>
                                </p:cTn>
                              </p:par>
                              <p:par>
                                <p:cTn id="24" presetID="53" presetClass="exit" presetSubtype="32" fill="hold" nodeType="withEffect">
                                  <p:stCondLst>
                                    <p:cond delay="250"/>
                                  </p:stCondLst>
                                  <p:childTnLst>
                                    <p:anim calcmode="lin" valueType="num">
                                      <p:cBhvr>
                                        <p:cTn id="25" dur="500"/>
                                        <p:tgtEl>
                                          <p:spTgt spid="43"/>
                                        </p:tgtEl>
                                        <p:attrNameLst>
                                          <p:attrName>ppt_w</p:attrName>
                                        </p:attrNameLst>
                                      </p:cBhvr>
                                      <p:tavLst>
                                        <p:tav tm="0">
                                          <p:val>
                                            <p:strVal val="ppt_w"/>
                                          </p:val>
                                        </p:tav>
                                        <p:tav tm="100000">
                                          <p:val>
                                            <p:fltVal val="0"/>
                                          </p:val>
                                        </p:tav>
                                      </p:tavLst>
                                    </p:anim>
                                    <p:anim calcmode="lin" valueType="num">
                                      <p:cBhvr>
                                        <p:cTn id="26" dur="500"/>
                                        <p:tgtEl>
                                          <p:spTgt spid="43"/>
                                        </p:tgtEl>
                                        <p:attrNameLst>
                                          <p:attrName>ppt_h</p:attrName>
                                        </p:attrNameLst>
                                      </p:cBhvr>
                                      <p:tavLst>
                                        <p:tav tm="0">
                                          <p:val>
                                            <p:strVal val="ppt_h"/>
                                          </p:val>
                                        </p:tav>
                                        <p:tav tm="100000">
                                          <p:val>
                                            <p:fltVal val="0"/>
                                          </p:val>
                                        </p:tav>
                                      </p:tavLst>
                                    </p:anim>
                                    <p:animEffect transition="out" filter="fade">
                                      <p:cBhvr>
                                        <p:cTn id="27" dur="500"/>
                                        <p:tgtEl>
                                          <p:spTgt spid="43"/>
                                        </p:tgtEl>
                                      </p:cBhvr>
                                    </p:animEffect>
                                    <p:set>
                                      <p:cBhvr>
                                        <p:cTn id="28" dur="1" fill="hold">
                                          <p:stCondLst>
                                            <p:cond delay="499"/>
                                          </p:stCondLst>
                                        </p:cTn>
                                        <p:tgtEl>
                                          <p:spTgt spid="43"/>
                                        </p:tgtEl>
                                        <p:attrNameLst>
                                          <p:attrName>style.visibility</p:attrName>
                                        </p:attrNameLst>
                                      </p:cBhvr>
                                      <p:to>
                                        <p:strVal val="hidden"/>
                                      </p:to>
                                    </p:set>
                                  </p:childTnLst>
                                </p:cTn>
                              </p:par>
                              <p:par>
                                <p:cTn id="29" presetID="53" presetClass="exit" presetSubtype="32" fill="hold" nodeType="withEffect">
                                  <p:stCondLst>
                                    <p:cond delay="0"/>
                                  </p:stCondLst>
                                  <p:childTnLst>
                                    <p:anim calcmode="lin" valueType="num">
                                      <p:cBhvr>
                                        <p:cTn id="30" dur="500"/>
                                        <p:tgtEl>
                                          <p:spTgt spid="46"/>
                                        </p:tgtEl>
                                        <p:attrNameLst>
                                          <p:attrName>ppt_w</p:attrName>
                                        </p:attrNameLst>
                                      </p:cBhvr>
                                      <p:tavLst>
                                        <p:tav tm="0">
                                          <p:val>
                                            <p:strVal val="ppt_w"/>
                                          </p:val>
                                        </p:tav>
                                        <p:tav tm="100000">
                                          <p:val>
                                            <p:fltVal val="0"/>
                                          </p:val>
                                        </p:tav>
                                      </p:tavLst>
                                    </p:anim>
                                    <p:anim calcmode="lin" valueType="num">
                                      <p:cBhvr>
                                        <p:cTn id="31" dur="500"/>
                                        <p:tgtEl>
                                          <p:spTgt spid="46"/>
                                        </p:tgtEl>
                                        <p:attrNameLst>
                                          <p:attrName>ppt_h</p:attrName>
                                        </p:attrNameLst>
                                      </p:cBhvr>
                                      <p:tavLst>
                                        <p:tav tm="0">
                                          <p:val>
                                            <p:strVal val="ppt_h"/>
                                          </p:val>
                                        </p:tav>
                                        <p:tav tm="100000">
                                          <p:val>
                                            <p:fltVal val="0"/>
                                          </p:val>
                                        </p:tav>
                                      </p:tavLst>
                                    </p:anim>
                                    <p:animEffect transition="out" filter="fade">
                                      <p:cBhvr>
                                        <p:cTn id="32" dur="500"/>
                                        <p:tgtEl>
                                          <p:spTgt spid="46"/>
                                        </p:tgtEl>
                                      </p:cBhvr>
                                    </p:animEffect>
                                    <p:set>
                                      <p:cBhvr>
                                        <p:cTn id="33" dur="1" fill="hold">
                                          <p:stCondLst>
                                            <p:cond delay="499"/>
                                          </p:stCondLst>
                                        </p:cTn>
                                        <p:tgtEl>
                                          <p:spTgt spid="46"/>
                                        </p:tgtEl>
                                        <p:attrNameLst>
                                          <p:attrName>style.visibility</p:attrName>
                                        </p:attrNameLst>
                                      </p:cBhvr>
                                      <p:to>
                                        <p:strVal val="hidden"/>
                                      </p:to>
                                    </p:set>
                                  </p:childTnLst>
                                </p:cTn>
                              </p:par>
                              <p:par>
                                <p:cTn id="34" presetID="53" presetClass="exit" presetSubtype="32" fill="hold" nodeType="withEffect">
                                  <p:stCondLst>
                                    <p:cond delay="250"/>
                                  </p:stCondLst>
                                  <p:childTnLst>
                                    <p:anim calcmode="lin" valueType="num">
                                      <p:cBhvr>
                                        <p:cTn id="35" dur="500"/>
                                        <p:tgtEl>
                                          <p:spTgt spid="50"/>
                                        </p:tgtEl>
                                        <p:attrNameLst>
                                          <p:attrName>ppt_w</p:attrName>
                                        </p:attrNameLst>
                                      </p:cBhvr>
                                      <p:tavLst>
                                        <p:tav tm="0">
                                          <p:val>
                                            <p:strVal val="ppt_w"/>
                                          </p:val>
                                        </p:tav>
                                        <p:tav tm="100000">
                                          <p:val>
                                            <p:fltVal val="0"/>
                                          </p:val>
                                        </p:tav>
                                      </p:tavLst>
                                    </p:anim>
                                    <p:anim calcmode="lin" valueType="num">
                                      <p:cBhvr>
                                        <p:cTn id="36" dur="500"/>
                                        <p:tgtEl>
                                          <p:spTgt spid="50"/>
                                        </p:tgtEl>
                                        <p:attrNameLst>
                                          <p:attrName>ppt_h</p:attrName>
                                        </p:attrNameLst>
                                      </p:cBhvr>
                                      <p:tavLst>
                                        <p:tav tm="0">
                                          <p:val>
                                            <p:strVal val="ppt_h"/>
                                          </p:val>
                                        </p:tav>
                                        <p:tav tm="100000">
                                          <p:val>
                                            <p:fltVal val="0"/>
                                          </p:val>
                                        </p:tav>
                                      </p:tavLst>
                                    </p:anim>
                                    <p:animEffect transition="out" filter="fade">
                                      <p:cBhvr>
                                        <p:cTn id="37" dur="500"/>
                                        <p:tgtEl>
                                          <p:spTgt spid="50"/>
                                        </p:tgtEl>
                                      </p:cBhvr>
                                    </p:animEffect>
                                    <p:set>
                                      <p:cBhvr>
                                        <p:cTn id="38" dur="1" fill="hold">
                                          <p:stCondLst>
                                            <p:cond delay="499"/>
                                          </p:stCondLst>
                                        </p:cTn>
                                        <p:tgtEl>
                                          <p:spTgt spid="50"/>
                                        </p:tgtEl>
                                        <p:attrNameLst>
                                          <p:attrName>style.visibility</p:attrName>
                                        </p:attrNameLst>
                                      </p:cBhvr>
                                      <p:to>
                                        <p:strVal val="hidden"/>
                                      </p:to>
                                    </p:set>
                                  </p:childTnLst>
                                </p:cTn>
                              </p:par>
                              <p:par>
                                <p:cTn id="39" presetID="53" presetClass="exit" presetSubtype="32" fill="hold" nodeType="withEffect">
                                  <p:stCondLst>
                                    <p:cond delay="500"/>
                                  </p:stCondLst>
                                  <p:childTnLst>
                                    <p:anim calcmode="lin" valueType="num">
                                      <p:cBhvr>
                                        <p:cTn id="40" dur="500"/>
                                        <p:tgtEl>
                                          <p:spTgt spid="53"/>
                                        </p:tgtEl>
                                        <p:attrNameLst>
                                          <p:attrName>ppt_w</p:attrName>
                                        </p:attrNameLst>
                                      </p:cBhvr>
                                      <p:tavLst>
                                        <p:tav tm="0">
                                          <p:val>
                                            <p:strVal val="ppt_w"/>
                                          </p:val>
                                        </p:tav>
                                        <p:tav tm="100000">
                                          <p:val>
                                            <p:fltVal val="0"/>
                                          </p:val>
                                        </p:tav>
                                      </p:tavLst>
                                    </p:anim>
                                    <p:anim calcmode="lin" valueType="num">
                                      <p:cBhvr>
                                        <p:cTn id="41" dur="500"/>
                                        <p:tgtEl>
                                          <p:spTgt spid="53"/>
                                        </p:tgtEl>
                                        <p:attrNameLst>
                                          <p:attrName>ppt_h</p:attrName>
                                        </p:attrNameLst>
                                      </p:cBhvr>
                                      <p:tavLst>
                                        <p:tav tm="0">
                                          <p:val>
                                            <p:strVal val="ppt_h"/>
                                          </p:val>
                                        </p:tav>
                                        <p:tav tm="100000">
                                          <p:val>
                                            <p:fltVal val="0"/>
                                          </p:val>
                                        </p:tav>
                                      </p:tavLst>
                                    </p:anim>
                                    <p:animEffect transition="out" filter="fade">
                                      <p:cBhvr>
                                        <p:cTn id="42" dur="500"/>
                                        <p:tgtEl>
                                          <p:spTgt spid="53"/>
                                        </p:tgtEl>
                                      </p:cBhvr>
                                    </p:animEffect>
                                    <p:set>
                                      <p:cBhvr>
                                        <p:cTn id="43" dur="1" fill="hold">
                                          <p:stCondLst>
                                            <p:cond delay="499"/>
                                          </p:stCondLst>
                                        </p:cTn>
                                        <p:tgtEl>
                                          <p:spTgt spid="53"/>
                                        </p:tgtEl>
                                        <p:attrNameLst>
                                          <p:attrName>style.visibility</p:attrName>
                                        </p:attrNameLst>
                                      </p:cBhvr>
                                      <p:to>
                                        <p:strVal val="hidden"/>
                                      </p:to>
                                    </p:set>
                                  </p:childTnLst>
                                </p:cTn>
                              </p:par>
                              <p:par>
                                <p:cTn id="44" presetID="53" presetClass="exit" presetSubtype="32" fill="hold" nodeType="withEffect">
                                  <p:stCondLst>
                                    <p:cond delay="250"/>
                                  </p:stCondLst>
                                  <p:childTnLst>
                                    <p:anim calcmode="lin" valueType="num">
                                      <p:cBhvr>
                                        <p:cTn id="45" dur="500"/>
                                        <p:tgtEl>
                                          <p:spTgt spid="56"/>
                                        </p:tgtEl>
                                        <p:attrNameLst>
                                          <p:attrName>ppt_w</p:attrName>
                                        </p:attrNameLst>
                                      </p:cBhvr>
                                      <p:tavLst>
                                        <p:tav tm="0">
                                          <p:val>
                                            <p:strVal val="ppt_w"/>
                                          </p:val>
                                        </p:tav>
                                        <p:tav tm="100000">
                                          <p:val>
                                            <p:fltVal val="0"/>
                                          </p:val>
                                        </p:tav>
                                      </p:tavLst>
                                    </p:anim>
                                    <p:anim calcmode="lin" valueType="num">
                                      <p:cBhvr>
                                        <p:cTn id="46" dur="500"/>
                                        <p:tgtEl>
                                          <p:spTgt spid="56"/>
                                        </p:tgtEl>
                                        <p:attrNameLst>
                                          <p:attrName>ppt_h</p:attrName>
                                        </p:attrNameLst>
                                      </p:cBhvr>
                                      <p:tavLst>
                                        <p:tav tm="0">
                                          <p:val>
                                            <p:strVal val="ppt_h"/>
                                          </p:val>
                                        </p:tav>
                                        <p:tav tm="100000">
                                          <p:val>
                                            <p:fltVal val="0"/>
                                          </p:val>
                                        </p:tav>
                                      </p:tavLst>
                                    </p:anim>
                                    <p:animEffect transition="out" filter="fade">
                                      <p:cBhvr>
                                        <p:cTn id="47" dur="500"/>
                                        <p:tgtEl>
                                          <p:spTgt spid="56"/>
                                        </p:tgtEl>
                                      </p:cBhvr>
                                    </p:animEffect>
                                    <p:set>
                                      <p:cBhvr>
                                        <p:cTn id="48" dur="1" fill="hold">
                                          <p:stCondLst>
                                            <p:cond delay="499"/>
                                          </p:stCondLst>
                                        </p:cTn>
                                        <p:tgtEl>
                                          <p:spTgt spid="56"/>
                                        </p:tgtEl>
                                        <p:attrNameLst>
                                          <p:attrName>style.visibility</p:attrName>
                                        </p:attrNameLst>
                                      </p:cBhvr>
                                      <p:to>
                                        <p:strVal val="hidden"/>
                                      </p:to>
                                    </p:set>
                                  </p:childTnLst>
                                </p:cTn>
                              </p:par>
                            </p:childTnLst>
                          </p:cTn>
                        </p:par>
                        <p:par>
                          <p:cTn id="49" fill="hold">
                            <p:stCondLst>
                              <p:cond delay="1000"/>
                            </p:stCondLst>
                            <p:childTnLst>
                              <p:par>
                                <p:cTn id="50" presetID="53" presetClass="entr" presetSubtype="16" fill="hold" nodeType="afterEffect">
                                  <p:stCondLst>
                                    <p:cond delay="0"/>
                                  </p:stCondLst>
                                  <p:childTnLst>
                                    <p:set>
                                      <p:cBhvr>
                                        <p:cTn id="51" dur="1" fill="hold">
                                          <p:stCondLst>
                                            <p:cond delay="0"/>
                                          </p:stCondLst>
                                        </p:cTn>
                                        <p:tgtEl>
                                          <p:spTgt spid="64"/>
                                        </p:tgtEl>
                                        <p:attrNameLst>
                                          <p:attrName>style.visibility</p:attrName>
                                        </p:attrNameLst>
                                      </p:cBhvr>
                                      <p:to>
                                        <p:strVal val="visible"/>
                                      </p:to>
                                    </p:set>
                                    <p:anim calcmode="lin" valueType="num">
                                      <p:cBhvr>
                                        <p:cTn id="52" dur="500" fill="hold"/>
                                        <p:tgtEl>
                                          <p:spTgt spid="64"/>
                                        </p:tgtEl>
                                        <p:attrNameLst>
                                          <p:attrName>ppt_w</p:attrName>
                                        </p:attrNameLst>
                                      </p:cBhvr>
                                      <p:tavLst>
                                        <p:tav tm="0">
                                          <p:val>
                                            <p:fltVal val="0"/>
                                          </p:val>
                                        </p:tav>
                                        <p:tav tm="100000">
                                          <p:val>
                                            <p:strVal val="#ppt_w"/>
                                          </p:val>
                                        </p:tav>
                                      </p:tavLst>
                                    </p:anim>
                                    <p:anim calcmode="lin" valueType="num">
                                      <p:cBhvr>
                                        <p:cTn id="53" dur="500" fill="hold"/>
                                        <p:tgtEl>
                                          <p:spTgt spid="64"/>
                                        </p:tgtEl>
                                        <p:attrNameLst>
                                          <p:attrName>ppt_h</p:attrName>
                                        </p:attrNameLst>
                                      </p:cBhvr>
                                      <p:tavLst>
                                        <p:tav tm="0">
                                          <p:val>
                                            <p:fltVal val="0"/>
                                          </p:val>
                                        </p:tav>
                                        <p:tav tm="100000">
                                          <p:val>
                                            <p:strVal val="#ppt_h"/>
                                          </p:val>
                                        </p:tav>
                                      </p:tavLst>
                                    </p:anim>
                                    <p:animEffect transition="in" filter="fade">
                                      <p:cBhvr>
                                        <p:cTn id="54" dur="500"/>
                                        <p:tgtEl>
                                          <p:spTgt spid="64"/>
                                        </p:tgtEl>
                                      </p:cBhvr>
                                    </p:animEffect>
                                  </p:childTnLst>
                                </p:cTn>
                              </p:par>
                              <p:par>
                                <p:cTn id="55" presetID="53" presetClass="entr" presetSubtype="16" fill="hold" nodeType="withEffect">
                                  <p:stCondLst>
                                    <p:cond delay="0"/>
                                  </p:stCondLst>
                                  <p:childTnLst>
                                    <p:set>
                                      <p:cBhvr>
                                        <p:cTn id="56" dur="1" fill="hold">
                                          <p:stCondLst>
                                            <p:cond delay="0"/>
                                          </p:stCondLst>
                                        </p:cTn>
                                        <p:tgtEl>
                                          <p:spTgt spid="97"/>
                                        </p:tgtEl>
                                        <p:attrNameLst>
                                          <p:attrName>style.visibility</p:attrName>
                                        </p:attrNameLst>
                                      </p:cBhvr>
                                      <p:to>
                                        <p:strVal val="visible"/>
                                      </p:to>
                                    </p:set>
                                    <p:anim calcmode="lin" valueType="num">
                                      <p:cBhvr>
                                        <p:cTn id="57" dur="500" fill="hold"/>
                                        <p:tgtEl>
                                          <p:spTgt spid="97"/>
                                        </p:tgtEl>
                                        <p:attrNameLst>
                                          <p:attrName>ppt_w</p:attrName>
                                        </p:attrNameLst>
                                      </p:cBhvr>
                                      <p:tavLst>
                                        <p:tav tm="0">
                                          <p:val>
                                            <p:fltVal val="0"/>
                                          </p:val>
                                        </p:tav>
                                        <p:tav tm="100000">
                                          <p:val>
                                            <p:strVal val="#ppt_w"/>
                                          </p:val>
                                        </p:tav>
                                      </p:tavLst>
                                    </p:anim>
                                    <p:anim calcmode="lin" valueType="num">
                                      <p:cBhvr>
                                        <p:cTn id="58" dur="500" fill="hold"/>
                                        <p:tgtEl>
                                          <p:spTgt spid="97"/>
                                        </p:tgtEl>
                                        <p:attrNameLst>
                                          <p:attrName>ppt_h</p:attrName>
                                        </p:attrNameLst>
                                      </p:cBhvr>
                                      <p:tavLst>
                                        <p:tav tm="0">
                                          <p:val>
                                            <p:fltVal val="0"/>
                                          </p:val>
                                        </p:tav>
                                        <p:tav tm="100000">
                                          <p:val>
                                            <p:strVal val="#ppt_h"/>
                                          </p:val>
                                        </p:tav>
                                      </p:tavLst>
                                    </p:anim>
                                    <p:animEffect transition="in" filter="fade">
                                      <p:cBhvr>
                                        <p:cTn id="59" dur="500"/>
                                        <p:tgtEl>
                                          <p:spTgt spid="97"/>
                                        </p:tgtEl>
                                      </p:cBhvr>
                                    </p:animEffect>
                                  </p:childTnLst>
                                </p:cTn>
                              </p:par>
                              <p:par>
                                <p:cTn id="60" presetID="53" presetClass="entr" presetSubtype="16" fill="hold" nodeType="withEffect">
                                  <p:stCondLst>
                                    <p:cond delay="250"/>
                                  </p:stCondLst>
                                  <p:childTnLst>
                                    <p:set>
                                      <p:cBhvr>
                                        <p:cTn id="61" dur="1" fill="hold">
                                          <p:stCondLst>
                                            <p:cond delay="0"/>
                                          </p:stCondLst>
                                        </p:cTn>
                                        <p:tgtEl>
                                          <p:spTgt spid="121"/>
                                        </p:tgtEl>
                                        <p:attrNameLst>
                                          <p:attrName>style.visibility</p:attrName>
                                        </p:attrNameLst>
                                      </p:cBhvr>
                                      <p:to>
                                        <p:strVal val="visible"/>
                                      </p:to>
                                    </p:set>
                                    <p:anim calcmode="lin" valueType="num">
                                      <p:cBhvr>
                                        <p:cTn id="62" dur="500" fill="hold"/>
                                        <p:tgtEl>
                                          <p:spTgt spid="121"/>
                                        </p:tgtEl>
                                        <p:attrNameLst>
                                          <p:attrName>ppt_w</p:attrName>
                                        </p:attrNameLst>
                                      </p:cBhvr>
                                      <p:tavLst>
                                        <p:tav tm="0">
                                          <p:val>
                                            <p:fltVal val="0"/>
                                          </p:val>
                                        </p:tav>
                                        <p:tav tm="100000">
                                          <p:val>
                                            <p:strVal val="#ppt_w"/>
                                          </p:val>
                                        </p:tav>
                                      </p:tavLst>
                                    </p:anim>
                                    <p:anim calcmode="lin" valueType="num">
                                      <p:cBhvr>
                                        <p:cTn id="63" dur="500" fill="hold"/>
                                        <p:tgtEl>
                                          <p:spTgt spid="121"/>
                                        </p:tgtEl>
                                        <p:attrNameLst>
                                          <p:attrName>ppt_h</p:attrName>
                                        </p:attrNameLst>
                                      </p:cBhvr>
                                      <p:tavLst>
                                        <p:tav tm="0">
                                          <p:val>
                                            <p:fltVal val="0"/>
                                          </p:val>
                                        </p:tav>
                                        <p:tav tm="100000">
                                          <p:val>
                                            <p:strVal val="#ppt_h"/>
                                          </p:val>
                                        </p:tav>
                                      </p:tavLst>
                                    </p:anim>
                                    <p:animEffect transition="in" filter="fade">
                                      <p:cBhvr>
                                        <p:cTn id="64" dur="500"/>
                                        <p:tgtEl>
                                          <p:spTgt spid="121"/>
                                        </p:tgtEl>
                                      </p:cBhvr>
                                    </p:animEffect>
                                  </p:childTnLst>
                                </p:cTn>
                              </p:par>
                              <p:par>
                                <p:cTn id="65" presetID="53" presetClass="entr" presetSubtype="16" fill="hold" nodeType="withEffect">
                                  <p:stCondLst>
                                    <p:cond delay="250"/>
                                  </p:stCondLst>
                                  <p:childTnLst>
                                    <p:set>
                                      <p:cBhvr>
                                        <p:cTn id="66" dur="1" fill="hold">
                                          <p:stCondLst>
                                            <p:cond delay="0"/>
                                          </p:stCondLst>
                                        </p:cTn>
                                        <p:tgtEl>
                                          <p:spTgt spid="76"/>
                                        </p:tgtEl>
                                        <p:attrNameLst>
                                          <p:attrName>style.visibility</p:attrName>
                                        </p:attrNameLst>
                                      </p:cBhvr>
                                      <p:to>
                                        <p:strVal val="visible"/>
                                      </p:to>
                                    </p:set>
                                    <p:anim calcmode="lin" valueType="num">
                                      <p:cBhvr>
                                        <p:cTn id="67" dur="500" fill="hold"/>
                                        <p:tgtEl>
                                          <p:spTgt spid="76"/>
                                        </p:tgtEl>
                                        <p:attrNameLst>
                                          <p:attrName>ppt_w</p:attrName>
                                        </p:attrNameLst>
                                      </p:cBhvr>
                                      <p:tavLst>
                                        <p:tav tm="0">
                                          <p:val>
                                            <p:fltVal val="0"/>
                                          </p:val>
                                        </p:tav>
                                        <p:tav tm="100000">
                                          <p:val>
                                            <p:strVal val="#ppt_w"/>
                                          </p:val>
                                        </p:tav>
                                      </p:tavLst>
                                    </p:anim>
                                    <p:anim calcmode="lin" valueType="num">
                                      <p:cBhvr>
                                        <p:cTn id="68" dur="500" fill="hold"/>
                                        <p:tgtEl>
                                          <p:spTgt spid="76"/>
                                        </p:tgtEl>
                                        <p:attrNameLst>
                                          <p:attrName>ppt_h</p:attrName>
                                        </p:attrNameLst>
                                      </p:cBhvr>
                                      <p:tavLst>
                                        <p:tav tm="0">
                                          <p:val>
                                            <p:fltVal val="0"/>
                                          </p:val>
                                        </p:tav>
                                        <p:tav tm="100000">
                                          <p:val>
                                            <p:strVal val="#ppt_h"/>
                                          </p:val>
                                        </p:tav>
                                      </p:tavLst>
                                    </p:anim>
                                    <p:animEffect transition="in" filter="fade">
                                      <p:cBhvr>
                                        <p:cTn id="69" dur="500"/>
                                        <p:tgtEl>
                                          <p:spTgt spid="76"/>
                                        </p:tgtEl>
                                      </p:cBhvr>
                                    </p:animEffect>
                                  </p:childTnLst>
                                </p:cTn>
                              </p:par>
                              <p:par>
                                <p:cTn id="70" presetID="53" presetClass="entr" presetSubtype="16" fill="hold" nodeType="withEffect">
                                  <p:stCondLst>
                                    <p:cond delay="250"/>
                                  </p:stCondLst>
                                  <p:childTnLst>
                                    <p:set>
                                      <p:cBhvr>
                                        <p:cTn id="71" dur="1" fill="hold">
                                          <p:stCondLst>
                                            <p:cond delay="0"/>
                                          </p:stCondLst>
                                        </p:cTn>
                                        <p:tgtEl>
                                          <p:spTgt spid="85"/>
                                        </p:tgtEl>
                                        <p:attrNameLst>
                                          <p:attrName>style.visibility</p:attrName>
                                        </p:attrNameLst>
                                      </p:cBhvr>
                                      <p:to>
                                        <p:strVal val="visible"/>
                                      </p:to>
                                    </p:set>
                                    <p:anim calcmode="lin" valueType="num">
                                      <p:cBhvr>
                                        <p:cTn id="72" dur="500" fill="hold"/>
                                        <p:tgtEl>
                                          <p:spTgt spid="85"/>
                                        </p:tgtEl>
                                        <p:attrNameLst>
                                          <p:attrName>ppt_w</p:attrName>
                                        </p:attrNameLst>
                                      </p:cBhvr>
                                      <p:tavLst>
                                        <p:tav tm="0">
                                          <p:val>
                                            <p:fltVal val="0"/>
                                          </p:val>
                                        </p:tav>
                                        <p:tav tm="100000">
                                          <p:val>
                                            <p:strVal val="#ppt_w"/>
                                          </p:val>
                                        </p:tav>
                                      </p:tavLst>
                                    </p:anim>
                                    <p:anim calcmode="lin" valueType="num">
                                      <p:cBhvr>
                                        <p:cTn id="73" dur="500" fill="hold"/>
                                        <p:tgtEl>
                                          <p:spTgt spid="85"/>
                                        </p:tgtEl>
                                        <p:attrNameLst>
                                          <p:attrName>ppt_h</p:attrName>
                                        </p:attrNameLst>
                                      </p:cBhvr>
                                      <p:tavLst>
                                        <p:tav tm="0">
                                          <p:val>
                                            <p:fltVal val="0"/>
                                          </p:val>
                                        </p:tav>
                                        <p:tav tm="100000">
                                          <p:val>
                                            <p:strVal val="#ppt_h"/>
                                          </p:val>
                                        </p:tav>
                                      </p:tavLst>
                                    </p:anim>
                                    <p:animEffect transition="in" filter="fade">
                                      <p:cBhvr>
                                        <p:cTn id="74" dur="500"/>
                                        <p:tgtEl>
                                          <p:spTgt spid="85"/>
                                        </p:tgtEl>
                                      </p:cBhvr>
                                    </p:animEffect>
                                  </p:childTnLst>
                                </p:cTn>
                              </p:par>
                              <p:par>
                                <p:cTn id="75" presetID="53" presetClass="entr" presetSubtype="16" fill="hold" nodeType="withEffect">
                                  <p:stCondLst>
                                    <p:cond delay="750"/>
                                  </p:stCondLst>
                                  <p:childTnLst>
                                    <p:set>
                                      <p:cBhvr>
                                        <p:cTn id="76" dur="1" fill="hold">
                                          <p:stCondLst>
                                            <p:cond delay="0"/>
                                          </p:stCondLst>
                                        </p:cTn>
                                        <p:tgtEl>
                                          <p:spTgt spid="70"/>
                                        </p:tgtEl>
                                        <p:attrNameLst>
                                          <p:attrName>style.visibility</p:attrName>
                                        </p:attrNameLst>
                                      </p:cBhvr>
                                      <p:to>
                                        <p:strVal val="visible"/>
                                      </p:to>
                                    </p:set>
                                    <p:anim calcmode="lin" valueType="num">
                                      <p:cBhvr>
                                        <p:cTn id="77" dur="500" fill="hold"/>
                                        <p:tgtEl>
                                          <p:spTgt spid="70"/>
                                        </p:tgtEl>
                                        <p:attrNameLst>
                                          <p:attrName>ppt_w</p:attrName>
                                        </p:attrNameLst>
                                      </p:cBhvr>
                                      <p:tavLst>
                                        <p:tav tm="0">
                                          <p:val>
                                            <p:fltVal val="0"/>
                                          </p:val>
                                        </p:tav>
                                        <p:tav tm="100000">
                                          <p:val>
                                            <p:strVal val="#ppt_w"/>
                                          </p:val>
                                        </p:tav>
                                      </p:tavLst>
                                    </p:anim>
                                    <p:anim calcmode="lin" valueType="num">
                                      <p:cBhvr>
                                        <p:cTn id="78" dur="500" fill="hold"/>
                                        <p:tgtEl>
                                          <p:spTgt spid="70"/>
                                        </p:tgtEl>
                                        <p:attrNameLst>
                                          <p:attrName>ppt_h</p:attrName>
                                        </p:attrNameLst>
                                      </p:cBhvr>
                                      <p:tavLst>
                                        <p:tav tm="0">
                                          <p:val>
                                            <p:fltVal val="0"/>
                                          </p:val>
                                        </p:tav>
                                        <p:tav tm="100000">
                                          <p:val>
                                            <p:strVal val="#ppt_h"/>
                                          </p:val>
                                        </p:tav>
                                      </p:tavLst>
                                    </p:anim>
                                    <p:animEffect transition="in" filter="fade">
                                      <p:cBhvr>
                                        <p:cTn id="79" dur="500"/>
                                        <p:tgtEl>
                                          <p:spTgt spid="70"/>
                                        </p:tgtEl>
                                      </p:cBhvr>
                                    </p:animEffect>
                                  </p:childTnLst>
                                </p:cTn>
                              </p:par>
                              <p:par>
                                <p:cTn id="80" presetID="53" presetClass="entr" presetSubtype="16" fill="hold" nodeType="withEffect">
                                  <p:stCondLst>
                                    <p:cond delay="750"/>
                                  </p:stCondLst>
                                  <p:childTnLst>
                                    <p:set>
                                      <p:cBhvr>
                                        <p:cTn id="81" dur="1" fill="hold">
                                          <p:stCondLst>
                                            <p:cond delay="0"/>
                                          </p:stCondLst>
                                        </p:cTn>
                                        <p:tgtEl>
                                          <p:spTgt spid="88"/>
                                        </p:tgtEl>
                                        <p:attrNameLst>
                                          <p:attrName>style.visibility</p:attrName>
                                        </p:attrNameLst>
                                      </p:cBhvr>
                                      <p:to>
                                        <p:strVal val="visible"/>
                                      </p:to>
                                    </p:set>
                                    <p:anim calcmode="lin" valueType="num">
                                      <p:cBhvr>
                                        <p:cTn id="82" dur="500" fill="hold"/>
                                        <p:tgtEl>
                                          <p:spTgt spid="88"/>
                                        </p:tgtEl>
                                        <p:attrNameLst>
                                          <p:attrName>ppt_w</p:attrName>
                                        </p:attrNameLst>
                                      </p:cBhvr>
                                      <p:tavLst>
                                        <p:tav tm="0">
                                          <p:val>
                                            <p:fltVal val="0"/>
                                          </p:val>
                                        </p:tav>
                                        <p:tav tm="100000">
                                          <p:val>
                                            <p:strVal val="#ppt_w"/>
                                          </p:val>
                                        </p:tav>
                                      </p:tavLst>
                                    </p:anim>
                                    <p:anim calcmode="lin" valueType="num">
                                      <p:cBhvr>
                                        <p:cTn id="83" dur="500" fill="hold"/>
                                        <p:tgtEl>
                                          <p:spTgt spid="88"/>
                                        </p:tgtEl>
                                        <p:attrNameLst>
                                          <p:attrName>ppt_h</p:attrName>
                                        </p:attrNameLst>
                                      </p:cBhvr>
                                      <p:tavLst>
                                        <p:tav tm="0">
                                          <p:val>
                                            <p:fltVal val="0"/>
                                          </p:val>
                                        </p:tav>
                                        <p:tav tm="100000">
                                          <p:val>
                                            <p:strVal val="#ppt_h"/>
                                          </p:val>
                                        </p:tav>
                                      </p:tavLst>
                                    </p:anim>
                                    <p:animEffect transition="in" filter="fade">
                                      <p:cBhvr>
                                        <p:cTn id="84" dur="500"/>
                                        <p:tgtEl>
                                          <p:spTgt spid="88"/>
                                        </p:tgtEl>
                                      </p:cBhvr>
                                    </p:animEffect>
                                  </p:childTnLst>
                                </p:cTn>
                              </p:par>
                              <p:par>
                                <p:cTn id="85" presetID="53" presetClass="entr" presetSubtype="16" fill="hold" nodeType="withEffect">
                                  <p:stCondLst>
                                    <p:cond delay="750"/>
                                  </p:stCondLst>
                                  <p:childTnLst>
                                    <p:set>
                                      <p:cBhvr>
                                        <p:cTn id="86" dur="1" fill="hold">
                                          <p:stCondLst>
                                            <p:cond delay="0"/>
                                          </p:stCondLst>
                                        </p:cTn>
                                        <p:tgtEl>
                                          <p:spTgt spid="79"/>
                                        </p:tgtEl>
                                        <p:attrNameLst>
                                          <p:attrName>style.visibility</p:attrName>
                                        </p:attrNameLst>
                                      </p:cBhvr>
                                      <p:to>
                                        <p:strVal val="visible"/>
                                      </p:to>
                                    </p:set>
                                    <p:anim calcmode="lin" valueType="num">
                                      <p:cBhvr>
                                        <p:cTn id="87" dur="500" fill="hold"/>
                                        <p:tgtEl>
                                          <p:spTgt spid="79"/>
                                        </p:tgtEl>
                                        <p:attrNameLst>
                                          <p:attrName>ppt_w</p:attrName>
                                        </p:attrNameLst>
                                      </p:cBhvr>
                                      <p:tavLst>
                                        <p:tav tm="0">
                                          <p:val>
                                            <p:fltVal val="0"/>
                                          </p:val>
                                        </p:tav>
                                        <p:tav tm="100000">
                                          <p:val>
                                            <p:strVal val="#ppt_w"/>
                                          </p:val>
                                        </p:tav>
                                      </p:tavLst>
                                    </p:anim>
                                    <p:anim calcmode="lin" valueType="num">
                                      <p:cBhvr>
                                        <p:cTn id="88" dur="500" fill="hold"/>
                                        <p:tgtEl>
                                          <p:spTgt spid="79"/>
                                        </p:tgtEl>
                                        <p:attrNameLst>
                                          <p:attrName>ppt_h</p:attrName>
                                        </p:attrNameLst>
                                      </p:cBhvr>
                                      <p:tavLst>
                                        <p:tav tm="0">
                                          <p:val>
                                            <p:fltVal val="0"/>
                                          </p:val>
                                        </p:tav>
                                        <p:tav tm="100000">
                                          <p:val>
                                            <p:strVal val="#ppt_h"/>
                                          </p:val>
                                        </p:tav>
                                      </p:tavLst>
                                    </p:anim>
                                    <p:animEffect transition="in" filter="fade">
                                      <p:cBhvr>
                                        <p:cTn id="89" dur="500"/>
                                        <p:tgtEl>
                                          <p:spTgt spid="79"/>
                                        </p:tgtEl>
                                      </p:cBhvr>
                                    </p:animEffect>
                                  </p:childTnLst>
                                </p:cTn>
                              </p:par>
                              <p:par>
                                <p:cTn id="90" presetID="53" presetClass="entr" presetSubtype="16" fill="hold" nodeType="withEffect">
                                  <p:stCondLst>
                                    <p:cond delay="0"/>
                                  </p:stCondLst>
                                  <p:childTnLst>
                                    <p:set>
                                      <p:cBhvr>
                                        <p:cTn id="91" dur="1" fill="hold">
                                          <p:stCondLst>
                                            <p:cond delay="0"/>
                                          </p:stCondLst>
                                        </p:cTn>
                                        <p:tgtEl>
                                          <p:spTgt spid="94"/>
                                        </p:tgtEl>
                                        <p:attrNameLst>
                                          <p:attrName>style.visibility</p:attrName>
                                        </p:attrNameLst>
                                      </p:cBhvr>
                                      <p:to>
                                        <p:strVal val="visible"/>
                                      </p:to>
                                    </p:set>
                                    <p:anim calcmode="lin" valueType="num">
                                      <p:cBhvr>
                                        <p:cTn id="92" dur="500" fill="hold"/>
                                        <p:tgtEl>
                                          <p:spTgt spid="94"/>
                                        </p:tgtEl>
                                        <p:attrNameLst>
                                          <p:attrName>ppt_w</p:attrName>
                                        </p:attrNameLst>
                                      </p:cBhvr>
                                      <p:tavLst>
                                        <p:tav tm="0">
                                          <p:val>
                                            <p:fltVal val="0"/>
                                          </p:val>
                                        </p:tav>
                                        <p:tav tm="100000">
                                          <p:val>
                                            <p:strVal val="#ppt_w"/>
                                          </p:val>
                                        </p:tav>
                                      </p:tavLst>
                                    </p:anim>
                                    <p:anim calcmode="lin" valueType="num">
                                      <p:cBhvr>
                                        <p:cTn id="93" dur="500" fill="hold"/>
                                        <p:tgtEl>
                                          <p:spTgt spid="94"/>
                                        </p:tgtEl>
                                        <p:attrNameLst>
                                          <p:attrName>ppt_h</p:attrName>
                                        </p:attrNameLst>
                                      </p:cBhvr>
                                      <p:tavLst>
                                        <p:tav tm="0">
                                          <p:val>
                                            <p:fltVal val="0"/>
                                          </p:val>
                                        </p:tav>
                                        <p:tav tm="100000">
                                          <p:val>
                                            <p:strVal val="#ppt_h"/>
                                          </p:val>
                                        </p:tav>
                                      </p:tavLst>
                                    </p:anim>
                                    <p:animEffect transition="in" filter="fade">
                                      <p:cBhvr>
                                        <p:cTn id="94" dur="500"/>
                                        <p:tgtEl>
                                          <p:spTgt spid="94"/>
                                        </p:tgtEl>
                                      </p:cBhvr>
                                    </p:animEffect>
                                  </p:childTnLst>
                                </p:cTn>
                              </p:par>
                              <p:par>
                                <p:cTn id="95" presetID="53" presetClass="entr" presetSubtype="16" fill="hold" nodeType="withEffect">
                                  <p:stCondLst>
                                    <p:cond delay="0"/>
                                  </p:stCondLst>
                                  <p:childTnLst>
                                    <p:set>
                                      <p:cBhvr>
                                        <p:cTn id="96" dur="1" fill="hold">
                                          <p:stCondLst>
                                            <p:cond delay="0"/>
                                          </p:stCondLst>
                                        </p:cTn>
                                        <p:tgtEl>
                                          <p:spTgt spid="103"/>
                                        </p:tgtEl>
                                        <p:attrNameLst>
                                          <p:attrName>style.visibility</p:attrName>
                                        </p:attrNameLst>
                                      </p:cBhvr>
                                      <p:to>
                                        <p:strVal val="visible"/>
                                      </p:to>
                                    </p:set>
                                    <p:anim calcmode="lin" valueType="num">
                                      <p:cBhvr>
                                        <p:cTn id="97" dur="500" fill="hold"/>
                                        <p:tgtEl>
                                          <p:spTgt spid="103"/>
                                        </p:tgtEl>
                                        <p:attrNameLst>
                                          <p:attrName>ppt_w</p:attrName>
                                        </p:attrNameLst>
                                      </p:cBhvr>
                                      <p:tavLst>
                                        <p:tav tm="0">
                                          <p:val>
                                            <p:fltVal val="0"/>
                                          </p:val>
                                        </p:tav>
                                        <p:tav tm="100000">
                                          <p:val>
                                            <p:strVal val="#ppt_w"/>
                                          </p:val>
                                        </p:tav>
                                      </p:tavLst>
                                    </p:anim>
                                    <p:anim calcmode="lin" valueType="num">
                                      <p:cBhvr>
                                        <p:cTn id="98" dur="500" fill="hold"/>
                                        <p:tgtEl>
                                          <p:spTgt spid="103"/>
                                        </p:tgtEl>
                                        <p:attrNameLst>
                                          <p:attrName>ppt_h</p:attrName>
                                        </p:attrNameLst>
                                      </p:cBhvr>
                                      <p:tavLst>
                                        <p:tav tm="0">
                                          <p:val>
                                            <p:fltVal val="0"/>
                                          </p:val>
                                        </p:tav>
                                        <p:tav tm="100000">
                                          <p:val>
                                            <p:strVal val="#ppt_h"/>
                                          </p:val>
                                        </p:tav>
                                      </p:tavLst>
                                    </p:anim>
                                    <p:animEffect transition="in" filter="fade">
                                      <p:cBhvr>
                                        <p:cTn id="99" dur="500"/>
                                        <p:tgtEl>
                                          <p:spTgt spid="103"/>
                                        </p:tgtEl>
                                      </p:cBhvr>
                                    </p:animEffect>
                                  </p:childTnLst>
                                </p:cTn>
                              </p:par>
                              <p:par>
                                <p:cTn id="100" presetID="53" presetClass="entr" presetSubtype="16" fill="hold" nodeType="withEffect">
                                  <p:stCondLst>
                                    <p:cond delay="0"/>
                                  </p:stCondLst>
                                  <p:childTnLst>
                                    <p:set>
                                      <p:cBhvr>
                                        <p:cTn id="101" dur="1" fill="hold">
                                          <p:stCondLst>
                                            <p:cond delay="0"/>
                                          </p:stCondLst>
                                        </p:cTn>
                                        <p:tgtEl>
                                          <p:spTgt spid="67"/>
                                        </p:tgtEl>
                                        <p:attrNameLst>
                                          <p:attrName>style.visibility</p:attrName>
                                        </p:attrNameLst>
                                      </p:cBhvr>
                                      <p:to>
                                        <p:strVal val="visible"/>
                                      </p:to>
                                    </p:set>
                                    <p:anim calcmode="lin" valueType="num">
                                      <p:cBhvr>
                                        <p:cTn id="102" dur="500" fill="hold"/>
                                        <p:tgtEl>
                                          <p:spTgt spid="67"/>
                                        </p:tgtEl>
                                        <p:attrNameLst>
                                          <p:attrName>ppt_w</p:attrName>
                                        </p:attrNameLst>
                                      </p:cBhvr>
                                      <p:tavLst>
                                        <p:tav tm="0">
                                          <p:val>
                                            <p:fltVal val="0"/>
                                          </p:val>
                                        </p:tav>
                                        <p:tav tm="100000">
                                          <p:val>
                                            <p:strVal val="#ppt_w"/>
                                          </p:val>
                                        </p:tav>
                                      </p:tavLst>
                                    </p:anim>
                                    <p:anim calcmode="lin" valueType="num">
                                      <p:cBhvr>
                                        <p:cTn id="103" dur="500" fill="hold"/>
                                        <p:tgtEl>
                                          <p:spTgt spid="67"/>
                                        </p:tgtEl>
                                        <p:attrNameLst>
                                          <p:attrName>ppt_h</p:attrName>
                                        </p:attrNameLst>
                                      </p:cBhvr>
                                      <p:tavLst>
                                        <p:tav tm="0">
                                          <p:val>
                                            <p:fltVal val="0"/>
                                          </p:val>
                                        </p:tav>
                                        <p:tav tm="100000">
                                          <p:val>
                                            <p:strVal val="#ppt_h"/>
                                          </p:val>
                                        </p:tav>
                                      </p:tavLst>
                                    </p:anim>
                                    <p:animEffect transition="in" filter="fade">
                                      <p:cBhvr>
                                        <p:cTn id="104" dur="500"/>
                                        <p:tgtEl>
                                          <p:spTgt spid="67"/>
                                        </p:tgtEl>
                                      </p:cBhvr>
                                    </p:animEffect>
                                  </p:childTnLst>
                                </p:cTn>
                              </p:par>
                            </p:childTnLst>
                          </p:cTn>
                        </p:par>
                        <p:par>
                          <p:cTn id="105" fill="hold">
                            <p:stCondLst>
                              <p:cond delay="2250"/>
                            </p:stCondLst>
                            <p:childTnLst>
                              <p:par>
                                <p:cTn id="106" presetID="53" presetClass="entr" presetSubtype="16" fill="hold" nodeType="afterEffect">
                                  <p:stCondLst>
                                    <p:cond delay="0"/>
                                  </p:stCondLst>
                                  <p:childTnLst>
                                    <p:set>
                                      <p:cBhvr>
                                        <p:cTn id="107" dur="1" fill="hold">
                                          <p:stCondLst>
                                            <p:cond delay="0"/>
                                          </p:stCondLst>
                                        </p:cTn>
                                        <p:tgtEl>
                                          <p:spTgt spid="109"/>
                                        </p:tgtEl>
                                        <p:attrNameLst>
                                          <p:attrName>style.visibility</p:attrName>
                                        </p:attrNameLst>
                                      </p:cBhvr>
                                      <p:to>
                                        <p:strVal val="visible"/>
                                      </p:to>
                                    </p:set>
                                    <p:anim calcmode="lin" valueType="num">
                                      <p:cBhvr>
                                        <p:cTn id="108" dur="500" fill="hold"/>
                                        <p:tgtEl>
                                          <p:spTgt spid="109"/>
                                        </p:tgtEl>
                                        <p:attrNameLst>
                                          <p:attrName>ppt_w</p:attrName>
                                        </p:attrNameLst>
                                      </p:cBhvr>
                                      <p:tavLst>
                                        <p:tav tm="0">
                                          <p:val>
                                            <p:fltVal val="0"/>
                                          </p:val>
                                        </p:tav>
                                        <p:tav tm="100000">
                                          <p:val>
                                            <p:strVal val="#ppt_w"/>
                                          </p:val>
                                        </p:tav>
                                      </p:tavLst>
                                    </p:anim>
                                    <p:anim calcmode="lin" valueType="num">
                                      <p:cBhvr>
                                        <p:cTn id="109" dur="500" fill="hold"/>
                                        <p:tgtEl>
                                          <p:spTgt spid="109"/>
                                        </p:tgtEl>
                                        <p:attrNameLst>
                                          <p:attrName>ppt_h</p:attrName>
                                        </p:attrNameLst>
                                      </p:cBhvr>
                                      <p:tavLst>
                                        <p:tav tm="0">
                                          <p:val>
                                            <p:fltVal val="0"/>
                                          </p:val>
                                        </p:tav>
                                        <p:tav tm="100000">
                                          <p:val>
                                            <p:strVal val="#ppt_h"/>
                                          </p:val>
                                        </p:tav>
                                      </p:tavLst>
                                    </p:anim>
                                    <p:animEffect transition="in" filter="fade">
                                      <p:cBhvr>
                                        <p:cTn id="110" dur="500"/>
                                        <p:tgtEl>
                                          <p:spTgt spid="109"/>
                                        </p:tgtEl>
                                      </p:cBhvr>
                                    </p:animEffect>
                                  </p:childTnLst>
                                </p:cTn>
                              </p:par>
                              <p:par>
                                <p:cTn id="111" presetID="53" presetClass="entr" presetSubtype="16" fill="hold" nodeType="withEffect">
                                  <p:stCondLst>
                                    <p:cond delay="0"/>
                                  </p:stCondLst>
                                  <p:childTnLst>
                                    <p:set>
                                      <p:cBhvr>
                                        <p:cTn id="112" dur="1" fill="hold">
                                          <p:stCondLst>
                                            <p:cond delay="0"/>
                                          </p:stCondLst>
                                        </p:cTn>
                                        <p:tgtEl>
                                          <p:spTgt spid="112"/>
                                        </p:tgtEl>
                                        <p:attrNameLst>
                                          <p:attrName>style.visibility</p:attrName>
                                        </p:attrNameLst>
                                      </p:cBhvr>
                                      <p:to>
                                        <p:strVal val="visible"/>
                                      </p:to>
                                    </p:set>
                                    <p:anim calcmode="lin" valueType="num">
                                      <p:cBhvr>
                                        <p:cTn id="113" dur="500" fill="hold"/>
                                        <p:tgtEl>
                                          <p:spTgt spid="112"/>
                                        </p:tgtEl>
                                        <p:attrNameLst>
                                          <p:attrName>ppt_w</p:attrName>
                                        </p:attrNameLst>
                                      </p:cBhvr>
                                      <p:tavLst>
                                        <p:tav tm="0">
                                          <p:val>
                                            <p:fltVal val="0"/>
                                          </p:val>
                                        </p:tav>
                                        <p:tav tm="100000">
                                          <p:val>
                                            <p:strVal val="#ppt_w"/>
                                          </p:val>
                                        </p:tav>
                                      </p:tavLst>
                                    </p:anim>
                                    <p:anim calcmode="lin" valueType="num">
                                      <p:cBhvr>
                                        <p:cTn id="114" dur="500" fill="hold"/>
                                        <p:tgtEl>
                                          <p:spTgt spid="112"/>
                                        </p:tgtEl>
                                        <p:attrNameLst>
                                          <p:attrName>ppt_h</p:attrName>
                                        </p:attrNameLst>
                                      </p:cBhvr>
                                      <p:tavLst>
                                        <p:tav tm="0">
                                          <p:val>
                                            <p:fltVal val="0"/>
                                          </p:val>
                                        </p:tav>
                                        <p:tav tm="100000">
                                          <p:val>
                                            <p:strVal val="#ppt_h"/>
                                          </p:val>
                                        </p:tav>
                                      </p:tavLst>
                                    </p:anim>
                                    <p:animEffect transition="in" filter="fade">
                                      <p:cBhvr>
                                        <p:cTn id="115" dur="500"/>
                                        <p:tgtEl>
                                          <p:spTgt spid="112"/>
                                        </p:tgtEl>
                                      </p:cBhvr>
                                    </p:animEffect>
                                  </p:childTnLst>
                                </p:cTn>
                              </p:par>
                              <p:par>
                                <p:cTn id="116" presetID="53" presetClass="entr" presetSubtype="16" fill="hold" nodeType="withEffect">
                                  <p:stCondLst>
                                    <p:cond delay="250"/>
                                  </p:stCondLst>
                                  <p:childTnLst>
                                    <p:set>
                                      <p:cBhvr>
                                        <p:cTn id="117" dur="1" fill="hold">
                                          <p:stCondLst>
                                            <p:cond delay="0"/>
                                          </p:stCondLst>
                                        </p:cTn>
                                        <p:tgtEl>
                                          <p:spTgt spid="73"/>
                                        </p:tgtEl>
                                        <p:attrNameLst>
                                          <p:attrName>style.visibility</p:attrName>
                                        </p:attrNameLst>
                                      </p:cBhvr>
                                      <p:to>
                                        <p:strVal val="visible"/>
                                      </p:to>
                                    </p:set>
                                    <p:anim calcmode="lin" valueType="num">
                                      <p:cBhvr>
                                        <p:cTn id="118" dur="500" fill="hold"/>
                                        <p:tgtEl>
                                          <p:spTgt spid="73"/>
                                        </p:tgtEl>
                                        <p:attrNameLst>
                                          <p:attrName>ppt_w</p:attrName>
                                        </p:attrNameLst>
                                      </p:cBhvr>
                                      <p:tavLst>
                                        <p:tav tm="0">
                                          <p:val>
                                            <p:fltVal val="0"/>
                                          </p:val>
                                        </p:tav>
                                        <p:tav tm="100000">
                                          <p:val>
                                            <p:strVal val="#ppt_w"/>
                                          </p:val>
                                        </p:tav>
                                      </p:tavLst>
                                    </p:anim>
                                    <p:anim calcmode="lin" valueType="num">
                                      <p:cBhvr>
                                        <p:cTn id="119" dur="500" fill="hold"/>
                                        <p:tgtEl>
                                          <p:spTgt spid="73"/>
                                        </p:tgtEl>
                                        <p:attrNameLst>
                                          <p:attrName>ppt_h</p:attrName>
                                        </p:attrNameLst>
                                      </p:cBhvr>
                                      <p:tavLst>
                                        <p:tav tm="0">
                                          <p:val>
                                            <p:fltVal val="0"/>
                                          </p:val>
                                        </p:tav>
                                        <p:tav tm="100000">
                                          <p:val>
                                            <p:strVal val="#ppt_h"/>
                                          </p:val>
                                        </p:tav>
                                      </p:tavLst>
                                    </p:anim>
                                    <p:animEffect transition="in" filter="fade">
                                      <p:cBhvr>
                                        <p:cTn id="120" dur="500"/>
                                        <p:tgtEl>
                                          <p:spTgt spid="73"/>
                                        </p:tgtEl>
                                      </p:cBhvr>
                                    </p:animEffect>
                                  </p:childTnLst>
                                </p:cTn>
                              </p:par>
                              <p:par>
                                <p:cTn id="121" presetID="53" presetClass="entr" presetSubtype="16" fill="hold" nodeType="withEffect">
                                  <p:stCondLst>
                                    <p:cond delay="250"/>
                                  </p:stCondLst>
                                  <p:childTnLst>
                                    <p:set>
                                      <p:cBhvr>
                                        <p:cTn id="122" dur="1" fill="hold">
                                          <p:stCondLst>
                                            <p:cond delay="0"/>
                                          </p:stCondLst>
                                        </p:cTn>
                                        <p:tgtEl>
                                          <p:spTgt spid="106"/>
                                        </p:tgtEl>
                                        <p:attrNameLst>
                                          <p:attrName>style.visibility</p:attrName>
                                        </p:attrNameLst>
                                      </p:cBhvr>
                                      <p:to>
                                        <p:strVal val="visible"/>
                                      </p:to>
                                    </p:set>
                                    <p:anim calcmode="lin" valueType="num">
                                      <p:cBhvr>
                                        <p:cTn id="123" dur="500" fill="hold"/>
                                        <p:tgtEl>
                                          <p:spTgt spid="106"/>
                                        </p:tgtEl>
                                        <p:attrNameLst>
                                          <p:attrName>ppt_w</p:attrName>
                                        </p:attrNameLst>
                                      </p:cBhvr>
                                      <p:tavLst>
                                        <p:tav tm="0">
                                          <p:val>
                                            <p:fltVal val="0"/>
                                          </p:val>
                                        </p:tav>
                                        <p:tav tm="100000">
                                          <p:val>
                                            <p:strVal val="#ppt_w"/>
                                          </p:val>
                                        </p:tav>
                                      </p:tavLst>
                                    </p:anim>
                                    <p:anim calcmode="lin" valueType="num">
                                      <p:cBhvr>
                                        <p:cTn id="124" dur="500" fill="hold"/>
                                        <p:tgtEl>
                                          <p:spTgt spid="106"/>
                                        </p:tgtEl>
                                        <p:attrNameLst>
                                          <p:attrName>ppt_h</p:attrName>
                                        </p:attrNameLst>
                                      </p:cBhvr>
                                      <p:tavLst>
                                        <p:tav tm="0">
                                          <p:val>
                                            <p:fltVal val="0"/>
                                          </p:val>
                                        </p:tav>
                                        <p:tav tm="100000">
                                          <p:val>
                                            <p:strVal val="#ppt_h"/>
                                          </p:val>
                                        </p:tav>
                                      </p:tavLst>
                                    </p:anim>
                                    <p:animEffect transition="in" filter="fade">
                                      <p:cBhvr>
                                        <p:cTn id="125" dur="500"/>
                                        <p:tgtEl>
                                          <p:spTgt spid="106"/>
                                        </p:tgtEl>
                                      </p:cBhvr>
                                    </p:animEffect>
                                  </p:childTnLst>
                                </p:cTn>
                              </p:par>
                              <p:par>
                                <p:cTn id="126" presetID="53" presetClass="entr" presetSubtype="16" fill="hold" nodeType="withEffect">
                                  <p:stCondLst>
                                    <p:cond delay="250"/>
                                  </p:stCondLst>
                                  <p:childTnLst>
                                    <p:set>
                                      <p:cBhvr>
                                        <p:cTn id="127" dur="1" fill="hold">
                                          <p:stCondLst>
                                            <p:cond delay="0"/>
                                          </p:stCondLst>
                                        </p:cTn>
                                        <p:tgtEl>
                                          <p:spTgt spid="100"/>
                                        </p:tgtEl>
                                        <p:attrNameLst>
                                          <p:attrName>style.visibility</p:attrName>
                                        </p:attrNameLst>
                                      </p:cBhvr>
                                      <p:to>
                                        <p:strVal val="visible"/>
                                      </p:to>
                                    </p:set>
                                    <p:anim calcmode="lin" valueType="num">
                                      <p:cBhvr>
                                        <p:cTn id="128" dur="500" fill="hold"/>
                                        <p:tgtEl>
                                          <p:spTgt spid="100"/>
                                        </p:tgtEl>
                                        <p:attrNameLst>
                                          <p:attrName>ppt_w</p:attrName>
                                        </p:attrNameLst>
                                      </p:cBhvr>
                                      <p:tavLst>
                                        <p:tav tm="0">
                                          <p:val>
                                            <p:fltVal val="0"/>
                                          </p:val>
                                        </p:tav>
                                        <p:tav tm="100000">
                                          <p:val>
                                            <p:strVal val="#ppt_w"/>
                                          </p:val>
                                        </p:tav>
                                      </p:tavLst>
                                    </p:anim>
                                    <p:anim calcmode="lin" valueType="num">
                                      <p:cBhvr>
                                        <p:cTn id="129" dur="500" fill="hold"/>
                                        <p:tgtEl>
                                          <p:spTgt spid="100"/>
                                        </p:tgtEl>
                                        <p:attrNameLst>
                                          <p:attrName>ppt_h</p:attrName>
                                        </p:attrNameLst>
                                      </p:cBhvr>
                                      <p:tavLst>
                                        <p:tav tm="0">
                                          <p:val>
                                            <p:fltVal val="0"/>
                                          </p:val>
                                        </p:tav>
                                        <p:tav tm="100000">
                                          <p:val>
                                            <p:strVal val="#ppt_h"/>
                                          </p:val>
                                        </p:tav>
                                      </p:tavLst>
                                    </p:anim>
                                    <p:animEffect transition="in" filter="fade">
                                      <p:cBhvr>
                                        <p:cTn id="130" dur="500"/>
                                        <p:tgtEl>
                                          <p:spTgt spid="100"/>
                                        </p:tgtEl>
                                      </p:cBhvr>
                                    </p:animEffect>
                                  </p:childTnLst>
                                </p:cTn>
                              </p:par>
                              <p:par>
                                <p:cTn id="131" presetID="53" presetClass="entr" presetSubtype="16" fill="hold" nodeType="withEffect">
                                  <p:stCondLst>
                                    <p:cond delay="500"/>
                                  </p:stCondLst>
                                  <p:childTnLst>
                                    <p:set>
                                      <p:cBhvr>
                                        <p:cTn id="132" dur="1" fill="hold">
                                          <p:stCondLst>
                                            <p:cond delay="0"/>
                                          </p:stCondLst>
                                        </p:cTn>
                                        <p:tgtEl>
                                          <p:spTgt spid="115"/>
                                        </p:tgtEl>
                                        <p:attrNameLst>
                                          <p:attrName>style.visibility</p:attrName>
                                        </p:attrNameLst>
                                      </p:cBhvr>
                                      <p:to>
                                        <p:strVal val="visible"/>
                                      </p:to>
                                    </p:set>
                                    <p:anim calcmode="lin" valueType="num">
                                      <p:cBhvr>
                                        <p:cTn id="133" dur="500" fill="hold"/>
                                        <p:tgtEl>
                                          <p:spTgt spid="115"/>
                                        </p:tgtEl>
                                        <p:attrNameLst>
                                          <p:attrName>ppt_w</p:attrName>
                                        </p:attrNameLst>
                                      </p:cBhvr>
                                      <p:tavLst>
                                        <p:tav tm="0">
                                          <p:val>
                                            <p:fltVal val="0"/>
                                          </p:val>
                                        </p:tav>
                                        <p:tav tm="100000">
                                          <p:val>
                                            <p:strVal val="#ppt_w"/>
                                          </p:val>
                                        </p:tav>
                                      </p:tavLst>
                                    </p:anim>
                                    <p:anim calcmode="lin" valueType="num">
                                      <p:cBhvr>
                                        <p:cTn id="134" dur="500" fill="hold"/>
                                        <p:tgtEl>
                                          <p:spTgt spid="115"/>
                                        </p:tgtEl>
                                        <p:attrNameLst>
                                          <p:attrName>ppt_h</p:attrName>
                                        </p:attrNameLst>
                                      </p:cBhvr>
                                      <p:tavLst>
                                        <p:tav tm="0">
                                          <p:val>
                                            <p:fltVal val="0"/>
                                          </p:val>
                                        </p:tav>
                                        <p:tav tm="100000">
                                          <p:val>
                                            <p:strVal val="#ppt_h"/>
                                          </p:val>
                                        </p:tav>
                                      </p:tavLst>
                                    </p:anim>
                                    <p:animEffect transition="in" filter="fade">
                                      <p:cBhvr>
                                        <p:cTn id="135" dur="500"/>
                                        <p:tgtEl>
                                          <p:spTgt spid="115"/>
                                        </p:tgtEl>
                                      </p:cBhvr>
                                    </p:animEffect>
                                  </p:childTnLst>
                                </p:cTn>
                              </p:par>
                              <p:par>
                                <p:cTn id="136" presetID="53" presetClass="entr" presetSubtype="16" fill="hold" nodeType="withEffect">
                                  <p:stCondLst>
                                    <p:cond delay="500"/>
                                  </p:stCondLst>
                                  <p:childTnLst>
                                    <p:set>
                                      <p:cBhvr>
                                        <p:cTn id="137" dur="1" fill="hold">
                                          <p:stCondLst>
                                            <p:cond delay="0"/>
                                          </p:stCondLst>
                                        </p:cTn>
                                        <p:tgtEl>
                                          <p:spTgt spid="82"/>
                                        </p:tgtEl>
                                        <p:attrNameLst>
                                          <p:attrName>style.visibility</p:attrName>
                                        </p:attrNameLst>
                                      </p:cBhvr>
                                      <p:to>
                                        <p:strVal val="visible"/>
                                      </p:to>
                                    </p:set>
                                    <p:anim calcmode="lin" valueType="num">
                                      <p:cBhvr>
                                        <p:cTn id="138" dur="500" fill="hold"/>
                                        <p:tgtEl>
                                          <p:spTgt spid="82"/>
                                        </p:tgtEl>
                                        <p:attrNameLst>
                                          <p:attrName>ppt_w</p:attrName>
                                        </p:attrNameLst>
                                      </p:cBhvr>
                                      <p:tavLst>
                                        <p:tav tm="0">
                                          <p:val>
                                            <p:fltVal val="0"/>
                                          </p:val>
                                        </p:tav>
                                        <p:tav tm="100000">
                                          <p:val>
                                            <p:strVal val="#ppt_w"/>
                                          </p:val>
                                        </p:tav>
                                      </p:tavLst>
                                    </p:anim>
                                    <p:anim calcmode="lin" valueType="num">
                                      <p:cBhvr>
                                        <p:cTn id="139" dur="500" fill="hold"/>
                                        <p:tgtEl>
                                          <p:spTgt spid="82"/>
                                        </p:tgtEl>
                                        <p:attrNameLst>
                                          <p:attrName>ppt_h</p:attrName>
                                        </p:attrNameLst>
                                      </p:cBhvr>
                                      <p:tavLst>
                                        <p:tav tm="0">
                                          <p:val>
                                            <p:fltVal val="0"/>
                                          </p:val>
                                        </p:tav>
                                        <p:tav tm="100000">
                                          <p:val>
                                            <p:strVal val="#ppt_h"/>
                                          </p:val>
                                        </p:tav>
                                      </p:tavLst>
                                    </p:anim>
                                    <p:animEffect transition="in" filter="fade">
                                      <p:cBhvr>
                                        <p:cTn id="140" dur="500"/>
                                        <p:tgtEl>
                                          <p:spTgt spid="82"/>
                                        </p:tgtEl>
                                      </p:cBhvr>
                                    </p:animEffect>
                                  </p:childTnLst>
                                </p:cTn>
                              </p:par>
                              <p:par>
                                <p:cTn id="141" presetID="53" presetClass="entr" presetSubtype="16" fill="hold" nodeType="withEffect">
                                  <p:stCondLst>
                                    <p:cond delay="500"/>
                                  </p:stCondLst>
                                  <p:childTnLst>
                                    <p:set>
                                      <p:cBhvr>
                                        <p:cTn id="142" dur="1" fill="hold">
                                          <p:stCondLst>
                                            <p:cond delay="0"/>
                                          </p:stCondLst>
                                        </p:cTn>
                                        <p:tgtEl>
                                          <p:spTgt spid="91"/>
                                        </p:tgtEl>
                                        <p:attrNameLst>
                                          <p:attrName>style.visibility</p:attrName>
                                        </p:attrNameLst>
                                      </p:cBhvr>
                                      <p:to>
                                        <p:strVal val="visible"/>
                                      </p:to>
                                    </p:set>
                                    <p:anim calcmode="lin" valueType="num">
                                      <p:cBhvr>
                                        <p:cTn id="143" dur="500" fill="hold"/>
                                        <p:tgtEl>
                                          <p:spTgt spid="91"/>
                                        </p:tgtEl>
                                        <p:attrNameLst>
                                          <p:attrName>ppt_w</p:attrName>
                                        </p:attrNameLst>
                                      </p:cBhvr>
                                      <p:tavLst>
                                        <p:tav tm="0">
                                          <p:val>
                                            <p:fltVal val="0"/>
                                          </p:val>
                                        </p:tav>
                                        <p:tav tm="100000">
                                          <p:val>
                                            <p:strVal val="#ppt_w"/>
                                          </p:val>
                                        </p:tav>
                                      </p:tavLst>
                                    </p:anim>
                                    <p:anim calcmode="lin" valueType="num">
                                      <p:cBhvr>
                                        <p:cTn id="144" dur="500" fill="hold"/>
                                        <p:tgtEl>
                                          <p:spTgt spid="91"/>
                                        </p:tgtEl>
                                        <p:attrNameLst>
                                          <p:attrName>ppt_h</p:attrName>
                                        </p:attrNameLst>
                                      </p:cBhvr>
                                      <p:tavLst>
                                        <p:tav tm="0">
                                          <p:val>
                                            <p:fltVal val="0"/>
                                          </p:val>
                                        </p:tav>
                                        <p:tav tm="100000">
                                          <p:val>
                                            <p:strVal val="#ppt_h"/>
                                          </p:val>
                                        </p:tav>
                                      </p:tavLst>
                                    </p:anim>
                                    <p:animEffect transition="in" filter="fade">
                                      <p:cBhvr>
                                        <p:cTn id="145" dur="500"/>
                                        <p:tgtEl>
                                          <p:spTgt spid="91"/>
                                        </p:tgtEl>
                                      </p:cBhvr>
                                    </p:animEffect>
                                  </p:childTnLst>
                                </p:cTn>
                              </p:par>
                              <p:par>
                                <p:cTn id="146" presetID="53" presetClass="entr" presetSubtype="16" fill="hold" nodeType="withEffect">
                                  <p:stCondLst>
                                    <p:cond delay="250"/>
                                  </p:stCondLst>
                                  <p:childTnLst>
                                    <p:set>
                                      <p:cBhvr>
                                        <p:cTn id="147" dur="1" fill="hold">
                                          <p:stCondLst>
                                            <p:cond delay="0"/>
                                          </p:stCondLst>
                                        </p:cTn>
                                        <p:tgtEl>
                                          <p:spTgt spid="118"/>
                                        </p:tgtEl>
                                        <p:attrNameLst>
                                          <p:attrName>style.visibility</p:attrName>
                                        </p:attrNameLst>
                                      </p:cBhvr>
                                      <p:to>
                                        <p:strVal val="visible"/>
                                      </p:to>
                                    </p:set>
                                    <p:anim calcmode="lin" valueType="num">
                                      <p:cBhvr>
                                        <p:cTn id="148" dur="500" fill="hold"/>
                                        <p:tgtEl>
                                          <p:spTgt spid="118"/>
                                        </p:tgtEl>
                                        <p:attrNameLst>
                                          <p:attrName>ppt_w</p:attrName>
                                        </p:attrNameLst>
                                      </p:cBhvr>
                                      <p:tavLst>
                                        <p:tav tm="0">
                                          <p:val>
                                            <p:fltVal val="0"/>
                                          </p:val>
                                        </p:tav>
                                        <p:tav tm="100000">
                                          <p:val>
                                            <p:strVal val="#ppt_w"/>
                                          </p:val>
                                        </p:tav>
                                      </p:tavLst>
                                    </p:anim>
                                    <p:anim calcmode="lin" valueType="num">
                                      <p:cBhvr>
                                        <p:cTn id="149" dur="500" fill="hold"/>
                                        <p:tgtEl>
                                          <p:spTgt spid="118"/>
                                        </p:tgtEl>
                                        <p:attrNameLst>
                                          <p:attrName>ppt_h</p:attrName>
                                        </p:attrNameLst>
                                      </p:cBhvr>
                                      <p:tavLst>
                                        <p:tav tm="0">
                                          <p:val>
                                            <p:fltVal val="0"/>
                                          </p:val>
                                        </p:tav>
                                        <p:tav tm="100000">
                                          <p:val>
                                            <p:strVal val="#ppt_h"/>
                                          </p:val>
                                        </p:tav>
                                      </p:tavLst>
                                    </p:anim>
                                    <p:animEffect transition="in" filter="fade">
                                      <p:cBhvr>
                                        <p:cTn id="150" dur="500"/>
                                        <p:tgtEl>
                                          <p:spTgt spid="118"/>
                                        </p:tgtEl>
                                      </p:cBhvr>
                                    </p:animEffect>
                                  </p:childTnLst>
                                </p:cTn>
                              </p:par>
                              <p:par>
                                <p:cTn id="151" presetID="53" presetClass="entr" presetSubtype="16" fill="hold" nodeType="withEffect">
                                  <p:stCondLst>
                                    <p:cond delay="0"/>
                                  </p:stCondLst>
                                  <p:childTnLst>
                                    <p:set>
                                      <p:cBhvr>
                                        <p:cTn id="152" dur="1" fill="hold">
                                          <p:stCondLst>
                                            <p:cond delay="0"/>
                                          </p:stCondLst>
                                        </p:cTn>
                                        <p:tgtEl>
                                          <p:spTgt spid="124"/>
                                        </p:tgtEl>
                                        <p:attrNameLst>
                                          <p:attrName>style.visibility</p:attrName>
                                        </p:attrNameLst>
                                      </p:cBhvr>
                                      <p:to>
                                        <p:strVal val="visible"/>
                                      </p:to>
                                    </p:set>
                                    <p:anim calcmode="lin" valueType="num">
                                      <p:cBhvr>
                                        <p:cTn id="153" dur="500" fill="hold"/>
                                        <p:tgtEl>
                                          <p:spTgt spid="124"/>
                                        </p:tgtEl>
                                        <p:attrNameLst>
                                          <p:attrName>ppt_w</p:attrName>
                                        </p:attrNameLst>
                                      </p:cBhvr>
                                      <p:tavLst>
                                        <p:tav tm="0">
                                          <p:val>
                                            <p:fltVal val="0"/>
                                          </p:val>
                                        </p:tav>
                                        <p:tav tm="100000">
                                          <p:val>
                                            <p:strVal val="#ppt_w"/>
                                          </p:val>
                                        </p:tav>
                                      </p:tavLst>
                                    </p:anim>
                                    <p:anim calcmode="lin" valueType="num">
                                      <p:cBhvr>
                                        <p:cTn id="154" dur="500" fill="hold"/>
                                        <p:tgtEl>
                                          <p:spTgt spid="124"/>
                                        </p:tgtEl>
                                        <p:attrNameLst>
                                          <p:attrName>ppt_h</p:attrName>
                                        </p:attrNameLst>
                                      </p:cBhvr>
                                      <p:tavLst>
                                        <p:tav tm="0">
                                          <p:val>
                                            <p:fltVal val="0"/>
                                          </p:val>
                                        </p:tav>
                                        <p:tav tm="100000">
                                          <p:val>
                                            <p:strVal val="#ppt_h"/>
                                          </p:val>
                                        </p:tav>
                                      </p:tavLst>
                                    </p:anim>
                                    <p:animEffect transition="in" filter="fade">
                                      <p:cBhvr>
                                        <p:cTn id="155" dur="500"/>
                                        <p:tgtEl>
                                          <p:spTgt spid="124"/>
                                        </p:tgtEl>
                                      </p:cBhvr>
                                    </p:animEffect>
                                  </p:childTnLst>
                                </p:cTn>
                              </p:par>
                            </p:childTnLst>
                          </p:cTn>
                        </p:par>
                        <p:par>
                          <p:cTn id="156" fill="hold">
                            <p:stCondLst>
                              <p:cond delay="3250"/>
                            </p:stCondLst>
                            <p:childTnLst>
                              <p:par>
                                <p:cTn id="157" presetID="10" presetClass="entr" presetSubtype="0" fill="hold" grpId="0" nodeType="afterEffect">
                                  <p:stCondLst>
                                    <p:cond delay="0"/>
                                  </p:stCondLst>
                                  <p:childTnLst>
                                    <p:set>
                                      <p:cBhvr>
                                        <p:cTn id="158" dur="1" fill="hold">
                                          <p:stCondLst>
                                            <p:cond delay="0"/>
                                          </p:stCondLst>
                                        </p:cTn>
                                        <p:tgtEl>
                                          <p:spTgt spid="129"/>
                                        </p:tgtEl>
                                        <p:attrNameLst>
                                          <p:attrName>style.visibility</p:attrName>
                                        </p:attrNameLst>
                                      </p:cBhvr>
                                      <p:to>
                                        <p:strVal val="visible"/>
                                      </p:to>
                                    </p:set>
                                    <p:animEffect transition="in" filter="fade">
                                      <p:cBhvr>
                                        <p:cTn id="159" dur="500"/>
                                        <p:tgtEl>
                                          <p:spTgt spid="129"/>
                                        </p:tgtEl>
                                      </p:cBhvr>
                                    </p:animEffect>
                                  </p:childTnLst>
                                </p:cTn>
                              </p:par>
                            </p:childTnLst>
                          </p:cTn>
                        </p:par>
                      </p:childTnLst>
                    </p:cTn>
                  </p:par>
                  <p:par>
                    <p:cTn id="160" fill="hold">
                      <p:stCondLst>
                        <p:cond delay="indefinite"/>
                      </p:stCondLst>
                      <p:childTnLst>
                        <p:par>
                          <p:cTn id="161" fill="hold">
                            <p:stCondLst>
                              <p:cond delay="0"/>
                            </p:stCondLst>
                            <p:childTnLst>
                              <p:par>
                                <p:cTn id="162" presetID="53" presetClass="exit" presetSubtype="32" fill="hold" nodeType="clickEffect">
                                  <p:stCondLst>
                                    <p:cond delay="0"/>
                                  </p:stCondLst>
                                  <p:childTnLst>
                                    <p:anim calcmode="lin" valueType="num">
                                      <p:cBhvr>
                                        <p:cTn id="163" dur="500"/>
                                        <p:tgtEl>
                                          <p:spTgt spid="163"/>
                                        </p:tgtEl>
                                        <p:attrNameLst>
                                          <p:attrName>ppt_w</p:attrName>
                                        </p:attrNameLst>
                                      </p:cBhvr>
                                      <p:tavLst>
                                        <p:tav tm="0">
                                          <p:val>
                                            <p:strVal val="ppt_w"/>
                                          </p:val>
                                        </p:tav>
                                        <p:tav tm="100000">
                                          <p:val>
                                            <p:fltVal val="0"/>
                                          </p:val>
                                        </p:tav>
                                      </p:tavLst>
                                    </p:anim>
                                    <p:anim calcmode="lin" valueType="num">
                                      <p:cBhvr>
                                        <p:cTn id="164" dur="500"/>
                                        <p:tgtEl>
                                          <p:spTgt spid="163"/>
                                        </p:tgtEl>
                                        <p:attrNameLst>
                                          <p:attrName>ppt_h</p:attrName>
                                        </p:attrNameLst>
                                      </p:cBhvr>
                                      <p:tavLst>
                                        <p:tav tm="0">
                                          <p:val>
                                            <p:strVal val="ppt_h"/>
                                          </p:val>
                                        </p:tav>
                                        <p:tav tm="100000">
                                          <p:val>
                                            <p:fltVal val="0"/>
                                          </p:val>
                                        </p:tav>
                                      </p:tavLst>
                                    </p:anim>
                                    <p:animEffect transition="out" filter="fade">
                                      <p:cBhvr>
                                        <p:cTn id="165" dur="500"/>
                                        <p:tgtEl>
                                          <p:spTgt spid="163"/>
                                        </p:tgtEl>
                                      </p:cBhvr>
                                    </p:animEffect>
                                    <p:set>
                                      <p:cBhvr>
                                        <p:cTn id="166" dur="1" fill="hold">
                                          <p:stCondLst>
                                            <p:cond delay="499"/>
                                          </p:stCondLst>
                                        </p:cTn>
                                        <p:tgtEl>
                                          <p:spTgt spid="163"/>
                                        </p:tgtEl>
                                        <p:attrNameLst>
                                          <p:attrName>style.visibility</p:attrName>
                                        </p:attrNameLst>
                                      </p:cBhvr>
                                      <p:to>
                                        <p:strVal val="hidden"/>
                                      </p:to>
                                    </p:set>
                                  </p:childTnLst>
                                </p:cTn>
                              </p:par>
                            </p:childTnLst>
                          </p:cTn>
                        </p:par>
                      </p:childTnLst>
                    </p:cTn>
                  </p:par>
                  <p:par>
                    <p:cTn id="167" fill="hold">
                      <p:stCondLst>
                        <p:cond delay="indefinite"/>
                      </p:stCondLst>
                      <p:childTnLst>
                        <p:par>
                          <p:cTn id="168" fill="hold">
                            <p:stCondLst>
                              <p:cond delay="0"/>
                            </p:stCondLst>
                            <p:childTnLst>
                              <p:par>
                                <p:cTn id="169" presetID="1" presetClass="exit" presetSubtype="0" fill="hold" grpId="0" nodeType="clickEffect">
                                  <p:stCondLst>
                                    <p:cond delay="0"/>
                                  </p:stCondLst>
                                  <p:childTnLst>
                                    <p:set>
                                      <p:cBhvr>
                                        <p:cTn id="170" dur="1" fill="hold">
                                          <p:stCondLst>
                                            <p:cond delay="0"/>
                                          </p:stCondLst>
                                        </p:cTn>
                                        <p:tgtEl>
                                          <p:spTgt spid="176"/>
                                        </p:tgtEl>
                                        <p:attrNameLst>
                                          <p:attrName>style.visibility</p:attrName>
                                        </p:attrNameLst>
                                      </p:cBhvr>
                                      <p:to>
                                        <p:strVal val="hidden"/>
                                      </p:to>
                                    </p:set>
                                  </p:childTnLst>
                                </p:cTn>
                              </p:par>
                              <p:par>
                                <p:cTn id="171" presetID="1" presetClass="exit" presetSubtype="0" fill="hold" grpId="0" nodeType="withEffect">
                                  <p:stCondLst>
                                    <p:cond delay="0"/>
                                  </p:stCondLst>
                                  <p:childTnLst>
                                    <p:set>
                                      <p:cBhvr>
                                        <p:cTn id="172" dur="1" fill="hold">
                                          <p:stCondLst>
                                            <p:cond delay="0"/>
                                          </p:stCondLst>
                                        </p:cTn>
                                        <p:tgtEl>
                                          <p:spTgt spid="177"/>
                                        </p:tgtEl>
                                        <p:attrNameLst>
                                          <p:attrName>style.visibility</p:attrName>
                                        </p:attrNameLst>
                                      </p:cBhvr>
                                      <p:to>
                                        <p:strVal val="hidden"/>
                                      </p:to>
                                    </p:set>
                                  </p:childTnLst>
                                </p:cTn>
                              </p:par>
                            </p:childTnLst>
                          </p:cTn>
                        </p:par>
                        <p:par>
                          <p:cTn id="173" fill="hold">
                            <p:stCondLst>
                              <p:cond delay="0"/>
                            </p:stCondLst>
                            <p:childTnLst>
                              <p:par>
                                <p:cTn id="174" presetID="0" presetClass="path" presetSubtype="0" accel="50000" decel="50000" fill="hold" nodeType="afterEffect">
                                  <p:stCondLst>
                                    <p:cond delay="0"/>
                                  </p:stCondLst>
                                  <p:childTnLst>
                                    <p:animMotion origin="layout" path="M 0 0 L 0 0 C 0.0026 0.00278 0.00495 0.00625 0.00781 0.0081 C 0.01067 0.00972 0.0138 0.00995 0.01692 0.01019 L 0.05807 0.00903 C 0.05833 0.00903 0.07643 0.00787 0.07955 0.00718 C 0.08164 0.00648 0.08359 0.00486 0.08567 0.00417 C 0.09271 0.00139 0.09661 0.00069 0.1026 -0.00093 L 0.10664 -0.00301 C 0.10716 -0.00324 0.10781 -0.00347 0.10833 -0.00394 C 0.10976 -0.00509 0.11159 -0.00579 0.11276 -0.00787 C 0.11588 -0.01343 0.11419 -0.01088 0.11784 -0.01597 C 0.11992 -0.02315 0.11771 -0.01759 0.12122 -0.02199 C 0.12187 -0.02292 0.12239 -0.02407 0.12291 -0.025 C 0.12344 -0.02569 0.12422 -0.02616 0.12461 -0.02708 C 0.12591 -0.02894 0.12669 -0.03148 0.12799 -0.0331 C 0.13008 -0.03542 0.13008 -0.03519 0.13203 -0.03912 C 0.13659 -0.04838 0.13112 -0.03773 0.13476 -0.04699 C 0.13528 -0.04815 0.13607 -0.04884 0.13646 -0.05 C 0.13698 -0.05139 0.13724 -0.05278 0.13763 -0.05417 C 0.13854 -0.05694 0.13867 -0.05694 0.13984 -0.05903 C 0.14153 -0.06505 0.14075 -0.06157 0.14219 -0.06921 L 0.14271 -0.07222 C 0.14219 -0.0875 0.14505 -0.08704 0.14153 -0.08704 L 0.14153 -0.08704 " pathEditMode="relative" ptsTypes="AAAAAAAAAAAAAAAAAAAAAAAAA">
                                      <p:cBhvr>
                                        <p:cTn id="175" dur="2000" fill="hold"/>
                                        <p:tgtEl>
                                          <p:spTgt spid="109"/>
                                        </p:tgtEl>
                                        <p:attrNameLst>
                                          <p:attrName>ppt_x</p:attrName>
                                          <p:attrName>ppt_y</p:attrName>
                                        </p:attrNameLst>
                                      </p:cBhvr>
                                    </p:animMotion>
                                  </p:childTnLst>
                                </p:cTn>
                              </p:par>
                            </p:childTnLst>
                          </p:cTn>
                        </p:par>
                        <p:par>
                          <p:cTn id="176" fill="hold">
                            <p:stCondLst>
                              <p:cond delay="2000"/>
                            </p:stCondLst>
                            <p:childTnLst>
                              <p:par>
                                <p:cTn id="177" presetID="0" presetClass="path" presetSubtype="0" accel="50000" decel="50000" fill="hold" nodeType="afterEffect">
                                  <p:stCondLst>
                                    <p:cond delay="0"/>
                                  </p:stCondLst>
                                  <p:childTnLst>
                                    <p:animMotion origin="layout" path="M 0 0 L 0 0 C 0.0026 0.00278 0.00495 0.00625 0.00781 0.0081 C 0.01067 0.00972 0.0138 0.00995 0.01692 0.01019 L 0.05807 0.00903 C 0.05833 0.00903 0.07643 0.00787 0.07955 0.00718 C 0.08164 0.00648 0.08359 0.00486 0.08567 0.00417 C 0.09271 0.00139 0.09661 0.00069 0.1026 -0.00093 L 0.10664 -0.00301 C 0.10716 -0.00324 0.10781 -0.00347 0.10833 -0.00394 C 0.10976 -0.00509 0.11159 -0.00579 0.11276 -0.00787 C 0.11588 -0.01343 0.11419 -0.01088 0.11784 -0.01597 C 0.11992 -0.02315 0.11771 -0.01759 0.12122 -0.02199 C 0.12187 -0.02292 0.12239 -0.02407 0.12291 -0.025 C 0.12344 -0.02569 0.12422 -0.02616 0.12461 -0.02708 C 0.12591 -0.02894 0.12669 -0.03148 0.12799 -0.0331 C 0.13008 -0.03542 0.13008 -0.03519 0.13203 -0.03912 C 0.13659 -0.04838 0.13112 -0.03773 0.13476 -0.04699 C 0.13528 -0.04815 0.13607 -0.04884 0.13646 -0.05 C 0.13698 -0.05139 0.13724 -0.05278 0.13763 -0.05417 C 0.13854 -0.05694 0.13867 -0.05694 0.13984 -0.05903 C 0.14153 -0.06505 0.14075 -0.06157 0.14219 -0.06921 L 0.14271 -0.07222 C 0.14219 -0.0875 0.14505 -0.08704 0.14153 -0.08704 L 0.14153 -0.08704 " pathEditMode="relative" ptsTypes="AAAAAAAAAAAAAAAAAAAAAAAAA">
                                      <p:cBhvr>
                                        <p:cTn id="178" dur="2000" fill="hold"/>
                                        <p:tgtEl>
                                          <p:spTgt spid="11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animBg="1"/>
      <p:bldP spid="177" grpId="0" animBg="1"/>
      <p:bldP spid="38" grpId="0"/>
      <p:bldP spid="128" grpId="0"/>
      <p:bldP spid="12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7877F-032A-404C-893A-F0A70732B7A9}"/>
              </a:ext>
            </a:extLst>
          </p:cNvPr>
          <p:cNvSpPr>
            <a:spLocks noGrp="1"/>
          </p:cNvSpPr>
          <p:nvPr>
            <p:ph type="title"/>
          </p:nvPr>
        </p:nvSpPr>
        <p:spPr/>
        <p:txBody>
          <a:bodyPr/>
          <a:lstStyle/>
          <a:p>
            <a:r>
              <a:rPr lang="en-US" dirty="0"/>
              <a:t>Impact in Software Architecture</a:t>
            </a:r>
          </a:p>
        </p:txBody>
      </p:sp>
      <p:pic>
        <p:nvPicPr>
          <p:cNvPr id="4" name="Picture 3">
            <a:extLst>
              <a:ext uri="{FF2B5EF4-FFF2-40B4-BE49-F238E27FC236}">
                <a16:creationId xmlns:a16="http://schemas.microsoft.com/office/drawing/2014/main" id="{BA9E1281-A032-42CB-9440-0659A33E6D7D}"/>
              </a:ext>
            </a:extLst>
          </p:cNvPr>
          <p:cNvPicPr>
            <a:picLocks noChangeAspect="1"/>
          </p:cNvPicPr>
          <p:nvPr/>
        </p:nvPicPr>
        <p:blipFill>
          <a:blip r:embed="rId2"/>
          <a:stretch>
            <a:fillRect/>
          </a:stretch>
        </p:blipFill>
        <p:spPr>
          <a:xfrm>
            <a:off x="4176713" y="1189177"/>
            <a:ext cx="6359157" cy="2367463"/>
          </a:xfrm>
          <a:prstGeom prst="rect">
            <a:avLst/>
          </a:prstGeom>
        </p:spPr>
      </p:pic>
      <p:pic>
        <p:nvPicPr>
          <p:cNvPr id="5" name="Picture 4">
            <a:extLst>
              <a:ext uri="{FF2B5EF4-FFF2-40B4-BE49-F238E27FC236}">
                <a16:creationId xmlns:a16="http://schemas.microsoft.com/office/drawing/2014/main" id="{94D9B456-873F-4D5D-A8E8-225680E11B4E}"/>
              </a:ext>
            </a:extLst>
          </p:cNvPr>
          <p:cNvPicPr>
            <a:picLocks noChangeAspect="1"/>
          </p:cNvPicPr>
          <p:nvPr/>
        </p:nvPicPr>
        <p:blipFill>
          <a:blip r:embed="rId3"/>
          <a:stretch>
            <a:fillRect/>
          </a:stretch>
        </p:blipFill>
        <p:spPr>
          <a:xfrm>
            <a:off x="4068395" y="3756932"/>
            <a:ext cx="6467475" cy="2905125"/>
          </a:xfrm>
          <a:prstGeom prst="rect">
            <a:avLst/>
          </a:prstGeom>
        </p:spPr>
      </p:pic>
      <p:sp>
        <p:nvSpPr>
          <p:cNvPr id="6" name="Rectangle 5">
            <a:extLst>
              <a:ext uri="{FF2B5EF4-FFF2-40B4-BE49-F238E27FC236}">
                <a16:creationId xmlns:a16="http://schemas.microsoft.com/office/drawing/2014/main" id="{43EECCFA-3514-4E0B-8C50-0C561AE27479}"/>
              </a:ext>
            </a:extLst>
          </p:cNvPr>
          <p:cNvSpPr/>
          <p:nvPr/>
        </p:nvSpPr>
        <p:spPr>
          <a:xfrm>
            <a:off x="1134156" y="1957410"/>
            <a:ext cx="1826847" cy="830997"/>
          </a:xfrm>
          <a:prstGeom prst="rect">
            <a:avLst/>
          </a:prstGeom>
        </p:spPr>
        <p:txBody>
          <a:bodyPr wrap="none">
            <a:spAutoFit/>
          </a:bodyPr>
          <a:lstStyle/>
          <a:p>
            <a:pPr algn="ctr"/>
            <a:r>
              <a:rPr lang="en-US" sz="2400" dirty="0"/>
              <a:t>N-Tier</a:t>
            </a:r>
          </a:p>
          <a:p>
            <a:pPr algn="ctr"/>
            <a:r>
              <a:rPr lang="en-US" sz="2400" dirty="0"/>
              <a:t>Architecture</a:t>
            </a:r>
          </a:p>
        </p:txBody>
      </p:sp>
      <p:sp>
        <p:nvSpPr>
          <p:cNvPr id="7" name="Rectangle 6">
            <a:extLst>
              <a:ext uri="{FF2B5EF4-FFF2-40B4-BE49-F238E27FC236}">
                <a16:creationId xmlns:a16="http://schemas.microsoft.com/office/drawing/2014/main" id="{953DD123-9546-4211-8A3E-8FE8026F46F2}"/>
              </a:ext>
            </a:extLst>
          </p:cNvPr>
          <p:cNvSpPr/>
          <p:nvPr/>
        </p:nvSpPr>
        <p:spPr>
          <a:xfrm>
            <a:off x="1134156" y="4793995"/>
            <a:ext cx="2113335" cy="830997"/>
          </a:xfrm>
          <a:prstGeom prst="rect">
            <a:avLst/>
          </a:prstGeom>
        </p:spPr>
        <p:txBody>
          <a:bodyPr wrap="none">
            <a:spAutoFit/>
          </a:bodyPr>
          <a:lstStyle/>
          <a:p>
            <a:pPr algn="ctr"/>
            <a:r>
              <a:rPr lang="en-US" sz="2400" dirty="0"/>
              <a:t>Microservices </a:t>
            </a:r>
          </a:p>
          <a:p>
            <a:r>
              <a:rPr lang="en-US" sz="2400" dirty="0"/>
              <a:t>Architecture</a:t>
            </a:r>
          </a:p>
        </p:txBody>
      </p:sp>
      <p:sp>
        <p:nvSpPr>
          <p:cNvPr id="8" name="Rectangle 7">
            <a:extLst>
              <a:ext uri="{FF2B5EF4-FFF2-40B4-BE49-F238E27FC236}">
                <a16:creationId xmlns:a16="http://schemas.microsoft.com/office/drawing/2014/main" id="{3E0E1325-FEBA-4FAE-8B93-0152551CE53B}"/>
              </a:ext>
            </a:extLst>
          </p:cNvPr>
          <p:cNvSpPr/>
          <p:nvPr/>
        </p:nvSpPr>
        <p:spPr bwMode="auto">
          <a:xfrm>
            <a:off x="5755821" y="3690257"/>
            <a:ext cx="3371850" cy="3037114"/>
          </a:xfrm>
          <a:prstGeom prst="rect">
            <a:avLst/>
          </a:prstGeom>
          <a:no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926582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246BAED4-A21E-F340-B499-4282933FFDF8}"/>
              </a:ext>
            </a:extLst>
          </p:cNvPr>
          <p:cNvSpPr/>
          <p:nvPr/>
        </p:nvSpPr>
        <p:spPr bwMode="auto">
          <a:xfrm>
            <a:off x="6213123" y="1191781"/>
            <a:ext cx="5312359" cy="2114564"/>
          </a:xfrm>
          <a:prstGeom prst="rect">
            <a:avLst/>
          </a:prstGeom>
          <a:no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175">
              <a:solidFill>
                <a:srgbClr val="505050"/>
              </a:solidFill>
              <a:cs typeface="Segoe UI" pitchFamily="34" charset="0"/>
            </a:endParaRPr>
          </a:p>
        </p:txBody>
      </p:sp>
      <p:sp>
        <p:nvSpPr>
          <p:cNvPr id="3" name="Title 2">
            <a:extLst>
              <a:ext uri="{FF2B5EF4-FFF2-40B4-BE49-F238E27FC236}">
                <a16:creationId xmlns:a16="http://schemas.microsoft.com/office/drawing/2014/main" id="{009DDC80-5C1C-43D4-94E8-06C435D2465F}"/>
              </a:ext>
            </a:extLst>
          </p:cNvPr>
          <p:cNvSpPr>
            <a:spLocks noGrp="1"/>
          </p:cNvSpPr>
          <p:nvPr>
            <p:ph type="title"/>
          </p:nvPr>
        </p:nvSpPr>
        <p:spPr/>
        <p:txBody>
          <a:bodyPr/>
          <a:lstStyle/>
          <a:p>
            <a:r>
              <a:rPr lang="en-US"/>
              <a:t>Containers and Kubernetes momentum</a:t>
            </a:r>
          </a:p>
        </p:txBody>
      </p:sp>
      <p:sp>
        <p:nvSpPr>
          <p:cNvPr id="12" name="Rectangle 11">
            <a:extLst>
              <a:ext uri="{FF2B5EF4-FFF2-40B4-BE49-F238E27FC236}">
                <a16:creationId xmlns:a16="http://schemas.microsoft.com/office/drawing/2014/main" id="{DB80FF6A-3024-3F4D-B6F6-578030E9DE4F}"/>
              </a:ext>
            </a:extLst>
          </p:cNvPr>
          <p:cNvSpPr/>
          <p:nvPr/>
        </p:nvSpPr>
        <p:spPr bwMode="auto">
          <a:xfrm>
            <a:off x="426425" y="3547117"/>
            <a:ext cx="5146329" cy="2131250"/>
          </a:xfrm>
          <a:prstGeom prst="rect">
            <a:avLst/>
          </a:prstGeom>
          <a:no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175" err="1">
              <a:solidFill>
                <a:srgbClr val="505050"/>
              </a:solidFill>
              <a:latin typeface="Segoe UI"/>
              <a:cs typeface="Segoe UI" pitchFamily="34" charset="0"/>
            </a:endParaRPr>
          </a:p>
        </p:txBody>
      </p:sp>
      <p:sp>
        <p:nvSpPr>
          <p:cNvPr id="13" name="Rectangle 12">
            <a:extLst>
              <a:ext uri="{FF2B5EF4-FFF2-40B4-BE49-F238E27FC236}">
                <a16:creationId xmlns:a16="http://schemas.microsoft.com/office/drawing/2014/main" id="{40C7F8B6-BDD2-0745-8440-56F04959CC73}"/>
              </a:ext>
            </a:extLst>
          </p:cNvPr>
          <p:cNvSpPr/>
          <p:nvPr/>
        </p:nvSpPr>
        <p:spPr>
          <a:xfrm>
            <a:off x="4138792" y="4543489"/>
            <a:ext cx="1177421" cy="720095"/>
          </a:xfrm>
          <a:prstGeom prst="rect">
            <a:avLst/>
          </a:prstGeom>
        </p:spPr>
        <p:txBody>
          <a:bodyPr wrap="square">
            <a:spAutoFit/>
          </a:bodyPr>
          <a:lstStyle/>
          <a:p>
            <a:pPr defTabSz="914192"/>
            <a:r>
              <a:rPr lang="en-US" sz="4000">
                <a:solidFill>
                  <a:srgbClr val="0072C6"/>
                </a:solidFill>
                <a:latin typeface="Segoe UI"/>
              </a:rPr>
              <a:t>75%</a:t>
            </a:r>
            <a:endParaRPr lang="en-US" sz="4000">
              <a:solidFill>
                <a:srgbClr val="0072C6"/>
              </a:solidFill>
              <a:latin typeface="Segoe UI Light"/>
            </a:endParaRPr>
          </a:p>
        </p:txBody>
      </p:sp>
      <p:sp>
        <p:nvSpPr>
          <p:cNvPr id="14" name="TextBox 13">
            <a:extLst>
              <a:ext uri="{FF2B5EF4-FFF2-40B4-BE49-F238E27FC236}">
                <a16:creationId xmlns:a16="http://schemas.microsoft.com/office/drawing/2014/main" id="{03158889-EDF1-4547-87EF-981449146191}"/>
              </a:ext>
            </a:extLst>
          </p:cNvPr>
          <p:cNvSpPr txBox="1"/>
          <p:nvPr/>
        </p:nvSpPr>
        <p:spPr>
          <a:xfrm>
            <a:off x="894509" y="3773676"/>
            <a:ext cx="2150316" cy="1358064"/>
          </a:xfrm>
          <a:prstGeom prst="rect">
            <a:avLst/>
          </a:prstGeom>
          <a:noFill/>
        </p:spPr>
        <p:txBody>
          <a:bodyPr wrap="square" lIns="0" tIns="0" rIns="0" bIns="0" rtlCol="0">
            <a:spAutoFit/>
          </a:bodyPr>
          <a:lstStyle/>
          <a:p>
            <a:pPr defTabSz="914192">
              <a:spcAft>
                <a:spcPts val="588"/>
              </a:spcAft>
            </a:pPr>
            <a:r>
              <a:rPr lang="en-US" sz="1765">
                <a:solidFill>
                  <a:schemeClr val="bg2">
                    <a:lumMod val="10000"/>
                  </a:schemeClr>
                </a:solidFill>
                <a:cs typeface="Segoe UI Semibold" panose="020B0702040204020203" pitchFamily="34" charset="0"/>
              </a:rPr>
              <a:t>The average size of a container deployment </a:t>
            </a:r>
            <a:br>
              <a:rPr lang="en-US" sz="1765">
                <a:solidFill>
                  <a:schemeClr val="bg2">
                    <a:lumMod val="10000"/>
                  </a:schemeClr>
                </a:solidFill>
                <a:cs typeface="Segoe UI Semibold" panose="020B0702040204020203" pitchFamily="34" charset="0"/>
              </a:rPr>
            </a:br>
            <a:r>
              <a:rPr lang="en-US" sz="1765">
                <a:solidFill>
                  <a:schemeClr val="bg2">
                    <a:lumMod val="10000"/>
                  </a:schemeClr>
                </a:solidFill>
                <a:cs typeface="Segoe UI Semibold" panose="020B0702040204020203" pitchFamily="34" charset="0"/>
              </a:rPr>
              <a:t>has grown 75% in one year. </a:t>
            </a:r>
            <a:r>
              <a:rPr lang="en-US" sz="1600" baseline="30000">
                <a:solidFill>
                  <a:schemeClr val="bg2">
                    <a:lumMod val="10000"/>
                  </a:schemeClr>
                </a:solidFill>
                <a:cs typeface="Segoe UI Semibold" panose="020B0702040204020203" pitchFamily="34" charset="0"/>
              </a:rPr>
              <a:t>1</a:t>
            </a:r>
            <a:endParaRPr lang="en-US" sz="1700">
              <a:solidFill>
                <a:schemeClr val="bg2">
                  <a:lumMod val="10000"/>
                </a:schemeClr>
              </a:solidFill>
              <a:cs typeface="Segoe UI" panose="020B0502040204020203" pitchFamily="34" charset="0"/>
            </a:endParaRPr>
          </a:p>
        </p:txBody>
      </p:sp>
      <p:pic>
        <p:nvPicPr>
          <p:cNvPr id="15" name="Graphic 14">
            <a:extLst>
              <a:ext uri="{FF2B5EF4-FFF2-40B4-BE49-F238E27FC236}">
                <a16:creationId xmlns:a16="http://schemas.microsoft.com/office/drawing/2014/main" id="{E9195518-5F35-1A4E-AA9F-208F94FFCE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44825" y="4051338"/>
            <a:ext cx="941625" cy="1467184"/>
          </a:xfrm>
          <a:prstGeom prst="rect">
            <a:avLst/>
          </a:prstGeom>
        </p:spPr>
      </p:pic>
      <p:sp>
        <p:nvSpPr>
          <p:cNvPr id="16" name="Rectangle 15">
            <a:extLst>
              <a:ext uri="{FF2B5EF4-FFF2-40B4-BE49-F238E27FC236}">
                <a16:creationId xmlns:a16="http://schemas.microsoft.com/office/drawing/2014/main" id="{36B43988-EEF9-074D-AE82-8B1EB60CEBE3}"/>
              </a:ext>
            </a:extLst>
          </p:cNvPr>
          <p:cNvSpPr/>
          <p:nvPr/>
        </p:nvSpPr>
        <p:spPr bwMode="auto">
          <a:xfrm>
            <a:off x="6213123" y="3539085"/>
            <a:ext cx="5312359" cy="2138759"/>
          </a:xfrm>
          <a:prstGeom prst="rect">
            <a:avLst/>
          </a:prstGeom>
          <a:no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175" err="1">
              <a:solidFill>
                <a:srgbClr val="505050"/>
              </a:solidFill>
              <a:latin typeface="Segoe UI"/>
              <a:cs typeface="Segoe UI" pitchFamily="34" charset="0"/>
            </a:endParaRPr>
          </a:p>
        </p:txBody>
      </p:sp>
      <p:graphicFrame>
        <p:nvGraphicFramePr>
          <p:cNvPr id="17" name="Chart 16">
            <a:extLst>
              <a:ext uri="{FF2B5EF4-FFF2-40B4-BE49-F238E27FC236}">
                <a16:creationId xmlns:a16="http://schemas.microsoft.com/office/drawing/2014/main" id="{C6BE5C68-09A2-5A4A-BE6B-34BA4600B541}"/>
              </a:ext>
            </a:extLst>
          </p:cNvPr>
          <p:cNvGraphicFramePr/>
          <p:nvPr/>
        </p:nvGraphicFramePr>
        <p:xfrm>
          <a:off x="9298420" y="3666502"/>
          <a:ext cx="2243227" cy="1914724"/>
        </p:xfrm>
        <a:graphic>
          <a:graphicData uri="http://schemas.openxmlformats.org/drawingml/2006/chart">
            <c:chart xmlns:c="http://schemas.openxmlformats.org/drawingml/2006/chart" xmlns:r="http://schemas.openxmlformats.org/officeDocument/2006/relationships" r:id="rId5"/>
          </a:graphicData>
        </a:graphic>
      </p:graphicFrame>
      <p:sp>
        <p:nvSpPr>
          <p:cNvPr id="18" name="Rectangle 17">
            <a:extLst>
              <a:ext uri="{FF2B5EF4-FFF2-40B4-BE49-F238E27FC236}">
                <a16:creationId xmlns:a16="http://schemas.microsoft.com/office/drawing/2014/main" id="{F3D34109-2FE1-034E-999C-7449C70EB440}"/>
              </a:ext>
            </a:extLst>
          </p:cNvPr>
          <p:cNvSpPr/>
          <p:nvPr/>
        </p:nvSpPr>
        <p:spPr>
          <a:xfrm>
            <a:off x="6745819" y="4835835"/>
            <a:ext cx="2125030" cy="830997"/>
          </a:xfrm>
          <a:prstGeom prst="rect">
            <a:avLst/>
          </a:prstGeom>
        </p:spPr>
        <p:txBody>
          <a:bodyPr wrap="square">
            <a:spAutoFit/>
          </a:bodyPr>
          <a:lstStyle/>
          <a:p>
            <a:pPr defTabSz="914192"/>
            <a:r>
              <a:rPr lang="en-US" sz="1200">
                <a:solidFill>
                  <a:schemeClr val="bg2">
                    <a:lumMod val="10000"/>
                  </a:schemeClr>
                </a:solidFill>
                <a:latin typeface="Segoe UI"/>
              </a:rPr>
              <a:t>Nearly </a:t>
            </a:r>
            <a:r>
              <a:rPr lang="en-US" sz="1200" b="1">
                <a:solidFill>
                  <a:schemeClr val="bg2">
                    <a:lumMod val="10000"/>
                  </a:schemeClr>
                </a:solidFill>
                <a:latin typeface="Segoe UI Semibold" panose="020B0702040204020203" pitchFamily="34" charset="0"/>
                <a:cs typeface="Segoe UI Semibold" panose="020B0702040204020203" pitchFamily="34" charset="0"/>
              </a:rPr>
              <a:t>50% </a:t>
            </a:r>
            <a:r>
              <a:rPr lang="en-US" sz="1200">
                <a:solidFill>
                  <a:schemeClr val="bg2">
                    <a:lumMod val="10000"/>
                  </a:schemeClr>
                </a:solidFill>
                <a:latin typeface="Segoe UI"/>
              </a:rPr>
              <a:t>of organizations</a:t>
            </a:r>
            <a:r>
              <a:rPr lang="en-US" sz="1200" baseline="30000">
                <a:solidFill>
                  <a:schemeClr val="bg2">
                    <a:lumMod val="10000"/>
                  </a:schemeClr>
                </a:solidFill>
                <a:latin typeface="Segoe UI Semibold" panose="020B0702040204020203" pitchFamily="34" charset="0"/>
                <a:cs typeface="Segoe UI Semibold" panose="020B0702040204020203" pitchFamily="34" charset="0"/>
              </a:rPr>
              <a:t>1</a:t>
            </a:r>
            <a:r>
              <a:rPr lang="en-US" sz="1200">
                <a:solidFill>
                  <a:schemeClr val="bg2">
                    <a:lumMod val="10000"/>
                  </a:schemeClr>
                </a:solidFill>
                <a:latin typeface="Segoe UI"/>
              </a:rPr>
              <a:t> running 1000 or more hosts have adopted containers.</a:t>
            </a:r>
          </a:p>
        </p:txBody>
      </p:sp>
      <p:sp>
        <p:nvSpPr>
          <p:cNvPr id="19" name="TextBox 18">
            <a:extLst>
              <a:ext uri="{FF2B5EF4-FFF2-40B4-BE49-F238E27FC236}">
                <a16:creationId xmlns:a16="http://schemas.microsoft.com/office/drawing/2014/main" id="{F747FCC5-E681-5B46-A5C3-641F7B0FBE7D}"/>
              </a:ext>
            </a:extLst>
          </p:cNvPr>
          <p:cNvSpPr txBox="1"/>
          <p:nvPr/>
        </p:nvSpPr>
        <p:spPr>
          <a:xfrm>
            <a:off x="6818689" y="3773244"/>
            <a:ext cx="2052159" cy="814838"/>
          </a:xfrm>
          <a:prstGeom prst="rect">
            <a:avLst/>
          </a:prstGeom>
          <a:noFill/>
        </p:spPr>
        <p:txBody>
          <a:bodyPr wrap="square" lIns="0" tIns="0" rIns="0" bIns="0" rtlCol="0">
            <a:spAutoFit/>
          </a:bodyPr>
          <a:lstStyle/>
          <a:p>
            <a:pPr defTabSz="914192">
              <a:spcAft>
                <a:spcPts val="588"/>
              </a:spcAft>
            </a:pPr>
            <a:r>
              <a:rPr lang="en-US" sz="1765">
                <a:solidFill>
                  <a:schemeClr val="bg2">
                    <a:lumMod val="10000"/>
                  </a:schemeClr>
                </a:solidFill>
                <a:cs typeface="Segoe UI Semibold" panose="020B0702040204020203" pitchFamily="34" charset="0"/>
              </a:rPr>
              <a:t>Larger companies</a:t>
            </a:r>
            <a:br>
              <a:rPr lang="en-US" sz="1765">
                <a:solidFill>
                  <a:schemeClr val="bg2">
                    <a:lumMod val="10000"/>
                  </a:schemeClr>
                </a:solidFill>
                <a:cs typeface="Segoe UI Semibold" panose="020B0702040204020203" pitchFamily="34" charset="0"/>
              </a:rPr>
            </a:br>
            <a:r>
              <a:rPr lang="en-US" sz="1765">
                <a:solidFill>
                  <a:schemeClr val="bg2">
                    <a:lumMod val="10000"/>
                  </a:schemeClr>
                </a:solidFill>
                <a:cs typeface="Segoe UI Semibold" panose="020B0702040204020203" pitchFamily="34" charset="0"/>
              </a:rPr>
              <a:t>are leading the</a:t>
            </a:r>
            <a:br>
              <a:rPr lang="en-US" sz="1765">
                <a:solidFill>
                  <a:schemeClr val="bg2">
                    <a:lumMod val="10000"/>
                  </a:schemeClr>
                </a:solidFill>
                <a:cs typeface="Segoe UI Semibold" panose="020B0702040204020203" pitchFamily="34" charset="0"/>
              </a:rPr>
            </a:br>
            <a:r>
              <a:rPr lang="en-US" sz="1765">
                <a:solidFill>
                  <a:schemeClr val="bg2">
                    <a:lumMod val="10000"/>
                  </a:schemeClr>
                </a:solidFill>
                <a:cs typeface="Segoe UI Semibold" panose="020B0702040204020203" pitchFamily="34" charset="0"/>
              </a:rPr>
              <a:t>adoption.</a:t>
            </a:r>
            <a:r>
              <a:rPr lang="en-US" sz="1765" baseline="30000">
                <a:solidFill>
                  <a:schemeClr val="bg2">
                    <a:lumMod val="10000"/>
                  </a:schemeClr>
                </a:solidFill>
                <a:cs typeface="Segoe UI Semibold" panose="020B0702040204020203" pitchFamily="34" charset="0"/>
              </a:rPr>
              <a:t>1</a:t>
            </a:r>
            <a:endParaRPr lang="en-US" sz="1765">
              <a:solidFill>
                <a:schemeClr val="bg2">
                  <a:lumMod val="10000"/>
                </a:schemeClr>
              </a:solidFill>
              <a:cs typeface="Segoe UI Semibold" panose="020B0702040204020203" pitchFamily="34" charset="0"/>
            </a:endParaRPr>
          </a:p>
        </p:txBody>
      </p:sp>
      <p:sp>
        <p:nvSpPr>
          <p:cNvPr id="20" name="Rectangle 19">
            <a:extLst>
              <a:ext uri="{FF2B5EF4-FFF2-40B4-BE49-F238E27FC236}">
                <a16:creationId xmlns:a16="http://schemas.microsoft.com/office/drawing/2014/main" id="{3C4189D9-9DB1-BA4B-880F-DC7F4BD6876A}"/>
              </a:ext>
            </a:extLst>
          </p:cNvPr>
          <p:cNvSpPr/>
          <p:nvPr/>
        </p:nvSpPr>
        <p:spPr>
          <a:xfrm>
            <a:off x="9749825" y="4235565"/>
            <a:ext cx="1493754" cy="720095"/>
          </a:xfrm>
          <a:prstGeom prst="rect">
            <a:avLst/>
          </a:prstGeom>
        </p:spPr>
        <p:txBody>
          <a:bodyPr wrap="square">
            <a:spAutoFit/>
          </a:bodyPr>
          <a:lstStyle/>
          <a:p>
            <a:pPr algn="ctr" defTabSz="914192"/>
            <a:r>
              <a:rPr lang="en-US" sz="4000">
                <a:solidFill>
                  <a:srgbClr val="505050"/>
                </a:solidFill>
                <a:latin typeface="Segoe UI"/>
              </a:rPr>
              <a:t>50</a:t>
            </a:r>
            <a:r>
              <a:rPr lang="en-US" sz="3600">
                <a:solidFill>
                  <a:srgbClr val="505050"/>
                </a:solidFill>
                <a:latin typeface="Segoe UI Light"/>
              </a:rPr>
              <a:t>%</a:t>
            </a:r>
            <a:endParaRPr lang="en-US" sz="4000">
              <a:solidFill>
                <a:srgbClr val="505050"/>
              </a:solidFill>
              <a:latin typeface="Segoe UI Light"/>
            </a:endParaRPr>
          </a:p>
        </p:txBody>
      </p:sp>
      <p:sp>
        <p:nvSpPr>
          <p:cNvPr id="21" name="TextBox 20">
            <a:extLst>
              <a:ext uri="{FF2B5EF4-FFF2-40B4-BE49-F238E27FC236}">
                <a16:creationId xmlns:a16="http://schemas.microsoft.com/office/drawing/2014/main" id="{DA82E9BC-CC57-1043-8291-2B370AD4A62B}"/>
              </a:ext>
            </a:extLst>
          </p:cNvPr>
          <p:cNvSpPr txBox="1"/>
          <p:nvPr/>
        </p:nvSpPr>
        <p:spPr>
          <a:xfrm>
            <a:off x="6818689" y="1484878"/>
            <a:ext cx="2052159" cy="814838"/>
          </a:xfrm>
          <a:prstGeom prst="rect">
            <a:avLst/>
          </a:prstGeom>
          <a:noFill/>
        </p:spPr>
        <p:txBody>
          <a:bodyPr wrap="square" lIns="0" tIns="0" rIns="0" bIns="0" rtlCol="0">
            <a:spAutoFit/>
          </a:bodyPr>
          <a:lstStyle/>
          <a:p>
            <a:pPr defTabSz="914192">
              <a:spcAft>
                <a:spcPts val="588"/>
              </a:spcAft>
            </a:pPr>
            <a:r>
              <a:rPr lang="en-US" sz="1765">
                <a:solidFill>
                  <a:schemeClr val="bg2">
                    <a:lumMod val="10000"/>
                  </a:schemeClr>
                </a:solidFill>
                <a:cs typeface="Segoe UI Semibold" panose="020B0702040204020203" pitchFamily="34" charset="0"/>
              </a:rPr>
              <a:t>Half of container environment is orchestrated.</a:t>
            </a:r>
            <a:r>
              <a:rPr lang="en-US" sz="1765" baseline="30000">
                <a:solidFill>
                  <a:schemeClr val="bg2">
                    <a:lumMod val="10000"/>
                  </a:schemeClr>
                </a:solidFill>
                <a:cs typeface="Segoe UI Semibold" panose="020B0702040204020203" pitchFamily="34" charset="0"/>
              </a:rPr>
              <a:t>1</a:t>
            </a:r>
            <a:endParaRPr lang="en-US" sz="1765">
              <a:solidFill>
                <a:schemeClr val="bg2">
                  <a:lumMod val="10000"/>
                </a:schemeClr>
              </a:solidFill>
              <a:cs typeface="Segoe UI Semibold" panose="020B0702040204020203" pitchFamily="34" charset="0"/>
            </a:endParaRPr>
          </a:p>
        </p:txBody>
      </p:sp>
      <p:graphicFrame>
        <p:nvGraphicFramePr>
          <p:cNvPr id="22" name="Chart 21">
            <a:extLst>
              <a:ext uri="{FF2B5EF4-FFF2-40B4-BE49-F238E27FC236}">
                <a16:creationId xmlns:a16="http://schemas.microsoft.com/office/drawing/2014/main" id="{A5FB45D9-C97E-0B47-B419-294D3C280454}"/>
              </a:ext>
            </a:extLst>
          </p:cNvPr>
          <p:cNvGraphicFramePr/>
          <p:nvPr/>
        </p:nvGraphicFramePr>
        <p:xfrm>
          <a:off x="9246471" y="1391621"/>
          <a:ext cx="2243227" cy="1914724"/>
        </p:xfrm>
        <a:graphic>
          <a:graphicData uri="http://schemas.openxmlformats.org/drawingml/2006/chart">
            <c:chart xmlns:c="http://schemas.openxmlformats.org/drawingml/2006/chart" xmlns:r="http://schemas.openxmlformats.org/officeDocument/2006/relationships" r:id="rId6"/>
          </a:graphicData>
        </a:graphic>
      </p:graphicFrame>
      <p:sp>
        <p:nvSpPr>
          <p:cNvPr id="23" name="Rectangle 22">
            <a:extLst>
              <a:ext uri="{FF2B5EF4-FFF2-40B4-BE49-F238E27FC236}">
                <a16:creationId xmlns:a16="http://schemas.microsoft.com/office/drawing/2014/main" id="{85BC6EDF-0FCD-844F-9F03-1F4367BAE052}"/>
              </a:ext>
            </a:extLst>
          </p:cNvPr>
          <p:cNvSpPr/>
          <p:nvPr/>
        </p:nvSpPr>
        <p:spPr>
          <a:xfrm>
            <a:off x="9729915" y="1984068"/>
            <a:ext cx="1493754" cy="720095"/>
          </a:xfrm>
          <a:prstGeom prst="rect">
            <a:avLst/>
          </a:prstGeom>
        </p:spPr>
        <p:txBody>
          <a:bodyPr wrap="square">
            <a:spAutoFit/>
          </a:bodyPr>
          <a:lstStyle/>
          <a:p>
            <a:pPr algn="ctr" defTabSz="914192"/>
            <a:r>
              <a:rPr lang="en-US" sz="4000">
                <a:solidFill>
                  <a:srgbClr val="505050"/>
                </a:solidFill>
                <a:latin typeface="Segoe UI"/>
              </a:rPr>
              <a:t>77</a:t>
            </a:r>
            <a:r>
              <a:rPr lang="en-US" sz="3600">
                <a:solidFill>
                  <a:srgbClr val="505050"/>
                </a:solidFill>
                <a:latin typeface="Segoe UI Light"/>
              </a:rPr>
              <a:t>%</a:t>
            </a:r>
            <a:endParaRPr lang="en-US" sz="4000">
              <a:solidFill>
                <a:srgbClr val="505050"/>
              </a:solidFill>
              <a:latin typeface="Segoe UI Light"/>
            </a:endParaRPr>
          </a:p>
        </p:txBody>
      </p:sp>
      <p:sp>
        <p:nvSpPr>
          <p:cNvPr id="24" name="Rectangle 23">
            <a:extLst>
              <a:ext uri="{FF2B5EF4-FFF2-40B4-BE49-F238E27FC236}">
                <a16:creationId xmlns:a16="http://schemas.microsoft.com/office/drawing/2014/main" id="{FB2046EA-45B8-A24E-B9C5-F578230C2DA5}"/>
              </a:ext>
            </a:extLst>
          </p:cNvPr>
          <p:cNvSpPr/>
          <p:nvPr/>
        </p:nvSpPr>
        <p:spPr>
          <a:xfrm>
            <a:off x="6745819" y="2573672"/>
            <a:ext cx="2352437" cy="657395"/>
          </a:xfrm>
          <a:prstGeom prst="rect">
            <a:avLst/>
          </a:prstGeom>
        </p:spPr>
        <p:txBody>
          <a:bodyPr wrap="square">
            <a:spAutoFit/>
          </a:bodyPr>
          <a:lstStyle/>
          <a:p>
            <a:pPr defTabSz="914192"/>
            <a:r>
              <a:rPr lang="en-US" sz="1200" b="1">
                <a:solidFill>
                  <a:schemeClr val="bg2">
                    <a:lumMod val="10000"/>
                  </a:schemeClr>
                </a:solidFill>
                <a:latin typeface="Segoe UI"/>
              </a:rPr>
              <a:t>77%</a:t>
            </a:r>
            <a:r>
              <a:rPr lang="en-US" sz="1200" baseline="30000">
                <a:solidFill>
                  <a:schemeClr val="bg2">
                    <a:lumMod val="10000"/>
                  </a:schemeClr>
                </a:solidFill>
                <a:latin typeface="Segoe UI Semibold" panose="020B0702040204020203" pitchFamily="34" charset="0"/>
                <a:cs typeface="Segoe UI Semibold" panose="020B0702040204020203" pitchFamily="34" charset="0"/>
              </a:rPr>
              <a:t> </a:t>
            </a:r>
            <a:r>
              <a:rPr lang="en-US" sz="1200">
                <a:solidFill>
                  <a:schemeClr val="bg2">
                    <a:lumMod val="10000"/>
                  </a:schemeClr>
                </a:solidFill>
                <a:latin typeface="Segoe UI"/>
              </a:rPr>
              <a:t>of companies</a:t>
            </a:r>
            <a:r>
              <a:rPr lang="en-US" sz="1200" baseline="30000">
                <a:solidFill>
                  <a:schemeClr val="bg2">
                    <a:lumMod val="10000"/>
                  </a:schemeClr>
                </a:solidFill>
                <a:latin typeface="Segoe UI Semibold" panose="020B0702040204020203" pitchFamily="34" charset="0"/>
                <a:cs typeface="Segoe UI Semibold" panose="020B0702040204020203" pitchFamily="34" charset="0"/>
              </a:rPr>
              <a:t>2</a:t>
            </a:r>
            <a:r>
              <a:rPr lang="en-US" sz="1200">
                <a:solidFill>
                  <a:schemeClr val="bg2">
                    <a:lumMod val="10000"/>
                  </a:schemeClr>
                </a:solidFill>
                <a:latin typeface="Segoe UI"/>
              </a:rPr>
              <a:t> who use container orchestrators choose Kubernetes.</a:t>
            </a:r>
          </a:p>
        </p:txBody>
      </p:sp>
      <p:sp>
        <p:nvSpPr>
          <p:cNvPr id="25" name="Rectangle 24">
            <a:extLst>
              <a:ext uri="{FF2B5EF4-FFF2-40B4-BE49-F238E27FC236}">
                <a16:creationId xmlns:a16="http://schemas.microsoft.com/office/drawing/2014/main" id="{F80D0F59-3FF8-8441-97CC-B911BAED71BC}"/>
              </a:ext>
            </a:extLst>
          </p:cNvPr>
          <p:cNvSpPr/>
          <p:nvPr/>
        </p:nvSpPr>
        <p:spPr bwMode="auto">
          <a:xfrm>
            <a:off x="426426" y="1180158"/>
            <a:ext cx="5146329" cy="2125026"/>
          </a:xfrm>
          <a:prstGeom prst="rect">
            <a:avLst/>
          </a:prstGeom>
          <a:no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175" err="1">
              <a:solidFill>
                <a:srgbClr val="505050"/>
              </a:solidFill>
              <a:latin typeface="Segoe UI"/>
              <a:cs typeface="Segoe UI" pitchFamily="34" charset="0"/>
            </a:endParaRPr>
          </a:p>
        </p:txBody>
      </p:sp>
      <p:sp>
        <p:nvSpPr>
          <p:cNvPr id="26" name="Rectangle 25">
            <a:extLst>
              <a:ext uri="{FF2B5EF4-FFF2-40B4-BE49-F238E27FC236}">
                <a16:creationId xmlns:a16="http://schemas.microsoft.com/office/drawing/2014/main" id="{B2F0814A-0640-5E4E-A19E-4381A2BFB2A2}"/>
              </a:ext>
            </a:extLst>
          </p:cNvPr>
          <p:cNvSpPr/>
          <p:nvPr/>
        </p:nvSpPr>
        <p:spPr>
          <a:xfrm>
            <a:off x="718307" y="1391620"/>
            <a:ext cx="4469251" cy="921397"/>
          </a:xfrm>
          <a:prstGeom prst="rect">
            <a:avLst/>
          </a:prstGeom>
        </p:spPr>
        <p:txBody>
          <a:bodyPr wrap="square">
            <a:spAutoFit/>
          </a:bodyPr>
          <a:lstStyle/>
          <a:p>
            <a:pPr algn="ctr" defTabSz="914225">
              <a:spcAft>
                <a:spcPts val="2400"/>
              </a:spcAft>
              <a:defRPr/>
            </a:pPr>
            <a:r>
              <a:rPr lang="en-US" sz="1765">
                <a:solidFill>
                  <a:schemeClr val="bg2">
                    <a:lumMod val="10000"/>
                  </a:schemeClr>
                </a:solidFill>
                <a:latin typeface="Segoe UI Semibold" panose="020B0702040204020203" pitchFamily="34" charset="0"/>
                <a:cs typeface="Segoe UI Semibold" panose="020B0702040204020203" pitchFamily="34" charset="0"/>
              </a:rPr>
              <a:t>“</a:t>
            </a:r>
            <a:r>
              <a:rPr lang="en-US" sz="1765">
                <a:solidFill>
                  <a:schemeClr val="bg2">
                    <a:lumMod val="10000"/>
                  </a:schemeClr>
                </a:solidFill>
                <a:latin typeface="Segoe UI"/>
                <a:cs typeface="Segoe UI Semibold" panose="020B0702040204020203" pitchFamily="34" charset="0"/>
              </a:rPr>
              <a:t>By 2020, more than </a:t>
            </a:r>
            <a:r>
              <a:rPr lang="en-US" sz="1765" b="1">
                <a:solidFill>
                  <a:srgbClr val="0072C6"/>
                </a:solidFill>
                <a:latin typeface="Segoe UI"/>
                <a:cs typeface="Segoe UI Semibold" panose="020B0702040204020203" pitchFamily="34" charset="0"/>
              </a:rPr>
              <a:t>50%</a:t>
            </a:r>
            <a:r>
              <a:rPr lang="en-US" sz="1765">
                <a:solidFill>
                  <a:srgbClr val="505050"/>
                </a:solidFill>
                <a:latin typeface="Segoe UI"/>
                <a:cs typeface="Segoe UI Semibold" panose="020B0702040204020203" pitchFamily="34" charset="0"/>
              </a:rPr>
              <a:t> </a:t>
            </a:r>
            <a:r>
              <a:rPr lang="en-US" sz="1765">
                <a:solidFill>
                  <a:schemeClr val="bg2">
                    <a:lumMod val="10000"/>
                  </a:schemeClr>
                </a:solidFill>
                <a:latin typeface="Segoe UI"/>
                <a:cs typeface="Segoe UI Semibold" panose="020B0702040204020203" pitchFamily="34" charset="0"/>
              </a:rPr>
              <a:t>of enterprises will run </a:t>
            </a:r>
            <a:r>
              <a:rPr lang="en-US" sz="1765" b="1">
                <a:solidFill>
                  <a:schemeClr val="bg2">
                    <a:lumMod val="10000"/>
                  </a:schemeClr>
                </a:solidFill>
                <a:latin typeface="Segoe UI"/>
                <a:cs typeface="Segoe UI Semibold" panose="020B0702040204020203" pitchFamily="34" charset="0"/>
              </a:rPr>
              <a:t>mission-critical, containerized cloud-native applications </a:t>
            </a:r>
            <a:r>
              <a:rPr lang="en-US" sz="1765">
                <a:solidFill>
                  <a:schemeClr val="bg2">
                    <a:lumMod val="10000"/>
                  </a:schemeClr>
                </a:solidFill>
                <a:latin typeface="Segoe UI"/>
                <a:cs typeface="Segoe UI Semibold" panose="020B0702040204020203" pitchFamily="34" charset="0"/>
              </a:rPr>
              <a:t>in production</a:t>
            </a:r>
            <a:r>
              <a:rPr lang="en-US" sz="1765">
                <a:solidFill>
                  <a:schemeClr val="bg2">
                    <a:lumMod val="10000"/>
                  </a:schemeClr>
                </a:solidFill>
                <a:latin typeface="Segoe UI Semibold" panose="020B0702040204020203" pitchFamily="34" charset="0"/>
                <a:cs typeface="Segoe UI Semibold" panose="020B0702040204020203" pitchFamily="34" charset="0"/>
              </a:rPr>
              <a:t>.”</a:t>
            </a:r>
          </a:p>
        </p:txBody>
      </p:sp>
      <p:pic>
        <p:nvPicPr>
          <p:cNvPr id="27" name="Picture 26">
            <a:extLst>
              <a:ext uri="{FF2B5EF4-FFF2-40B4-BE49-F238E27FC236}">
                <a16:creationId xmlns:a16="http://schemas.microsoft.com/office/drawing/2014/main" id="{0B5E3D9E-686E-B44B-9BD4-96157294F1B6}"/>
              </a:ext>
            </a:extLst>
          </p:cNvPr>
          <p:cNvPicPr>
            <a:picLocks noChangeAspect="1"/>
          </p:cNvPicPr>
          <p:nvPr/>
        </p:nvPicPr>
        <p:blipFill rotWithShape="1">
          <a:blip r:embed="rId7"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924362" y="2704163"/>
            <a:ext cx="1149829" cy="390422"/>
          </a:xfrm>
          <a:prstGeom prst="rect">
            <a:avLst/>
          </a:prstGeom>
        </p:spPr>
      </p:pic>
      <p:sp>
        <p:nvSpPr>
          <p:cNvPr id="28" name="Arrow: Down 41">
            <a:extLst>
              <a:ext uri="{FF2B5EF4-FFF2-40B4-BE49-F238E27FC236}">
                <a16:creationId xmlns:a16="http://schemas.microsoft.com/office/drawing/2014/main" id="{690F2BF4-3D8A-6746-9A59-FBEB19AD1797}"/>
              </a:ext>
            </a:extLst>
          </p:cNvPr>
          <p:cNvSpPr/>
          <p:nvPr/>
        </p:nvSpPr>
        <p:spPr bwMode="auto">
          <a:xfrm rot="10800000">
            <a:off x="4183758" y="4024182"/>
            <a:ext cx="413800" cy="492511"/>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C5663870-407B-C243-B07D-5C983C9BE86D}"/>
              </a:ext>
            </a:extLst>
          </p:cNvPr>
          <p:cNvSpPr/>
          <p:nvPr/>
        </p:nvSpPr>
        <p:spPr>
          <a:xfrm>
            <a:off x="426425" y="5916785"/>
            <a:ext cx="6095136" cy="437622"/>
          </a:xfrm>
          <a:prstGeom prst="rect">
            <a:avLst/>
          </a:prstGeom>
        </p:spPr>
        <p:txBody>
          <a:bodyPr>
            <a:spAutoFit/>
          </a:bodyPr>
          <a:lstStyle/>
          <a:p>
            <a:pPr defTabSz="914225"/>
            <a:r>
              <a:rPr lang="en-US" sz="1100">
                <a:solidFill>
                  <a:srgbClr val="505050"/>
                </a:solidFill>
                <a:latin typeface="Segoe UI"/>
                <a:cs typeface="Segoe UI Semibold" panose="020B0702040204020203" pitchFamily="34" charset="0"/>
              </a:rPr>
              <a:t>1: Datadog </a:t>
            </a:r>
            <a:r>
              <a:rPr lang="en-US" sz="1100">
                <a:solidFill>
                  <a:srgbClr val="505050"/>
                </a:solidFill>
                <a:latin typeface="Segoe UI"/>
                <a:cs typeface="Segoe UI Semibold" panose="020B0702040204020203" pitchFamily="34" charset="0"/>
                <a:hlinkClick r:id="rId8"/>
              </a:rPr>
              <a:t>report</a:t>
            </a:r>
            <a:r>
              <a:rPr lang="en-US" sz="1100">
                <a:solidFill>
                  <a:srgbClr val="505050"/>
                </a:solidFill>
                <a:latin typeface="Segoe UI"/>
                <a:cs typeface="Segoe UI Semibold" panose="020B0702040204020203" pitchFamily="34" charset="0"/>
              </a:rPr>
              <a:t>: 8 Surprising Facts About Real Docker Adoption   </a:t>
            </a:r>
          </a:p>
          <a:p>
            <a:pPr defTabSz="914225"/>
            <a:r>
              <a:rPr lang="en-US" sz="1100">
                <a:solidFill>
                  <a:srgbClr val="505050"/>
                </a:solidFill>
                <a:latin typeface="Segoe UI"/>
                <a:cs typeface="Segoe UI Semibold" panose="020B0702040204020203" pitchFamily="34" charset="0"/>
              </a:rPr>
              <a:t>2: CNCF </a:t>
            </a:r>
            <a:r>
              <a:rPr lang="en-US" sz="1100">
                <a:solidFill>
                  <a:srgbClr val="505050"/>
                </a:solidFill>
                <a:latin typeface="Segoe UI"/>
                <a:cs typeface="Segoe UI Semibold" panose="020B0702040204020203" pitchFamily="34" charset="0"/>
                <a:hlinkClick r:id="rId9"/>
              </a:rPr>
              <a:t>survey</a:t>
            </a:r>
            <a:r>
              <a:rPr lang="en-US" sz="1100">
                <a:solidFill>
                  <a:srgbClr val="505050"/>
                </a:solidFill>
                <a:latin typeface="Segoe UI"/>
                <a:cs typeface="Segoe UI Semibold" panose="020B0702040204020203" pitchFamily="34" charset="0"/>
              </a:rPr>
              <a:t>: </a:t>
            </a:r>
            <a:r>
              <a:rPr lang="en-US" sz="1100">
                <a:solidFill>
                  <a:srgbClr val="505050"/>
                </a:solidFill>
                <a:latin typeface="Segoe UI"/>
              </a:rPr>
              <a:t>cloud-native-technologies-scaling-production-applications</a:t>
            </a:r>
          </a:p>
        </p:txBody>
      </p:sp>
    </p:spTree>
    <p:extLst>
      <p:ext uri="{BB962C8B-B14F-4D97-AF65-F5344CB8AC3E}">
        <p14:creationId xmlns:p14="http://schemas.microsoft.com/office/powerpoint/2010/main" val="42317728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childTnLst>
                                </p:cTn>
                              </p:par>
                            </p:childTnLst>
                          </p:cTn>
                        </p:par>
                        <p:par>
                          <p:cTn id="8" fill="hold">
                            <p:stCondLst>
                              <p:cond delay="1000"/>
                            </p:stCondLst>
                            <p:childTnLst>
                              <p:par>
                                <p:cTn id="9" presetID="2" presetClass="entr" presetSubtype="4" decel="10000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750" fill="hold"/>
                                        <p:tgtEl>
                                          <p:spTgt spid="27"/>
                                        </p:tgtEl>
                                        <p:attrNameLst>
                                          <p:attrName>ppt_x</p:attrName>
                                        </p:attrNameLst>
                                      </p:cBhvr>
                                      <p:tavLst>
                                        <p:tav tm="0">
                                          <p:val>
                                            <p:strVal val="#ppt_x"/>
                                          </p:val>
                                        </p:tav>
                                        <p:tav tm="100000">
                                          <p:val>
                                            <p:strVal val="#ppt_x"/>
                                          </p:val>
                                        </p:tav>
                                      </p:tavLst>
                                    </p:anim>
                                    <p:anim calcmode="lin" valueType="num">
                                      <p:cBhvr additive="base">
                                        <p:cTn id="12" dur="75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9DDC80-5C1C-43D4-94E8-06C435D2465F}"/>
              </a:ext>
            </a:extLst>
          </p:cNvPr>
          <p:cNvSpPr>
            <a:spLocks noGrp="1"/>
          </p:cNvSpPr>
          <p:nvPr>
            <p:ph type="title"/>
          </p:nvPr>
        </p:nvSpPr>
        <p:spPr/>
        <p:txBody>
          <a:bodyPr/>
          <a:lstStyle/>
          <a:p>
            <a:r>
              <a:rPr lang="en-US"/>
              <a:t>Kubernetes: the industry leading orchestrator</a:t>
            </a:r>
          </a:p>
        </p:txBody>
      </p:sp>
      <p:grpSp>
        <p:nvGrpSpPr>
          <p:cNvPr id="30" name="Group 29">
            <a:extLst>
              <a:ext uri="{FF2B5EF4-FFF2-40B4-BE49-F238E27FC236}">
                <a16:creationId xmlns:a16="http://schemas.microsoft.com/office/drawing/2014/main" id="{432F9F04-82B6-8B42-A9A1-EEFB36044508}"/>
              </a:ext>
            </a:extLst>
          </p:cNvPr>
          <p:cNvGrpSpPr/>
          <p:nvPr/>
        </p:nvGrpSpPr>
        <p:grpSpPr>
          <a:xfrm>
            <a:off x="5087666" y="1524384"/>
            <a:ext cx="2016671" cy="2016671"/>
            <a:chOff x="5189537" y="1921279"/>
            <a:chExt cx="2057401" cy="2057401"/>
          </a:xfrm>
        </p:grpSpPr>
        <p:sp>
          <p:nvSpPr>
            <p:cNvPr id="31" name="Oval 30">
              <a:extLst>
                <a:ext uri="{FF2B5EF4-FFF2-40B4-BE49-F238E27FC236}">
                  <a16:creationId xmlns:a16="http://schemas.microsoft.com/office/drawing/2014/main" id="{BDAFA23E-0213-264A-A79C-00C4F689223D}"/>
                </a:ext>
              </a:extLst>
            </p:cNvPr>
            <p:cNvSpPr/>
            <p:nvPr/>
          </p:nvSpPr>
          <p:spPr bwMode="auto">
            <a:xfrm>
              <a:off x="5189537" y="1921279"/>
              <a:ext cx="2057401" cy="2057401"/>
            </a:xfrm>
            <a:prstGeom prst="ellipse">
              <a:avLst/>
            </a:prstGeom>
            <a:solidFill>
              <a:schemeClr val="bg1"/>
            </a:solidFill>
            <a:ln w="2222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2" name="Picture 31">
              <a:extLst>
                <a:ext uri="{FF2B5EF4-FFF2-40B4-BE49-F238E27FC236}">
                  <a16:creationId xmlns:a16="http://schemas.microsoft.com/office/drawing/2014/main" id="{21812565-040E-1D46-AAF4-3C09328BAEB6}"/>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563059" y="2294801"/>
              <a:ext cx="1310356" cy="1310356"/>
            </a:xfrm>
            <a:prstGeom prst="rect">
              <a:avLst/>
            </a:prstGeom>
          </p:spPr>
        </p:pic>
      </p:grpSp>
      <p:grpSp>
        <p:nvGrpSpPr>
          <p:cNvPr id="33" name="Group 32">
            <a:extLst>
              <a:ext uri="{FF2B5EF4-FFF2-40B4-BE49-F238E27FC236}">
                <a16:creationId xmlns:a16="http://schemas.microsoft.com/office/drawing/2014/main" id="{23B55E57-7B4F-E843-9920-6C7A51453581}"/>
              </a:ext>
            </a:extLst>
          </p:cNvPr>
          <p:cNvGrpSpPr/>
          <p:nvPr/>
        </p:nvGrpSpPr>
        <p:grpSpPr>
          <a:xfrm>
            <a:off x="2248252" y="4317499"/>
            <a:ext cx="7695498" cy="144003"/>
            <a:chOff x="2292775" y="4770807"/>
            <a:chExt cx="7850923" cy="146912"/>
          </a:xfrm>
        </p:grpSpPr>
        <p:sp>
          <p:nvSpPr>
            <p:cNvPr id="34" name="Oval 33">
              <a:extLst>
                <a:ext uri="{FF2B5EF4-FFF2-40B4-BE49-F238E27FC236}">
                  <a16:creationId xmlns:a16="http://schemas.microsoft.com/office/drawing/2014/main" id="{124394AC-F03E-A643-B98F-9BC5CAC31441}"/>
                </a:ext>
              </a:extLst>
            </p:cNvPr>
            <p:cNvSpPr/>
            <p:nvPr/>
          </p:nvSpPr>
          <p:spPr bwMode="auto">
            <a:xfrm rot="16200000">
              <a:off x="2292775" y="477080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35" name="Oval 34">
              <a:extLst>
                <a:ext uri="{FF2B5EF4-FFF2-40B4-BE49-F238E27FC236}">
                  <a16:creationId xmlns:a16="http://schemas.microsoft.com/office/drawing/2014/main" id="{95A34E65-35C1-7E46-8E9B-756566F8EC98}"/>
                </a:ext>
              </a:extLst>
            </p:cNvPr>
            <p:cNvSpPr/>
            <p:nvPr/>
          </p:nvSpPr>
          <p:spPr bwMode="auto">
            <a:xfrm rot="16200000">
              <a:off x="6144780" y="477080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36" name="Oval 35">
              <a:extLst>
                <a:ext uri="{FF2B5EF4-FFF2-40B4-BE49-F238E27FC236}">
                  <a16:creationId xmlns:a16="http://schemas.microsoft.com/office/drawing/2014/main" id="{4576A5DF-1404-304C-AD39-36BE57EB469E}"/>
                </a:ext>
              </a:extLst>
            </p:cNvPr>
            <p:cNvSpPr/>
            <p:nvPr/>
          </p:nvSpPr>
          <p:spPr bwMode="auto">
            <a:xfrm rot="16200000">
              <a:off x="9996786" y="477080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cxnSp>
          <p:nvCxnSpPr>
            <p:cNvPr id="37" name="Straight Connector 36">
              <a:extLst>
                <a:ext uri="{FF2B5EF4-FFF2-40B4-BE49-F238E27FC236}">
                  <a16:creationId xmlns:a16="http://schemas.microsoft.com/office/drawing/2014/main" id="{3F838D93-C6D2-C04A-ADB2-59A8F671354C}"/>
                </a:ext>
              </a:extLst>
            </p:cNvPr>
            <p:cNvCxnSpPr>
              <a:cxnSpLocks/>
            </p:cNvCxnSpPr>
            <p:nvPr/>
          </p:nvCxnSpPr>
          <p:spPr>
            <a:xfrm>
              <a:off x="2607176" y="4844263"/>
              <a:ext cx="3370115" cy="0"/>
            </a:xfrm>
            <a:prstGeom prst="line">
              <a:avLst/>
            </a:prstGeom>
            <a:ln w="22225" cap="rnd">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E807860-98BF-ED4E-AAD4-4E54641699EC}"/>
                </a:ext>
              </a:extLst>
            </p:cNvPr>
            <p:cNvCxnSpPr>
              <a:cxnSpLocks/>
            </p:cNvCxnSpPr>
            <p:nvPr/>
          </p:nvCxnSpPr>
          <p:spPr>
            <a:xfrm>
              <a:off x="6459181" y="4844263"/>
              <a:ext cx="3370115" cy="0"/>
            </a:xfrm>
            <a:prstGeom prst="line">
              <a:avLst/>
            </a:prstGeom>
            <a:ln w="22225" cap="rnd">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59E2FC25-C70F-C345-BEB2-11F6E2912FB0}"/>
              </a:ext>
            </a:extLst>
          </p:cNvPr>
          <p:cNvGrpSpPr/>
          <p:nvPr/>
        </p:nvGrpSpPr>
        <p:grpSpPr>
          <a:xfrm>
            <a:off x="933075" y="4705330"/>
            <a:ext cx="10635632" cy="1197428"/>
            <a:chOff x="951037" y="5166472"/>
            <a:chExt cx="10850438" cy="1221612"/>
          </a:xfrm>
        </p:grpSpPr>
        <p:sp>
          <p:nvSpPr>
            <p:cNvPr id="40" name="TextBox 39">
              <a:extLst>
                <a:ext uri="{FF2B5EF4-FFF2-40B4-BE49-F238E27FC236}">
                  <a16:creationId xmlns:a16="http://schemas.microsoft.com/office/drawing/2014/main" id="{50E0571F-D6C1-4D4A-95BE-15648C1837E8}"/>
                </a:ext>
              </a:extLst>
            </p:cNvPr>
            <p:cNvSpPr txBox="1"/>
            <p:nvPr/>
          </p:nvSpPr>
          <p:spPr>
            <a:xfrm>
              <a:off x="951037" y="5166472"/>
              <a:ext cx="2830388" cy="1221612"/>
            </a:xfrm>
            <a:prstGeom prst="rect">
              <a:avLst/>
            </a:prstGeom>
            <a:noFill/>
          </p:spPr>
          <p:txBody>
            <a:bodyPr wrap="square" lIns="143407" tIns="143407" rIns="143407" bIns="143407" rtlCol="0">
              <a:spAutoFit/>
            </a:bodyPr>
            <a:lstStyle/>
            <a:p>
              <a:pPr algn="ctr" defTabSz="914192">
                <a:spcAft>
                  <a:spcPts val="588"/>
                </a:spcAft>
                <a:defRPr/>
              </a:pPr>
              <a:r>
                <a:rPr lang="en-US" sz="1765">
                  <a:solidFill>
                    <a:srgbClr val="0072C6"/>
                  </a:solidFill>
                  <a:latin typeface="Segoe UI Semibold" panose="020B0702040204020203" pitchFamily="34" charset="0"/>
                  <a:cs typeface="Segoe UI Semibold" panose="020B0702040204020203" pitchFamily="34" charset="0"/>
                </a:rPr>
                <a:t>Portable</a:t>
              </a:r>
              <a:r>
                <a:rPr lang="en-US" sz="1765">
                  <a:solidFill>
                    <a:srgbClr val="505050"/>
                  </a:solidFill>
                  <a:latin typeface="Segoe UI Semibold" panose="020B0702040204020203" pitchFamily="34" charset="0"/>
                  <a:cs typeface="Segoe UI Semibold" panose="020B0702040204020203" pitchFamily="34" charset="0"/>
                </a:rPr>
                <a:t> </a:t>
              </a:r>
            </a:p>
            <a:p>
              <a:pPr algn="ctr" defTabSz="914192">
                <a:spcAft>
                  <a:spcPts val="588"/>
                </a:spcAft>
                <a:defRPr/>
              </a:pPr>
              <a:r>
                <a:rPr lang="en-US" sz="1765">
                  <a:latin typeface="Segoe UI"/>
                  <a:cs typeface="Segoe UI Semibold" panose="020B0702040204020203" pitchFamily="34" charset="0"/>
                </a:rPr>
                <a:t>Public, private, hybrid, multi-cloud</a:t>
              </a:r>
            </a:p>
          </p:txBody>
        </p:sp>
        <p:sp>
          <p:nvSpPr>
            <p:cNvPr id="41" name="TextBox 40">
              <a:extLst>
                <a:ext uri="{FF2B5EF4-FFF2-40B4-BE49-F238E27FC236}">
                  <a16:creationId xmlns:a16="http://schemas.microsoft.com/office/drawing/2014/main" id="{A5DC1599-D0B5-1041-935B-B788B71069B8}"/>
                </a:ext>
              </a:extLst>
            </p:cNvPr>
            <p:cNvSpPr txBox="1"/>
            <p:nvPr/>
          </p:nvSpPr>
          <p:spPr>
            <a:xfrm>
              <a:off x="4803042" y="5166472"/>
              <a:ext cx="2830388" cy="1221612"/>
            </a:xfrm>
            <a:prstGeom prst="rect">
              <a:avLst/>
            </a:prstGeom>
            <a:noFill/>
          </p:spPr>
          <p:txBody>
            <a:bodyPr wrap="square" lIns="143407" tIns="143407" rIns="143407" bIns="143407" rtlCol="0">
              <a:spAutoFit/>
            </a:bodyPr>
            <a:lstStyle/>
            <a:p>
              <a:pPr algn="ctr" defTabSz="914192">
                <a:spcAft>
                  <a:spcPts val="588"/>
                </a:spcAft>
                <a:defRPr/>
              </a:pPr>
              <a:r>
                <a:rPr lang="en-US" sz="1765">
                  <a:solidFill>
                    <a:srgbClr val="0072C6"/>
                  </a:solidFill>
                  <a:latin typeface="Segoe UI Semibold" panose="020B0702040204020203" pitchFamily="34" charset="0"/>
                  <a:cs typeface="Segoe UI Semibold" panose="020B0702040204020203" pitchFamily="34" charset="0"/>
                </a:rPr>
                <a:t>Extensible</a:t>
              </a:r>
              <a:r>
                <a:rPr lang="en-US" sz="1765">
                  <a:solidFill>
                    <a:srgbClr val="505050"/>
                  </a:solidFill>
                  <a:latin typeface="Segoe UI Semibold" panose="020B0702040204020203" pitchFamily="34" charset="0"/>
                  <a:cs typeface="Segoe UI Semibold" panose="020B0702040204020203" pitchFamily="34" charset="0"/>
                </a:rPr>
                <a:t> </a:t>
              </a:r>
            </a:p>
            <a:p>
              <a:pPr algn="ctr" defTabSz="914192">
                <a:spcAft>
                  <a:spcPts val="588"/>
                </a:spcAft>
                <a:defRPr/>
              </a:pPr>
              <a:r>
                <a:rPr lang="en-US" sz="1765">
                  <a:latin typeface="Segoe UI"/>
                  <a:cs typeface="Segoe UI Semibold" panose="020B0702040204020203" pitchFamily="34" charset="0"/>
                </a:rPr>
                <a:t>Modular, pluggable, </a:t>
              </a:r>
              <a:r>
                <a:rPr lang="en-US" sz="1765" err="1">
                  <a:latin typeface="Segoe UI"/>
                  <a:cs typeface="Segoe UI Semibold" panose="020B0702040204020203" pitchFamily="34" charset="0"/>
                </a:rPr>
                <a:t>hookable</a:t>
              </a:r>
              <a:r>
                <a:rPr lang="en-US" sz="1765">
                  <a:latin typeface="Segoe UI"/>
                  <a:cs typeface="Segoe UI Semibold" panose="020B0702040204020203" pitchFamily="34" charset="0"/>
                </a:rPr>
                <a:t>, composable</a:t>
              </a:r>
            </a:p>
          </p:txBody>
        </p:sp>
        <p:sp>
          <p:nvSpPr>
            <p:cNvPr id="42" name="TextBox 41">
              <a:extLst>
                <a:ext uri="{FF2B5EF4-FFF2-40B4-BE49-F238E27FC236}">
                  <a16:creationId xmlns:a16="http://schemas.microsoft.com/office/drawing/2014/main" id="{B3695D55-6F12-C24A-8616-F273B87F3D78}"/>
                </a:ext>
              </a:extLst>
            </p:cNvPr>
            <p:cNvSpPr txBox="1"/>
            <p:nvPr/>
          </p:nvSpPr>
          <p:spPr>
            <a:xfrm>
              <a:off x="8339007" y="5166472"/>
              <a:ext cx="3462468" cy="1221612"/>
            </a:xfrm>
            <a:prstGeom prst="rect">
              <a:avLst/>
            </a:prstGeom>
            <a:noFill/>
          </p:spPr>
          <p:txBody>
            <a:bodyPr wrap="square" lIns="143407" tIns="143407" rIns="143407" bIns="143407" rtlCol="0">
              <a:spAutoFit/>
            </a:bodyPr>
            <a:lstStyle/>
            <a:p>
              <a:pPr algn="ctr" defTabSz="914192">
                <a:spcAft>
                  <a:spcPts val="588"/>
                </a:spcAft>
                <a:defRPr/>
              </a:pPr>
              <a:r>
                <a:rPr lang="en-US" sz="1765">
                  <a:solidFill>
                    <a:srgbClr val="0072C6"/>
                  </a:solidFill>
                  <a:latin typeface="Segoe UI Semibold" panose="020B0702040204020203" pitchFamily="34" charset="0"/>
                  <a:cs typeface="Segoe UI Semibold" panose="020B0702040204020203" pitchFamily="34" charset="0"/>
                </a:rPr>
                <a:t>Self-healing </a:t>
              </a:r>
            </a:p>
            <a:p>
              <a:pPr algn="ctr" defTabSz="914192">
                <a:spcAft>
                  <a:spcPts val="588"/>
                </a:spcAft>
                <a:defRPr/>
              </a:pPr>
              <a:r>
                <a:rPr lang="en-US" sz="1765">
                  <a:latin typeface="Segoe UI"/>
                  <a:cs typeface="Segoe UI Semibold" panose="020B0702040204020203" pitchFamily="34" charset="0"/>
                </a:rPr>
                <a:t>Auto-placement, auto-restart, auto-replication, auto-scaling</a:t>
              </a:r>
            </a:p>
          </p:txBody>
        </p:sp>
      </p:grpSp>
      <p:cxnSp>
        <p:nvCxnSpPr>
          <p:cNvPr id="43" name="Straight Connector 42">
            <a:extLst>
              <a:ext uri="{FF2B5EF4-FFF2-40B4-BE49-F238E27FC236}">
                <a16:creationId xmlns:a16="http://schemas.microsoft.com/office/drawing/2014/main" id="{947F0A93-9795-0147-BDF1-80ED0BA92037}"/>
              </a:ext>
            </a:extLst>
          </p:cNvPr>
          <p:cNvCxnSpPr>
            <a:cxnSpLocks/>
          </p:cNvCxnSpPr>
          <p:nvPr/>
        </p:nvCxnSpPr>
        <p:spPr>
          <a:xfrm flipV="1">
            <a:off x="6096000" y="3666340"/>
            <a:ext cx="0" cy="525873"/>
          </a:xfrm>
          <a:prstGeom prst="line">
            <a:avLst/>
          </a:prstGeom>
          <a:ln w="22225" cap="rnd">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4979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wipe(up)">
                                      <p:cBhvr>
                                        <p:cTn id="13" dur="500"/>
                                        <p:tgtEl>
                                          <p:spTgt spid="43"/>
                                        </p:tgtEl>
                                      </p:cBhvr>
                                    </p:animEffect>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barn(outVertical)">
                                      <p:cBhvr>
                                        <p:cTn id="17" dur="1000"/>
                                        <p:tgtEl>
                                          <p:spTgt spid="33"/>
                                        </p:tgtEl>
                                      </p:cBhvr>
                                    </p:animEffect>
                                  </p:childTnLst>
                                </p:cTn>
                              </p:par>
                            </p:childTnLst>
                          </p:cTn>
                        </p:par>
                        <p:par>
                          <p:cTn id="18" fill="hold">
                            <p:stCondLst>
                              <p:cond delay="2500"/>
                            </p:stCondLst>
                            <p:childTnLst>
                              <p:par>
                                <p:cTn id="19" presetID="22" presetClass="entr" presetSubtype="1" fill="hold" nodeType="after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wipe(up)">
                                      <p:cBhvr>
                                        <p:cTn id="2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Oval 153">
            <a:extLst>
              <a:ext uri="{FF2B5EF4-FFF2-40B4-BE49-F238E27FC236}">
                <a16:creationId xmlns:a16="http://schemas.microsoft.com/office/drawing/2014/main" id="{6532EEC6-7073-9A4A-9AA8-01651EE41240}"/>
              </a:ext>
            </a:extLst>
          </p:cNvPr>
          <p:cNvSpPr/>
          <p:nvPr/>
        </p:nvSpPr>
        <p:spPr bwMode="auto">
          <a:xfrm rot="16200000">
            <a:off x="5875212" y="4448229"/>
            <a:ext cx="650437" cy="650437"/>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kern="0">
              <a:gradFill>
                <a:gsLst>
                  <a:gs pos="0">
                    <a:srgbClr val="FFFFFF"/>
                  </a:gs>
                  <a:gs pos="100000">
                    <a:srgbClr val="FFFFFF"/>
                  </a:gs>
                </a:gsLst>
                <a:lin ang="5400000" scaled="0"/>
              </a:gradFill>
              <a:latin typeface="Segoe UI Light" charset="0"/>
            </a:endParaRPr>
          </a:p>
        </p:txBody>
      </p:sp>
      <p:sp>
        <p:nvSpPr>
          <p:cNvPr id="3" name="Title 2">
            <a:extLst>
              <a:ext uri="{FF2B5EF4-FFF2-40B4-BE49-F238E27FC236}">
                <a16:creationId xmlns:a16="http://schemas.microsoft.com/office/drawing/2014/main" id="{009DDC80-5C1C-43D4-94E8-06C435D2465F}"/>
              </a:ext>
            </a:extLst>
          </p:cNvPr>
          <p:cNvSpPr>
            <a:spLocks noGrp="1"/>
          </p:cNvSpPr>
          <p:nvPr>
            <p:ph type="title"/>
          </p:nvPr>
        </p:nvSpPr>
        <p:spPr>
          <a:xfrm>
            <a:off x="426425" y="221171"/>
            <a:ext cx="11336039" cy="739238"/>
          </a:xfrm>
        </p:spPr>
        <p:txBody>
          <a:bodyPr/>
          <a:lstStyle/>
          <a:p>
            <a:r>
              <a:rPr lang="en-US"/>
              <a:t>Azure Kubernetes Service (AKS)</a:t>
            </a:r>
          </a:p>
        </p:txBody>
      </p:sp>
      <p:sp>
        <p:nvSpPr>
          <p:cNvPr id="2" name="Rectangle 1">
            <a:extLst>
              <a:ext uri="{FF2B5EF4-FFF2-40B4-BE49-F238E27FC236}">
                <a16:creationId xmlns:a16="http://schemas.microsoft.com/office/drawing/2014/main" id="{84945F85-F946-8F47-9DDB-05FEEB906976}"/>
              </a:ext>
            </a:extLst>
          </p:cNvPr>
          <p:cNvSpPr/>
          <p:nvPr/>
        </p:nvSpPr>
        <p:spPr>
          <a:xfrm>
            <a:off x="426425" y="1069040"/>
            <a:ext cx="7913135" cy="392245"/>
          </a:xfrm>
          <a:prstGeom prst="rect">
            <a:avLst/>
          </a:prstGeom>
        </p:spPr>
        <p:txBody>
          <a:bodyPr wrap="square">
            <a:spAutoFit/>
          </a:bodyPr>
          <a:lstStyle/>
          <a:p>
            <a:r>
              <a:rPr lang="en-US" sz="1961" dirty="0"/>
              <a:t>Simplify the deployment, management, and operations of Kubernetes</a:t>
            </a:r>
          </a:p>
        </p:txBody>
      </p:sp>
      <p:sp>
        <p:nvSpPr>
          <p:cNvPr id="129" name="TextBox 128">
            <a:extLst>
              <a:ext uri="{FF2B5EF4-FFF2-40B4-BE49-F238E27FC236}">
                <a16:creationId xmlns:a16="http://schemas.microsoft.com/office/drawing/2014/main" id="{E2D67D6B-E8C5-2745-B79C-623F608BE1F6}"/>
              </a:ext>
            </a:extLst>
          </p:cNvPr>
          <p:cNvSpPr txBox="1"/>
          <p:nvPr/>
        </p:nvSpPr>
        <p:spPr>
          <a:xfrm>
            <a:off x="1360028" y="2919213"/>
            <a:ext cx="2688892" cy="772378"/>
          </a:xfrm>
          <a:prstGeom prst="rect">
            <a:avLst/>
          </a:prstGeom>
          <a:noFill/>
        </p:spPr>
        <p:txBody>
          <a:bodyPr wrap="square" lIns="143407" tIns="143407" rIns="143407" bIns="143407" rtlCol="0">
            <a:spAutoFit/>
          </a:bodyPr>
          <a:lstStyle/>
          <a:p>
            <a:pPr algn="ctr" defTabSz="914192">
              <a:spcAft>
                <a:spcPts val="2353"/>
              </a:spcAft>
            </a:pPr>
            <a:r>
              <a:rPr lang="en-US" sz="1568">
                <a:cs typeface="Segoe UI Semibold" panose="020B0702040204020203" pitchFamily="34" charset="0"/>
              </a:rPr>
              <a:t>Deploy and manage Kubernetes with ease </a:t>
            </a:r>
          </a:p>
        </p:txBody>
      </p:sp>
      <p:sp>
        <p:nvSpPr>
          <p:cNvPr id="130" name="TextBox 129">
            <a:extLst>
              <a:ext uri="{FF2B5EF4-FFF2-40B4-BE49-F238E27FC236}">
                <a16:creationId xmlns:a16="http://schemas.microsoft.com/office/drawing/2014/main" id="{F870055D-DE0F-C14F-ACF0-8071FA7E0365}"/>
              </a:ext>
            </a:extLst>
          </p:cNvPr>
          <p:cNvSpPr txBox="1"/>
          <p:nvPr/>
        </p:nvSpPr>
        <p:spPr>
          <a:xfrm>
            <a:off x="4840747" y="2919213"/>
            <a:ext cx="2688892" cy="772378"/>
          </a:xfrm>
          <a:prstGeom prst="rect">
            <a:avLst/>
          </a:prstGeom>
          <a:noFill/>
        </p:spPr>
        <p:txBody>
          <a:bodyPr wrap="square" lIns="143407" tIns="143407" rIns="143407" bIns="143407" rtlCol="0">
            <a:spAutoFit/>
          </a:bodyPr>
          <a:lstStyle/>
          <a:p>
            <a:pPr algn="ctr" defTabSz="914192">
              <a:spcAft>
                <a:spcPts val="2353"/>
              </a:spcAft>
            </a:pPr>
            <a:r>
              <a:rPr lang="en-US" sz="1568">
                <a:cs typeface="Segoe UI Semibold" panose="020B0702040204020203" pitchFamily="34" charset="0"/>
              </a:rPr>
              <a:t>Scale and run applications with confidence </a:t>
            </a:r>
          </a:p>
        </p:txBody>
      </p:sp>
      <p:sp>
        <p:nvSpPr>
          <p:cNvPr id="131" name="TextBox 130">
            <a:extLst>
              <a:ext uri="{FF2B5EF4-FFF2-40B4-BE49-F238E27FC236}">
                <a16:creationId xmlns:a16="http://schemas.microsoft.com/office/drawing/2014/main" id="{6B1A0608-A590-1246-A91C-CA30A78E76BE}"/>
              </a:ext>
            </a:extLst>
          </p:cNvPr>
          <p:cNvSpPr txBox="1"/>
          <p:nvPr/>
        </p:nvSpPr>
        <p:spPr>
          <a:xfrm>
            <a:off x="8425203" y="2919213"/>
            <a:ext cx="2688892" cy="772378"/>
          </a:xfrm>
          <a:prstGeom prst="rect">
            <a:avLst/>
          </a:prstGeom>
          <a:noFill/>
        </p:spPr>
        <p:txBody>
          <a:bodyPr wrap="square" lIns="143407" tIns="143407" rIns="143407" bIns="143407" rtlCol="0">
            <a:spAutoFit/>
          </a:bodyPr>
          <a:lstStyle/>
          <a:p>
            <a:pPr algn="ctr" defTabSz="914192">
              <a:spcAft>
                <a:spcPts val="2353"/>
              </a:spcAft>
            </a:pPr>
            <a:r>
              <a:rPr lang="en-US" sz="1568">
                <a:cs typeface="Segoe UI Semibold" panose="020B0702040204020203" pitchFamily="34" charset="0"/>
              </a:rPr>
              <a:t>Secure your Kubernetes environment</a:t>
            </a:r>
          </a:p>
        </p:txBody>
      </p:sp>
      <p:sp>
        <p:nvSpPr>
          <p:cNvPr id="132" name="TextBox 131">
            <a:extLst>
              <a:ext uri="{FF2B5EF4-FFF2-40B4-BE49-F238E27FC236}">
                <a16:creationId xmlns:a16="http://schemas.microsoft.com/office/drawing/2014/main" id="{9D6B82D5-2C79-9A45-A9A0-B4E82D4C517B}"/>
              </a:ext>
            </a:extLst>
          </p:cNvPr>
          <p:cNvSpPr txBox="1"/>
          <p:nvPr/>
        </p:nvSpPr>
        <p:spPr>
          <a:xfrm>
            <a:off x="1225735" y="5367645"/>
            <a:ext cx="2839220" cy="772378"/>
          </a:xfrm>
          <a:prstGeom prst="rect">
            <a:avLst/>
          </a:prstGeom>
          <a:noFill/>
        </p:spPr>
        <p:txBody>
          <a:bodyPr wrap="square" lIns="143407" tIns="143407" rIns="143407" bIns="143407" rtlCol="0">
            <a:spAutoFit/>
          </a:bodyPr>
          <a:lstStyle/>
          <a:p>
            <a:pPr algn="ctr" defTabSz="914192">
              <a:spcAft>
                <a:spcPts val="2353"/>
              </a:spcAft>
            </a:pPr>
            <a:r>
              <a:rPr lang="en-US" sz="1568">
                <a:cs typeface="Segoe UI Semibold" panose="020B0702040204020203" pitchFamily="34" charset="0"/>
              </a:rPr>
              <a:t>Accelerate containerized application development  </a:t>
            </a:r>
          </a:p>
        </p:txBody>
      </p:sp>
      <p:sp>
        <p:nvSpPr>
          <p:cNvPr id="133" name="TextBox 132">
            <a:extLst>
              <a:ext uri="{FF2B5EF4-FFF2-40B4-BE49-F238E27FC236}">
                <a16:creationId xmlns:a16="http://schemas.microsoft.com/office/drawing/2014/main" id="{93261951-08F7-7E45-9DD7-3936336DA756}"/>
              </a:ext>
            </a:extLst>
          </p:cNvPr>
          <p:cNvSpPr txBox="1"/>
          <p:nvPr/>
        </p:nvSpPr>
        <p:spPr>
          <a:xfrm>
            <a:off x="4868808" y="5367645"/>
            <a:ext cx="2688892" cy="772378"/>
          </a:xfrm>
          <a:prstGeom prst="rect">
            <a:avLst/>
          </a:prstGeom>
          <a:noFill/>
        </p:spPr>
        <p:txBody>
          <a:bodyPr wrap="square" lIns="143407" tIns="143407" rIns="143407" bIns="143407" rtlCol="0">
            <a:spAutoFit/>
          </a:bodyPr>
          <a:lstStyle/>
          <a:p>
            <a:pPr algn="ctr" defTabSz="914192">
              <a:spcAft>
                <a:spcPts val="2353"/>
              </a:spcAft>
            </a:pPr>
            <a:r>
              <a:rPr lang="en-US" sz="1568">
                <a:cs typeface="Segoe UI Semibold" panose="020B0702040204020203" pitchFamily="34" charset="0"/>
              </a:rPr>
              <a:t>Work how you want with open-source tools &amp; APIs </a:t>
            </a:r>
          </a:p>
        </p:txBody>
      </p:sp>
      <p:sp>
        <p:nvSpPr>
          <p:cNvPr id="134" name="TextBox 133">
            <a:extLst>
              <a:ext uri="{FF2B5EF4-FFF2-40B4-BE49-F238E27FC236}">
                <a16:creationId xmlns:a16="http://schemas.microsoft.com/office/drawing/2014/main" id="{751BF071-2C05-C247-B4F8-A1E06D88B917}"/>
              </a:ext>
            </a:extLst>
          </p:cNvPr>
          <p:cNvSpPr txBox="1"/>
          <p:nvPr/>
        </p:nvSpPr>
        <p:spPr>
          <a:xfrm>
            <a:off x="8418244" y="5367645"/>
            <a:ext cx="2688892" cy="772378"/>
          </a:xfrm>
          <a:prstGeom prst="rect">
            <a:avLst/>
          </a:prstGeom>
          <a:noFill/>
        </p:spPr>
        <p:txBody>
          <a:bodyPr wrap="square" lIns="143407" tIns="143407" rIns="143407" bIns="143407" rtlCol="0">
            <a:spAutoFit/>
          </a:bodyPr>
          <a:lstStyle/>
          <a:p>
            <a:pPr algn="ctr" defTabSz="914192">
              <a:spcAft>
                <a:spcPts val="2353"/>
              </a:spcAft>
            </a:pPr>
            <a:r>
              <a:rPr lang="en-US" sz="1568">
                <a:cs typeface="Segoe UI Semibold" panose="020B0702040204020203" pitchFamily="34" charset="0"/>
              </a:rPr>
              <a:t>Set up CI/CD in a </a:t>
            </a:r>
            <a:br>
              <a:rPr lang="en-US" sz="1568">
                <a:cs typeface="Segoe UI Semibold" panose="020B0702040204020203" pitchFamily="34" charset="0"/>
              </a:rPr>
            </a:br>
            <a:r>
              <a:rPr lang="en-US" sz="1568">
                <a:cs typeface="Segoe UI Semibold" panose="020B0702040204020203" pitchFamily="34" charset="0"/>
              </a:rPr>
              <a:t>few clicks</a:t>
            </a:r>
          </a:p>
        </p:txBody>
      </p:sp>
      <p:sp>
        <p:nvSpPr>
          <p:cNvPr id="136" name="Oval 135">
            <a:extLst>
              <a:ext uri="{FF2B5EF4-FFF2-40B4-BE49-F238E27FC236}">
                <a16:creationId xmlns:a16="http://schemas.microsoft.com/office/drawing/2014/main" id="{1B1308AD-F947-7642-A698-931F3467E61E}"/>
              </a:ext>
            </a:extLst>
          </p:cNvPr>
          <p:cNvSpPr/>
          <p:nvPr/>
        </p:nvSpPr>
        <p:spPr bwMode="auto">
          <a:xfrm rot="16200000">
            <a:off x="2308522" y="2151054"/>
            <a:ext cx="650437" cy="650437"/>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kern="0">
              <a:gradFill>
                <a:gsLst>
                  <a:gs pos="0">
                    <a:srgbClr val="FFFFFF"/>
                  </a:gs>
                  <a:gs pos="100000">
                    <a:srgbClr val="FFFFFF"/>
                  </a:gs>
                </a:gsLst>
                <a:lin ang="5400000" scaled="0"/>
              </a:gradFill>
              <a:latin typeface="Segoe UI Light" charset="0"/>
            </a:endParaRPr>
          </a:p>
        </p:txBody>
      </p:sp>
      <p:sp>
        <p:nvSpPr>
          <p:cNvPr id="143" name="Oval 142">
            <a:extLst>
              <a:ext uri="{FF2B5EF4-FFF2-40B4-BE49-F238E27FC236}">
                <a16:creationId xmlns:a16="http://schemas.microsoft.com/office/drawing/2014/main" id="{0B8F9F35-CDAD-7A41-843B-AD63DEEA00DD}"/>
              </a:ext>
            </a:extLst>
          </p:cNvPr>
          <p:cNvSpPr/>
          <p:nvPr/>
        </p:nvSpPr>
        <p:spPr bwMode="auto">
          <a:xfrm rot="16200000">
            <a:off x="9442816" y="2151054"/>
            <a:ext cx="650437" cy="650437"/>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kern="0">
              <a:gradFill>
                <a:gsLst>
                  <a:gs pos="0">
                    <a:srgbClr val="FFFFFF"/>
                  </a:gs>
                  <a:gs pos="100000">
                    <a:srgbClr val="FFFFFF"/>
                  </a:gs>
                </a:gsLst>
                <a:lin ang="5400000" scaled="0"/>
              </a:gradFill>
              <a:latin typeface="Segoe UI Light" charset="0"/>
            </a:endParaRPr>
          </a:p>
        </p:txBody>
      </p:sp>
      <p:sp>
        <p:nvSpPr>
          <p:cNvPr id="148" name="Oval 147">
            <a:extLst>
              <a:ext uri="{FF2B5EF4-FFF2-40B4-BE49-F238E27FC236}">
                <a16:creationId xmlns:a16="http://schemas.microsoft.com/office/drawing/2014/main" id="{B7D2182C-9DD7-7A48-87CA-0592D2520BE5}"/>
              </a:ext>
            </a:extLst>
          </p:cNvPr>
          <p:cNvSpPr/>
          <p:nvPr/>
        </p:nvSpPr>
        <p:spPr bwMode="auto">
          <a:xfrm rot="16200000">
            <a:off x="2308522" y="4448229"/>
            <a:ext cx="650437" cy="650437"/>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kern="0">
              <a:gradFill>
                <a:gsLst>
                  <a:gs pos="0">
                    <a:srgbClr val="FFFFFF"/>
                  </a:gs>
                  <a:gs pos="100000">
                    <a:srgbClr val="FFFFFF"/>
                  </a:gs>
                </a:gsLst>
                <a:lin ang="5400000" scaled="0"/>
              </a:gradFill>
              <a:latin typeface="Segoe UI Light" charset="0"/>
            </a:endParaRPr>
          </a:p>
        </p:txBody>
      </p:sp>
      <p:sp>
        <p:nvSpPr>
          <p:cNvPr id="170" name="Oval 169">
            <a:extLst>
              <a:ext uri="{FF2B5EF4-FFF2-40B4-BE49-F238E27FC236}">
                <a16:creationId xmlns:a16="http://schemas.microsoft.com/office/drawing/2014/main" id="{F636A6F5-63B9-D144-BE7A-7434D27B31E6}"/>
              </a:ext>
            </a:extLst>
          </p:cNvPr>
          <p:cNvSpPr/>
          <p:nvPr/>
        </p:nvSpPr>
        <p:spPr bwMode="auto">
          <a:xfrm rot="16200000">
            <a:off x="9441903" y="4448229"/>
            <a:ext cx="650437" cy="650437"/>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kern="0">
              <a:gradFill>
                <a:gsLst>
                  <a:gs pos="0">
                    <a:srgbClr val="FFFFFF"/>
                  </a:gs>
                  <a:gs pos="100000">
                    <a:srgbClr val="FFFFFF"/>
                  </a:gs>
                </a:gsLst>
                <a:lin ang="5400000" scaled="0"/>
              </a:gradFill>
              <a:latin typeface="Segoe UI Light" charset="0"/>
            </a:endParaRPr>
          </a:p>
        </p:txBody>
      </p:sp>
      <p:sp>
        <p:nvSpPr>
          <p:cNvPr id="175" name="Oval 174">
            <a:extLst>
              <a:ext uri="{FF2B5EF4-FFF2-40B4-BE49-F238E27FC236}">
                <a16:creationId xmlns:a16="http://schemas.microsoft.com/office/drawing/2014/main" id="{D90336C4-1E93-1E47-89FE-02135CF06ABC}"/>
              </a:ext>
            </a:extLst>
          </p:cNvPr>
          <p:cNvSpPr/>
          <p:nvPr/>
        </p:nvSpPr>
        <p:spPr bwMode="auto">
          <a:xfrm rot="16200000">
            <a:off x="5875668" y="2151054"/>
            <a:ext cx="650437" cy="650437"/>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kern="0">
              <a:gradFill>
                <a:gsLst>
                  <a:gs pos="0">
                    <a:srgbClr val="FFFFFF"/>
                  </a:gs>
                  <a:gs pos="100000">
                    <a:srgbClr val="FFFFFF"/>
                  </a:gs>
                </a:gsLst>
                <a:lin ang="5400000" scaled="0"/>
              </a:gradFill>
              <a:latin typeface="Segoe UI Light" charset="0"/>
            </a:endParaRPr>
          </a:p>
        </p:txBody>
      </p:sp>
      <p:sp>
        <p:nvSpPr>
          <p:cNvPr id="188" name="Oval 5">
            <a:extLst>
              <a:ext uri="{FF2B5EF4-FFF2-40B4-BE49-F238E27FC236}">
                <a16:creationId xmlns:a16="http://schemas.microsoft.com/office/drawing/2014/main" id="{4FF4062F-0DF2-BD47-9DF5-2DF8DD92AD41}"/>
              </a:ext>
            </a:extLst>
          </p:cNvPr>
          <p:cNvSpPr>
            <a:spLocks noChangeArrowheads="1"/>
          </p:cNvSpPr>
          <p:nvPr/>
        </p:nvSpPr>
        <p:spPr bwMode="auto">
          <a:xfrm>
            <a:off x="2424293" y="2528140"/>
            <a:ext cx="99580" cy="99580"/>
          </a:xfrm>
          <a:prstGeom prst="ellipse">
            <a:avLst/>
          </a:pr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505050"/>
              </a:solidFill>
            </a:endParaRPr>
          </a:p>
        </p:txBody>
      </p:sp>
      <p:sp>
        <p:nvSpPr>
          <p:cNvPr id="189" name="Oval 5">
            <a:extLst>
              <a:ext uri="{FF2B5EF4-FFF2-40B4-BE49-F238E27FC236}">
                <a16:creationId xmlns:a16="http://schemas.microsoft.com/office/drawing/2014/main" id="{D68B4BB6-B7B9-604C-A5BE-F516F2C322A5}"/>
              </a:ext>
            </a:extLst>
          </p:cNvPr>
          <p:cNvSpPr>
            <a:spLocks noChangeArrowheads="1"/>
          </p:cNvSpPr>
          <p:nvPr/>
        </p:nvSpPr>
        <p:spPr bwMode="auto">
          <a:xfrm>
            <a:off x="2591214" y="2528140"/>
            <a:ext cx="99580" cy="99580"/>
          </a:xfrm>
          <a:prstGeom prst="ellipse">
            <a:avLst/>
          </a:pr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505050"/>
              </a:solidFill>
            </a:endParaRPr>
          </a:p>
        </p:txBody>
      </p:sp>
      <p:sp>
        <p:nvSpPr>
          <p:cNvPr id="190" name="Oval 5">
            <a:extLst>
              <a:ext uri="{FF2B5EF4-FFF2-40B4-BE49-F238E27FC236}">
                <a16:creationId xmlns:a16="http://schemas.microsoft.com/office/drawing/2014/main" id="{557596AE-8E74-364B-A8ED-C9A868D7E079}"/>
              </a:ext>
            </a:extLst>
          </p:cNvPr>
          <p:cNvSpPr>
            <a:spLocks noChangeArrowheads="1"/>
          </p:cNvSpPr>
          <p:nvPr/>
        </p:nvSpPr>
        <p:spPr bwMode="auto">
          <a:xfrm>
            <a:off x="2764317" y="2528140"/>
            <a:ext cx="99580" cy="99580"/>
          </a:xfrm>
          <a:prstGeom prst="ellipse">
            <a:avLst/>
          </a:pr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505050"/>
              </a:solidFill>
            </a:endParaRPr>
          </a:p>
        </p:txBody>
      </p:sp>
      <p:cxnSp>
        <p:nvCxnSpPr>
          <p:cNvPr id="5" name="Straight Connector 4">
            <a:extLst>
              <a:ext uri="{FF2B5EF4-FFF2-40B4-BE49-F238E27FC236}">
                <a16:creationId xmlns:a16="http://schemas.microsoft.com/office/drawing/2014/main" id="{E300F4C1-1B8F-9F4B-89DD-FC7949ACEB91}"/>
              </a:ext>
            </a:extLst>
          </p:cNvPr>
          <p:cNvCxnSpPr>
            <a:stCxn id="188" idx="0"/>
          </p:cNvCxnSpPr>
          <p:nvPr/>
        </p:nvCxnSpPr>
        <p:spPr>
          <a:xfrm flipH="1" flipV="1">
            <a:off x="2474082" y="2482755"/>
            <a:ext cx="1" cy="45384"/>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20D5B82A-FA14-6447-B046-C6123C38354D}"/>
              </a:ext>
            </a:extLst>
          </p:cNvPr>
          <p:cNvCxnSpPr>
            <a:cxnSpLocks/>
          </p:cNvCxnSpPr>
          <p:nvPr/>
        </p:nvCxnSpPr>
        <p:spPr>
          <a:xfrm flipH="1" flipV="1">
            <a:off x="2643933" y="2415178"/>
            <a:ext cx="1" cy="112961"/>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FBC8CD2-D9AB-1447-B3C4-5C217B64ED1C}"/>
              </a:ext>
            </a:extLst>
          </p:cNvPr>
          <p:cNvCxnSpPr/>
          <p:nvPr/>
        </p:nvCxnSpPr>
        <p:spPr>
          <a:xfrm flipH="1" flipV="1">
            <a:off x="2813780" y="2482755"/>
            <a:ext cx="1" cy="45384"/>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87EF31B-8224-6248-B5E9-A84C9DD5C78C}"/>
              </a:ext>
            </a:extLst>
          </p:cNvPr>
          <p:cNvCxnSpPr>
            <a:cxnSpLocks/>
          </p:cNvCxnSpPr>
          <p:nvPr/>
        </p:nvCxnSpPr>
        <p:spPr>
          <a:xfrm>
            <a:off x="2474083" y="2482755"/>
            <a:ext cx="336854"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4" name="Freeform 5">
            <a:extLst>
              <a:ext uri="{FF2B5EF4-FFF2-40B4-BE49-F238E27FC236}">
                <a16:creationId xmlns:a16="http://schemas.microsoft.com/office/drawing/2014/main" id="{17E14A41-3433-6D4A-8E13-BC9C781A6CDD}"/>
              </a:ext>
            </a:extLst>
          </p:cNvPr>
          <p:cNvSpPr>
            <a:spLocks noEditPoints="1"/>
          </p:cNvSpPr>
          <p:nvPr/>
        </p:nvSpPr>
        <p:spPr bwMode="auto">
          <a:xfrm>
            <a:off x="2568321" y="2259684"/>
            <a:ext cx="154048" cy="17212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rgbClr val="FFFFFF"/>
          </a:solidFill>
          <a:ln w="15875"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sp>
        <p:nvSpPr>
          <p:cNvPr id="204" name="Freeform 1057">
            <a:extLst>
              <a:ext uri="{FF2B5EF4-FFF2-40B4-BE49-F238E27FC236}">
                <a16:creationId xmlns:a16="http://schemas.microsoft.com/office/drawing/2014/main" id="{4AA4EE92-90BD-954B-BD11-292F986A649A}"/>
              </a:ext>
            </a:extLst>
          </p:cNvPr>
          <p:cNvSpPr/>
          <p:nvPr/>
        </p:nvSpPr>
        <p:spPr bwMode="auto">
          <a:xfrm flipH="1">
            <a:off x="6279105" y="4677623"/>
            <a:ext cx="142651" cy="200296"/>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5875" cap="flat" cmpd="sng" algn="ctr">
            <a:solidFill>
              <a:schemeClr val="tx1"/>
            </a:solidFill>
            <a:prstDash val="solid"/>
            <a:headEnd type="none" w="med" len="med"/>
            <a:tailEnd type="none" w="med" len="med"/>
          </a:ln>
          <a:effectLst/>
        </p:spPr>
        <p:txBody>
          <a:bodyPr rtlCol="0" anchor="ctr"/>
          <a:lstStyle/>
          <a:p>
            <a:pPr algn="ctr" defTabSz="896386">
              <a:defRPr/>
            </a:pPr>
            <a:endParaRPr lang="en-US" sz="1765" kern="0">
              <a:solidFill>
                <a:srgbClr val="FFFFFF"/>
              </a:solidFill>
              <a:latin typeface="Segoe UI"/>
            </a:endParaRPr>
          </a:p>
        </p:txBody>
      </p:sp>
      <p:grpSp>
        <p:nvGrpSpPr>
          <p:cNvPr id="206" name="Group 205">
            <a:extLst>
              <a:ext uri="{FF2B5EF4-FFF2-40B4-BE49-F238E27FC236}">
                <a16:creationId xmlns:a16="http://schemas.microsoft.com/office/drawing/2014/main" id="{29AEC4F5-D148-2749-AD07-A37E17050EA5}"/>
              </a:ext>
            </a:extLst>
          </p:cNvPr>
          <p:cNvGrpSpPr/>
          <p:nvPr/>
        </p:nvGrpSpPr>
        <p:grpSpPr>
          <a:xfrm>
            <a:off x="6035342" y="2289832"/>
            <a:ext cx="360436" cy="349259"/>
            <a:chOff x="4934517" y="3561764"/>
            <a:chExt cx="509737" cy="493931"/>
          </a:xfrm>
        </p:grpSpPr>
        <p:sp>
          <p:nvSpPr>
            <p:cNvPr id="207" name="Rectangle 206">
              <a:extLst>
                <a:ext uri="{FF2B5EF4-FFF2-40B4-BE49-F238E27FC236}">
                  <a16:creationId xmlns:a16="http://schemas.microsoft.com/office/drawing/2014/main" id="{D2535D21-8907-A44F-BF54-ED418C7EB21E}"/>
                </a:ext>
              </a:extLst>
            </p:cNvPr>
            <p:cNvSpPr/>
            <p:nvPr/>
          </p:nvSpPr>
          <p:spPr bwMode="auto">
            <a:xfrm>
              <a:off x="5132046" y="3561764"/>
              <a:ext cx="312208" cy="312202"/>
            </a:xfrm>
            <a:prstGeom prst="rect">
              <a:avLst/>
            </a:prstGeom>
            <a:noFill/>
            <a:ln w="19050" cap="flat" cmpd="sng" algn="ctr">
              <a:solidFill>
                <a:srgbClr val="001F50"/>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cs typeface="Segoe UI" pitchFamily="34" charset="0"/>
              </a:endParaRPr>
            </a:p>
          </p:txBody>
        </p:sp>
        <p:sp>
          <p:nvSpPr>
            <p:cNvPr id="208" name="Rectangle 207">
              <a:extLst>
                <a:ext uri="{FF2B5EF4-FFF2-40B4-BE49-F238E27FC236}">
                  <a16:creationId xmlns:a16="http://schemas.microsoft.com/office/drawing/2014/main" id="{36EE431D-0C76-6449-A358-236719188DBB}"/>
                </a:ext>
              </a:extLst>
            </p:cNvPr>
            <p:cNvSpPr/>
            <p:nvPr/>
          </p:nvSpPr>
          <p:spPr bwMode="auto">
            <a:xfrm>
              <a:off x="4934517" y="3743493"/>
              <a:ext cx="312208" cy="312202"/>
            </a:xfrm>
            <a:prstGeom prst="rect">
              <a:avLst/>
            </a:prstGeom>
            <a:noFill/>
            <a:ln w="19050" cap="flat" cmpd="sng" algn="ctr">
              <a:solidFill>
                <a:srgbClr val="001F50"/>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cs typeface="Segoe UI" pitchFamily="34" charset="0"/>
              </a:endParaRPr>
            </a:p>
          </p:txBody>
        </p:sp>
      </p:grpSp>
      <p:grpSp>
        <p:nvGrpSpPr>
          <p:cNvPr id="215" name="Group 214">
            <a:extLst>
              <a:ext uri="{FF2B5EF4-FFF2-40B4-BE49-F238E27FC236}">
                <a16:creationId xmlns:a16="http://schemas.microsoft.com/office/drawing/2014/main" id="{84321C99-8728-024A-A53B-D9F80CA56629}"/>
              </a:ext>
            </a:extLst>
          </p:cNvPr>
          <p:cNvGrpSpPr/>
          <p:nvPr/>
        </p:nvGrpSpPr>
        <p:grpSpPr>
          <a:xfrm>
            <a:off x="9493349" y="2206530"/>
            <a:ext cx="513370" cy="513370"/>
            <a:chOff x="5476915" y="516110"/>
            <a:chExt cx="523664" cy="523664"/>
          </a:xfrm>
          <a:solidFill>
            <a:srgbClr val="FFFFFF"/>
          </a:solidFill>
        </p:grpSpPr>
        <p:sp>
          <p:nvSpPr>
            <p:cNvPr id="216" name="Oval 215">
              <a:extLst>
                <a:ext uri="{FF2B5EF4-FFF2-40B4-BE49-F238E27FC236}">
                  <a16:creationId xmlns:a16="http://schemas.microsoft.com/office/drawing/2014/main" id="{A0C88DBB-4B9F-6848-9251-094B6CB5EBD2}"/>
                </a:ext>
              </a:extLst>
            </p:cNvPr>
            <p:cNvSpPr/>
            <p:nvPr/>
          </p:nvSpPr>
          <p:spPr bwMode="auto">
            <a:xfrm rot="21000000" flipH="1">
              <a:off x="5476915" y="516110"/>
              <a:ext cx="523664" cy="52366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7" name="key">
              <a:extLst>
                <a:ext uri="{FF2B5EF4-FFF2-40B4-BE49-F238E27FC236}">
                  <a16:creationId xmlns:a16="http://schemas.microsoft.com/office/drawing/2014/main" id="{45156F15-160C-5947-A36A-E0001A177CFA}"/>
                </a:ext>
              </a:extLst>
            </p:cNvPr>
            <p:cNvSpPr>
              <a:spLocks noChangeAspect="1" noEditPoints="1"/>
            </p:cNvSpPr>
            <p:nvPr/>
          </p:nvSpPr>
          <p:spPr bwMode="auto">
            <a:xfrm>
              <a:off x="5591044" y="630997"/>
              <a:ext cx="295406" cy="29389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grpFill/>
            <a:ln w="15875" cap="rnd">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sp>
        <p:nvSpPr>
          <p:cNvPr id="218" name="Freeform 17">
            <a:extLst>
              <a:ext uri="{FF2B5EF4-FFF2-40B4-BE49-F238E27FC236}">
                <a16:creationId xmlns:a16="http://schemas.microsoft.com/office/drawing/2014/main" id="{632D826C-AEDF-EA44-BCA8-A15394FF1F47}"/>
              </a:ext>
            </a:extLst>
          </p:cNvPr>
          <p:cNvSpPr>
            <a:spLocks noChangeAspect="1" noEditPoints="1"/>
          </p:cNvSpPr>
          <p:nvPr/>
        </p:nvSpPr>
        <p:spPr bwMode="auto">
          <a:xfrm>
            <a:off x="9566789" y="4578187"/>
            <a:ext cx="405720" cy="374273"/>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flat" cmpd="sng" algn="ctr">
            <a:solidFill>
              <a:schemeClr val="tx1"/>
            </a:solidFill>
            <a:prstDash val="solid"/>
            <a:miter lim="800000"/>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30" name="Diamond 29">
            <a:extLst>
              <a:ext uri="{FF2B5EF4-FFF2-40B4-BE49-F238E27FC236}">
                <a16:creationId xmlns:a16="http://schemas.microsoft.com/office/drawing/2014/main" id="{4E7D3773-5ECE-B04B-AFE5-812AB95CCDD6}"/>
              </a:ext>
            </a:extLst>
          </p:cNvPr>
          <p:cNvSpPr/>
          <p:nvPr/>
        </p:nvSpPr>
        <p:spPr bwMode="auto">
          <a:xfrm>
            <a:off x="6143302" y="4727078"/>
            <a:ext cx="114103" cy="114103"/>
          </a:xfrm>
          <a:prstGeom prst="diamond">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s-ES_tradnl" sz="2353" err="1">
              <a:gradFill>
                <a:gsLst>
                  <a:gs pos="0">
                    <a:srgbClr val="FFFFFF"/>
                  </a:gs>
                  <a:gs pos="100000">
                    <a:srgbClr val="FFFFFF"/>
                  </a:gs>
                </a:gsLst>
                <a:lin ang="5400000" scaled="0"/>
              </a:gradFill>
              <a:ea typeface="Segoe UI" pitchFamily="34" charset="0"/>
              <a:cs typeface="Segoe UI" pitchFamily="34" charset="0"/>
            </a:endParaRPr>
          </a:p>
        </p:txBody>
      </p:sp>
      <p:sp>
        <p:nvSpPr>
          <p:cNvPr id="223" name="Freeform 1057">
            <a:extLst>
              <a:ext uri="{FF2B5EF4-FFF2-40B4-BE49-F238E27FC236}">
                <a16:creationId xmlns:a16="http://schemas.microsoft.com/office/drawing/2014/main" id="{1DBF48D3-781C-484F-A834-CD6F3FC7063E}"/>
              </a:ext>
            </a:extLst>
          </p:cNvPr>
          <p:cNvSpPr/>
          <p:nvPr/>
        </p:nvSpPr>
        <p:spPr bwMode="auto">
          <a:xfrm rot="10800000" flipH="1">
            <a:off x="5977151" y="4677623"/>
            <a:ext cx="142651" cy="200296"/>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5875" cap="flat" cmpd="sng" algn="ctr">
            <a:solidFill>
              <a:schemeClr val="tx1"/>
            </a:solidFill>
            <a:prstDash val="solid"/>
            <a:headEnd type="none" w="med" len="med"/>
            <a:tailEnd type="none" w="med" len="med"/>
          </a:ln>
          <a:effectLst/>
        </p:spPr>
        <p:txBody>
          <a:bodyPr rtlCol="0" anchor="ctr"/>
          <a:lstStyle/>
          <a:p>
            <a:pPr algn="ctr" defTabSz="896386">
              <a:defRPr/>
            </a:pPr>
            <a:endParaRPr lang="en-US" sz="1765" kern="0">
              <a:solidFill>
                <a:srgbClr val="FFFFFF"/>
              </a:solidFill>
              <a:latin typeface="Segoe UI"/>
            </a:endParaRPr>
          </a:p>
        </p:txBody>
      </p:sp>
      <p:grpSp>
        <p:nvGrpSpPr>
          <p:cNvPr id="224" name="Group 223">
            <a:extLst>
              <a:ext uri="{FF2B5EF4-FFF2-40B4-BE49-F238E27FC236}">
                <a16:creationId xmlns:a16="http://schemas.microsoft.com/office/drawing/2014/main" id="{BE9B3205-1225-9045-9BCF-BB340DEB3CAC}"/>
              </a:ext>
            </a:extLst>
          </p:cNvPr>
          <p:cNvGrpSpPr/>
          <p:nvPr/>
        </p:nvGrpSpPr>
        <p:grpSpPr>
          <a:xfrm>
            <a:off x="2405895" y="4543032"/>
            <a:ext cx="444864" cy="447856"/>
            <a:chOff x="-1432104" y="2831808"/>
            <a:chExt cx="1103046" cy="1110464"/>
          </a:xfrm>
        </p:grpSpPr>
        <p:sp>
          <p:nvSpPr>
            <p:cNvPr id="225" name="Freeform 22">
              <a:extLst>
                <a:ext uri="{FF2B5EF4-FFF2-40B4-BE49-F238E27FC236}">
                  <a16:creationId xmlns:a16="http://schemas.microsoft.com/office/drawing/2014/main" id="{899C75A6-47DC-2C44-83C3-D24DF2628480}"/>
                </a:ext>
              </a:extLst>
            </p:cNvPr>
            <p:cNvSpPr>
              <a:spLocks/>
            </p:cNvSpPr>
            <p:nvPr/>
          </p:nvSpPr>
          <p:spPr bwMode="auto">
            <a:xfrm>
              <a:off x="-886616" y="3131950"/>
              <a:ext cx="194621" cy="371912"/>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961" kern="0">
                <a:gradFill>
                  <a:gsLst>
                    <a:gs pos="0">
                      <a:srgbClr val="000000"/>
                    </a:gs>
                    <a:gs pos="100000">
                      <a:srgbClr val="000000"/>
                    </a:gs>
                  </a:gsLst>
                  <a:lin ang="5400000" scaled="1"/>
                </a:gradFill>
              </a:endParaRPr>
            </a:p>
          </p:txBody>
        </p:sp>
        <p:sp>
          <p:nvSpPr>
            <p:cNvPr id="226" name="Oval 225">
              <a:extLst>
                <a:ext uri="{FF2B5EF4-FFF2-40B4-BE49-F238E27FC236}">
                  <a16:creationId xmlns:a16="http://schemas.microsoft.com/office/drawing/2014/main" id="{12907A47-B2F4-5448-9406-832B53B86057}"/>
                </a:ext>
              </a:extLst>
            </p:cNvPr>
            <p:cNvSpPr/>
            <p:nvPr/>
          </p:nvSpPr>
          <p:spPr bwMode="auto">
            <a:xfrm>
              <a:off x="-1371202" y="2906289"/>
              <a:ext cx="974285" cy="974282"/>
            </a:xfrm>
            <a:prstGeom prst="ellips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961" kern="0" err="1">
                <a:gradFill>
                  <a:gsLst>
                    <a:gs pos="0">
                      <a:srgbClr val="000000"/>
                    </a:gs>
                    <a:gs pos="100000">
                      <a:srgbClr val="000000"/>
                    </a:gs>
                  </a:gsLst>
                  <a:lin ang="5400000" scaled="1"/>
                </a:gradFill>
              </a:endParaRPr>
            </a:p>
          </p:txBody>
        </p:sp>
        <p:sp>
          <p:nvSpPr>
            <p:cNvPr id="227" name="Rectangle 226">
              <a:extLst>
                <a:ext uri="{FF2B5EF4-FFF2-40B4-BE49-F238E27FC236}">
                  <a16:creationId xmlns:a16="http://schemas.microsoft.com/office/drawing/2014/main" id="{D9C6A4D1-EE64-C14F-A6B9-268D719B36C1}"/>
                </a:ext>
              </a:extLst>
            </p:cNvPr>
            <p:cNvSpPr/>
            <p:nvPr/>
          </p:nvSpPr>
          <p:spPr bwMode="auto">
            <a:xfrm rot="20637905">
              <a:off x="-470265" y="3214194"/>
              <a:ext cx="135377" cy="116530"/>
            </a:xfrm>
            <a:prstGeom prst="rect">
              <a:avLst/>
            </a:prstGeom>
            <a:solidFill>
              <a:schemeClr val="bg1"/>
            </a:solidFill>
            <a:ln w="1587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745" kern="0" err="1">
                <a:gradFill>
                  <a:gsLst>
                    <a:gs pos="0">
                      <a:srgbClr val="000000"/>
                    </a:gs>
                    <a:gs pos="100000">
                      <a:srgbClr val="000000"/>
                    </a:gs>
                  </a:gsLst>
                  <a:lin ang="5400000" scaled="1"/>
                </a:gradFill>
                <a:latin typeface="Segoe UI"/>
                <a:ea typeface="Segoe UI" pitchFamily="34" charset="0"/>
                <a:cs typeface="Segoe UI" pitchFamily="34" charset="0"/>
              </a:endParaRPr>
            </a:p>
          </p:txBody>
        </p:sp>
        <p:sp>
          <p:nvSpPr>
            <p:cNvPr id="228" name="Freeform 36">
              <a:extLst>
                <a:ext uri="{FF2B5EF4-FFF2-40B4-BE49-F238E27FC236}">
                  <a16:creationId xmlns:a16="http://schemas.microsoft.com/office/drawing/2014/main" id="{140A1857-CDA1-E040-8853-6982F0B40C56}"/>
                </a:ext>
              </a:extLst>
            </p:cNvPr>
            <p:cNvSpPr>
              <a:spLocks/>
            </p:cNvSpPr>
            <p:nvPr/>
          </p:nvSpPr>
          <p:spPr bwMode="auto">
            <a:xfrm rot="12755080">
              <a:off x="-447771" y="3343631"/>
              <a:ext cx="118713" cy="120675"/>
            </a:xfrm>
            <a:custGeom>
              <a:avLst/>
              <a:gdLst>
                <a:gd name="T0" fmla="*/ 121 w 121"/>
                <a:gd name="T1" fmla="*/ 0 h 123"/>
                <a:gd name="T2" fmla="*/ 119 w 121"/>
                <a:gd name="T3" fmla="*/ 123 h 123"/>
                <a:gd name="T4" fmla="*/ 0 w 121"/>
                <a:gd name="T5" fmla="*/ 121 h 123"/>
              </a:gdLst>
              <a:ahLst/>
              <a:cxnLst>
                <a:cxn ang="0">
                  <a:pos x="T0" y="T1"/>
                </a:cxn>
                <a:cxn ang="0">
                  <a:pos x="T2" y="T3"/>
                </a:cxn>
                <a:cxn ang="0">
                  <a:pos x="T4" y="T5"/>
                </a:cxn>
              </a:cxnLst>
              <a:rect l="0" t="0" r="r" b="b"/>
              <a:pathLst>
                <a:path w="121" h="123">
                  <a:moveTo>
                    <a:pt x="121" y="0"/>
                  </a:moveTo>
                  <a:lnTo>
                    <a:pt x="119" y="123"/>
                  </a:lnTo>
                  <a:lnTo>
                    <a:pt x="0" y="121"/>
                  </a:lnTo>
                </a:path>
              </a:pathLst>
            </a:custGeom>
            <a:noFill/>
            <a:ln w="15875" cap="rnd">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961" kern="0">
                <a:gradFill>
                  <a:gsLst>
                    <a:gs pos="0">
                      <a:srgbClr val="000000"/>
                    </a:gs>
                    <a:gs pos="100000">
                      <a:srgbClr val="000000"/>
                    </a:gs>
                  </a:gsLst>
                  <a:lin ang="5400000" scaled="1"/>
                </a:gradFill>
              </a:endParaRPr>
            </a:p>
          </p:txBody>
        </p:sp>
        <p:sp useBgFill="1">
          <p:nvSpPr>
            <p:cNvPr id="229" name="Oval 19">
              <a:extLst>
                <a:ext uri="{FF2B5EF4-FFF2-40B4-BE49-F238E27FC236}">
                  <a16:creationId xmlns:a16="http://schemas.microsoft.com/office/drawing/2014/main" id="{65992C22-7FC4-A040-A6F1-798A6807BF1C}"/>
                </a:ext>
              </a:extLst>
            </p:cNvPr>
            <p:cNvSpPr>
              <a:spLocks noChangeArrowheads="1"/>
            </p:cNvSpPr>
            <p:nvPr/>
          </p:nvSpPr>
          <p:spPr bwMode="auto">
            <a:xfrm>
              <a:off x="-950317" y="2831808"/>
              <a:ext cx="132515" cy="132515"/>
            </a:xfrm>
            <a:prstGeom prst="ellipse">
              <a:avLst/>
            </a:prstGeom>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961" kern="0">
                <a:gradFill>
                  <a:gsLst>
                    <a:gs pos="0">
                      <a:srgbClr val="000000"/>
                    </a:gs>
                    <a:gs pos="100000">
                      <a:srgbClr val="000000"/>
                    </a:gs>
                  </a:gsLst>
                  <a:lin ang="5400000" scaled="1"/>
                </a:gradFill>
              </a:endParaRPr>
            </a:p>
          </p:txBody>
        </p:sp>
        <p:sp useBgFill="1">
          <p:nvSpPr>
            <p:cNvPr id="230" name="Oval 20">
              <a:extLst>
                <a:ext uri="{FF2B5EF4-FFF2-40B4-BE49-F238E27FC236}">
                  <a16:creationId xmlns:a16="http://schemas.microsoft.com/office/drawing/2014/main" id="{BF461DE8-9CC9-864F-A72E-4F661622C5BA}"/>
                </a:ext>
              </a:extLst>
            </p:cNvPr>
            <p:cNvSpPr>
              <a:spLocks noChangeArrowheads="1"/>
            </p:cNvSpPr>
            <p:nvPr/>
          </p:nvSpPr>
          <p:spPr bwMode="auto">
            <a:xfrm>
              <a:off x="-1432104" y="3313593"/>
              <a:ext cx="132515" cy="132515"/>
            </a:xfrm>
            <a:prstGeom prst="ellipse">
              <a:avLst/>
            </a:prstGeom>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961" kern="0">
                <a:gradFill>
                  <a:gsLst>
                    <a:gs pos="0">
                      <a:srgbClr val="000000"/>
                    </a:gs>
                    <a:gs pos="100000">
                      <a:srgbClr val="000000"/>
                    </a:gs>
                  </a:gsLst>
                  <a:lin ang="5400000" scaled="1"/>
                </a:gradFill>
              </a:endParaRPr>
            </a:p>
          </p:txBody>
        </p:sp>
        <p:sp useBgFill="1">
          <p:nvSpPr>
            <p:cNvPr id="231" name="Oval 21">
              <a:extLst>
                <a:ext uri="{FF2B5EF4-FFF2-40B4-BE49-F238E27FC236}">
                  <a16:creationId xmlns:a16="http://schemas.microsoft.com/office/drawing/2014/main" id="{B9E84B39-D0AA-C547-A8B5-0B0BF3B98F71}"/>
                </a:ext>
              </a:extLst>
            </p:cNvPr>
            <p:cNvSpPr>
              <a:spLocks noChangeArrowheads="1"/>
            </p:cNvSpPr>
            <p:nvPr/>
          </p:nvSpPr>
          <p:spPr bwMode="auto">
            <a:xfrm>
              <a:off x="-950319" y="3809756"/>
              <a:ext cx="132516" cy="132516"/>
            </a:xfrm>
            <a:prstGeom prst="ellipse">
              <a:avLst/>
            </a:prstGeom>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961" kern="0">
                <a:gradFill>
                  <a:gsLst>
                    <a:gs pos="0">
                      <a:srgbClr val="000000"/>
                    </a:gs>
                    <a:gs pos="100000">
                      <a:srgbClr val="000000"/>
                    </a:gs>
                  </a:gsLst>
                  <a:lin ang="5400000" scaled="1"/>
                </a:gradFill>
              </a:endParaRPr>
            </a:p>
          </p:txBody>
        </p:sp>
      </p:grpSp>
    </p:spTree>
    <p:extLst>
      <p:ext uri="{BB962C8B-B14F-4D97-AF65-F5344CB8AC3E}">
        <p14:creationId xmlns:p14="http://schemas.microsoft.com/office/powerpoint/2010/main" val="17169997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77704-AB7D-4C75-B748-D48AA767073E}"/>
              </a:ext>
            </a:extLst>
          </p:cNvPr>
          <p:cNvSpPr>
            <a:spLocks noGrp="1"/>
          </p:cNvSpPr>
          <p:nvPr>
            <p:ph type="title"/>
          </p:nvPr>
        </p:nvSpPr>
        <p:spPr/>
        <p:txBody>
          <a:bodyPr/>
          <a:lstStyle/>
          <a:p>
            <a:r>
              <a:rPr lang="en-US" sz="4800" b="1"/>
              <a:t>Azure Kubernetes Service (AKS)</a:t>
            </a:r>
            <a:br>
              <a:rPr lang="en-US" sz="4800" b="1"/>
            </a:br>
            <a:r>
              <a:rPr lang="en-US" sz="2400" spc="-20">
                <a:solidFill>
                  <a:schemeClr val="accent1"/>
                </a:solidFill>
                <a:latin typeface="Segoe UI"/>
              </a:rPr>
              <a:t>Kubernetes made easy – get the most complete and simple end-to-end experience for seamless Kubernetes lifecycle management on Azure</a:t>
            </a:r>
            <a:endParaRPr lang="en-US">
              <a:solidFill>
                <a:schemeClr val="accent1"/>
              </a:solidFill>
            </a:endParaRPr>
          </a:p>
        </p:txBody>
      </p:sp>
      <p:graphicFrame>
        <p:nvGraphicFramePr>
          <p:cNvPr id="4" name="Table 3">
            <a:extLst>
              <a:ext uri="{FF2B5EF4-FFF2-40B4-BE49-F238E27FC236}">
                <a16:creationId xmlns:a16="http://schemas.microsoft.com/office/drawing/2014/main" id="{B09DF377-F6BA-4D91-91C0-8EA20C7F75C1}"/>
              </a:ext>
            </a:extLst>
          </p:cNvPr>
          <p:cNvGraphicFramePr>
            <a:graphicFrameLocks noGrp="1"/>
          </p:cNvGraphicFramePr>
          <p:nvPr/>
        </p:nvGraphicFramePr>
        <p:xfrm>
          <a:off x="1751326" y="1984981"/>
          <a:ext cx="8142621" cy="4450052"/>
        </p:xfrm>
        <a:graphic>
          <a:graphicData uri="http://schemas.openxmlformats.org/drawingml/2006/table">
            <a:tbl>
              <a:tblPr firstRow="1" bandRow="1">
                <a:tableStyleId>{5940675A-B579-460E-94D1-54222C63F5DA}</a:tableStyleId>
              </a:tblPr>
              <a:tblGrid>
                <a:gridCol w="2724723">
                  <a:extLst>
                    <a:ext uri="{9D8B030D-6E8A-4147-A177-3AD203B41FA5}">
                      <a16:colId xmlns:a16="http://schemas.microsoft.com/office/drawing/2014/main" val="2783815661"/>
                    </a:ext>
                  </a:extLst>
                </a:gridCol>
                <a:gridCol w="2708949">
                  <a:extLst>
                    <a:ext uri="{9D8B030D-6E8A-4147-A177-3AD203B41FA5}">
                      <a16:colId xmlns:a16="http://schemas.microsoft.com/office/drawing/2014/main" val="575011386"/>
                    </a:ext>
                  </a:extLst>
                </a:gridCol>
                <a:gridCol w="2708949">
                  <a:extLst>
                    <a:ext uri="{9D8B030D-6E8A-4147-A177-3AD203B41FA5}">
                      <a16:colId xmlns:a16="http://schemas.microsoft.com/office/drawing/2014/main" val="2632597335"/>
                    </a:ext>
                  </a:extLst>
                </a:gridCol>
              </a:tblGrid>
              <a:tr h="2224725">
                <a:tc>
                  <a:txBody>
                    <a:bodyPr/>
                    <a:lstStyle/>
                    <a:p>
                      <a:pPr rtl="0" fontAlgn="base"/>
                      <a:r>
                        <a:rPr lang="en-US" sz="1400" b="1" i="0" u="none" strike="noStrike" kern="1200">
                          <a:solidFill>
                            <a:schemeClr val="tx1"/>
                          </a:solidFill>
                          <a:effectLst/>
                          <a:latin typeface="+mn-lt"/>
                          <a:ea typeface="+mn-ea"/>
                          <a:cs typeface="+mn-cs"/>
                        </a:rPr>
                        <a:t>Deploy and manage Kubernetes with ease</a:t>
                      </a:r>
                      <a:r>
                        <a:rPr lang="en-US" sz="1400" b="0" i="0" u="none" strike="noStrike" kern="1200">
                          <a:solidFill>
                            <a:schemeClr val="tx1"/>
                          </a:solidFill>
                          <a:effectLst/>
                          <a:latin typeface="+mn-lt"/>
                          <a:ea typeface="+mn-ea"/>
                          <a:cs typeface="+mn-cs"/>
                        </a:rPr>
                        <a:t> </a:t>
                      </a:r>
                    </a:p>
                    <a:p>
                      <a:pPr marL="285750" marR="0" lvl="0" indent="-285750" algn="l" defTabSz="914367"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a:solidFill>
                            <a:schemeClr val="tx1"/>
                          </a:solidFill>
                          <a:effectLst/>
                          <a:latin typeface="+mn-lt"/>
                          <a:ea typeface="+mn-ea"/>
                          <a:cs typeface="+mn-cs"/>
                        </a:rPr>
                        <a:t>Free managed control plane for auto upgrades, patching and self healing </a:t>
                      </a:r>
                    </a:p>
                    <a:p>
                      <a:pPr marL="285750" indent="-285750" rtl="0" fontAlgn="base">
                        <a:buFont typeface="Arial" panose="020B0604020202020204" pitchFamily="34" charset="0"/>
                        <a:buChar char="•"/>
                      </a:pPr>
                      <a:r>
                        <a:rPr lang="en-US" sz="1400" b="0" i="0" u="none" strike="noStrike" kern="1200">
                          <a:solidFill>
                            <a:schemeClr val="tx1"/>
                          </a:solidFill>
                          <a:effectLst/>
                          <a:latin typeface="+mn-lt"/>
                          <a:ea typeface="+mn-ea"/>
                          <a:cs typeface="+mn-cs"/>
                        </a:rPr>
                        <a:t>Provision with portal, CLI, ARM, or Terraform</a:t>
                      </a:r>
                    </a:p>
                    <a:p>
                      <a:pPr marL="285750" indent="-285750" rtl="0" fontAlgn="base">
                        <a:buFont typeface="Arial" panose="020B0604020202020204" pitchFamily="34" charset="0"/>
                        <a:buChar char="•"/>
                      </a:pPr>
                      <a:r>
                        <a:rPr lang="en-US" sz="1400" b="0" i="0" u="none" strike="noStrike" kern="1200">
                          <a:solidFill>
                            <a:schemeClr val="tx1"/>
                          </a:solidFill>
                          <a:effectLst/>
                          <a:latin typeface="+mn-lt"/>
                          <a:ea typeface="+mn-ea"/>
                          <a:cs typeface="+mn-cs"/>
                        </a:rPr>
                        <a:t>Full visibility with integrated monitoring and logging</a:t>
                      </a:r>
                    </a:p>
                    <a:p>
                      <a:endParaRPr lang="en-US" sz="1400"/>
                    </a:p>
                  </a:txBody>
                  <a:tcPr marL="91427" marR="91427" marT="45713" marB="45713"/>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b="1" i="0" u="none" strike="noStrike" kern="1200">
                          <a:solidFill>
                            <a:schemeClr val="tx1"/>
                          </a:solidFill>
                          <a:effectLst/>
                          <a:latin typeface="+mn-lt"/>
                          <a:ea typeface="+mn-ea"/>
                          <a:cs typeface="+mn-cs"/>
                        </a:rPr>
                        <a:t>Scale and run applications with confidence </a:t>
                      </a:r>
                      <a:r>
                        <a:rPr lang="en-US" sz="1400" b="0" i="0" u="none" strike="noStrike" kern="1200">
                          <a:solidFill>
                            <a:schemeClr val="tx1"/>
                          </a:solidFill>
                          <a:effectLst/>
                          <a:latin typeface="+mn-lt"/>
                          <a:ea typeface="+mn-ea"/>
                          <a:cs typeface="+mn-cs"/>
                        </a:rPr>
                        <a:t> </a:t>
                      </a:r>
                    </a:p>
                    <a:p>
                      <a:pPr marL="285750" indent="-285750">
                        <a:buFont typeface="Arial" panose="020B0604020202020204" pitchFamily="34" charset="0"/>
                        <a:buChar char="•"/>
                      </a:pPr>
                      <a:r>
                        <a:rPr lang="en-US" sz="1400"/>
                        <a:t>Built-in auto scaling </a:t>
                      </a:r>
                    </a:p>
                    <a:p>
                      <a:pPr marL="285750" indent="-285750">
                        <a:buFont typeface="Arial" panose="020B0604020202020204" pitchFamily="34" charset="0"/>
                        <a:buChar char="•"/>
                      </a:pPr>
                      <a:r>
                        <a:rPr lang="en-US" sz="1400"/>
                        <a:t>Global data center to boost performance and reach</a:t>
                      </a:r>
                    </a:p>
                    <a:p>
                      <a:pPr marL="285750" indent="-285750">
                        <a:buFont typeface="Arial" panose="020B0604020202020204" pitchFamily="34" charset="0"/>
                        <a:buChar char="•"/>
                      </a:pPr>
                      <a:r>
                        <a:rPr lang="en-US" sz="1400"/>
                        <a:t>Elastically burst from AKS cluster using ACI</a:t>
                      </a:r>
                      <a:endParaRPr lang="en-US" sz="1400" i="1"/>
                    </a:p>
                    <a:p>
                      <a:endParaRPr lang="en-US" sz="1400"/>
                    </a:p>
                  </a:txBody>
                  <a:tcPr marL="91427" marR="91427" marT="45713" marB="45713"/>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b="1" i="0" u="none" strike="noStrike" kern="1200">
                          <a:solidFill>
                            <a:schemeClr val="tx1"/>
                          </a:solidFill>
                          <a:effectLst/>
                          <a:latin typeface="+mn-lt"/>
                          <a:ea typeface="+mn-ea"/>
                          <a:cs typeface="+mn-cs"/>
                        </a:rPr>
                        <a:t>Secure your Kubernetes environment</a:t>
                      </a:r>
                      <a:r>
                        <a:rPr lang="en-US" sz="1400" b="0" i="0" u="none" strike="noStrike" kern="1200">
                          <a:solidFill>
                            <a:schemeClr val="tx1"/>
                          </a:solidFill>
                          <a:effectLst/>
                          <a:latin typeface="+mn-lt"/>
                          <a:ea typeface="+mn-ea"/>
                          <a:cs typeface="+mn-cs"/>
                        </a:rPr>
                        <a:t> </a:t>
                      </a:r>
                    </a:p>
                    <a:p>
                      <a:pPr marL="285750" indent="-285750">
                        <a:buFont typeface="Arial" panose="020B0604020202020204" pitchFamily="34" charset="0"/>
                        <a:buChar char="•"/>
                      </a:pPr>
                      <a:r>
                        <a:rPr lang="en-US" sz="1400"/>
                        <a:t>Control access through AAD and RBAC</a:t>
                      </a:r>
                    </a:p>
                    <a:p>
                      <a:pPr marL="285750" indent="-285750">
                        <a:buFont typeface="Arial" panose="020B0604020202020204" pitchFamily="34" charset="0"/>
                        <a:buChar char="•"/>
                      </a:pPr>
                      <a:r>
                        <a:rPr lang="en-US" sz="1400"/>
                        <a:t>Safeguard keys and secrets with Key Vault</a:t>
                      </a:r>
                    </a:p>
                    <a:p>
                      <a:pPr marL="285750" indent="-285750">
                        <a:buFont typeface="Arial" panose="020B0604020202020204" pitchFamily="34" charset="0"/>
                        <a:buChar char="•"/>
                      </a:pPr>
                      <a:r>
                        <a:rPr lang="en-US" sz="1400"/>
                        <a:t>Secure network communication with VNET and CNI </a:t>
                      </a:r>
                    </a:p>
                  </a:txBody>
                  <a:tcPr marL="91427" marR="91427" marT="45713" marB="45713"/>
                </a:tc>
                <a:extLst>
                  <a:ext uri="{0D108BD9-81ED-4DB2-BD59-A6C34878D82A}">
                    <a16:rowId xmlns:a16="http://schemas.microsoft.com/office/drawing/2014/main" val="4086692880"/>
                  </a:ext>
                </a:extLst>
              </a:tr>
              <a:tr h="222472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b="1" i="0" u="none" strike="noStrike" kern="1200">
                          <a:solidFill>
                            <a:schemeClr val="tx1"/>
                          </a:solidFill>
                          <a:effectLst/>
                          <a:latin typeface="+mn-lt"/>
                          <a:ea typeface="+mn-ea"/>
                          <a:cs typeface="+mn-cs"/>
                        </a:rPr>
                        <a:t>Accelerate containerized application development </a:t>
                      </a:r>
                      <a:r>
                        <a:rPr lang="en-US" sz="1400" b="0" i="0" u="none" strike="noStrike" kern="1200">
                          <a:solidFill>
                            <a:schemeClr val="tx1"/>
                          </a:solidFill>
                          <a:effectLst/>
                          <a:latin typeface="+mn-lt"/>
                          <a:ea typeface="+mn-ea"/>
                          <a:cs typeface="+mn-cs"/>
                        </a:rPr>
                        <a:t> </a:t>
                      </a:r>
                    </a:p>
                    <a:p>
                      <a:pPr marL="285750" indent="-285750">
                        <a:buFont typeface="Arial" panose="020B0604020202020204" pitchFamily="34" charset="0"/>
                        <a:buChar char="•"/>
                      </a:pPr>
                      <a:r>
                        <a:rPr lang="en-US" sz="1400"/>
                        <a:t>Define, install and upgrade apps easily with Helm</a:t>
                      </a:r>
                    </a:p>
                    <a:p>
                      <a:pPr marL="285750" indent="-285750">
                        <a:buFont typeface="Arial" panose="020B0604020202020204" pitchFamily="34" charset="0"/>
                        <a:buChar char="•"/>
                      </a:pPr>
                      <a:r>
                        <a:rPr lang="en-US" sz="1400"/>
                        <a:t>Automatically scaffold, containerize and deploy with CLI or Visual Studio</a:t>
                      </a:r>
                    </a:p>
                    <a:p>
                      <a:pPr marL="285750" indent="-285750">
                        <a:buFont typeface="Arial" panose="020B0604020202020204" pitchFamily="34" charset="0"/>
                        <a:buChar char="•"/>
                      </a:pPr>
                      <a:r>
                        <a:rPr lang="en-US" sz="1400"/>
                        <a:t>Rapidly iterate, test and debug microservices using Dev Spaces </a:t>
                      </a:r>
                    </a:p>
                  </a:txBody>
                  <a:tcPr marL="91427" marR="91427" marT="45713" marB="45713"/>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b="1" i="0" u="none" strike="noStrike" kern="1200">
                          <a:solidFill>
                            <a:schemeClr val="tx1"/>
                          </a:solidFill>
                          <a:effectLst/>
                          <a:latin typeface="+mn-lt"/>
                          <a:ea typeface="+mn-ea"/>
                          <a:cs typeface="+mn-cs"/>
                        </a:rPr>
                        <a:t>Work how you want with open-source tools &amp; APIs</a:t>
                      </a:r>
                      <a:r>
                        <a:rPr lang="en-US" sz="1400" b="0" i="0" u="none" strike="noStrike" kern="1200">
                          <a:solidFill>
                            <a:schemeClr val="tx1"/>
                          </a:solidFill>
                          <a:effectLst/>
                          <a:latin typeface="+mn-lt"/>
                          <a:ea typeface="+mn-ea"/>
                          <a:cs typeface="+mn-cs"/>
                        </a:rPr>
                        <a:t> </a:t>
                      </a:r>
                    </a:p>
                    <a:p>
                      <a:pPr marL="285750" indent="-285750">
                        <a:buFont typeface="Arial" panose="020B0604020202020204" pitchFamily="34" charset="0"/>
                        <a:buChar char="•"/>
                      </a:pPr>
                      <a:r>
                        <a:rPr lang="en-US" sz="1400"/>
                        <a:t>100% open source Kubernetes</a:t>
                      </a:r>
                    </a:p>
                    <a:p>
                      <a:pPr marL="285750" indent="-285750">
                        <a:buFont typeface="Arial" panose="020B0604020202020204" pitchFamily="34" charset="0"/>
                        <a:buChar char="•"/>
                      </a:pPr>
                      <a:r>
                        <a:rPr lang="en-US" sz="1400"/>
                        <a:t>Take full advantage of services and tools in the ecosystem</a:t>
                      </a:r>
                    </a:p>
                    <a:p>
                      <a:pPr marL="285750" indent="-285750">
                        <a:buFont typeface="Arial" panose="020B0604020202020204" pitchFamily="34" charset="0"/>
                        <a:buChar char="•"/>
                      </a:pPr>
                      <a:r>
                        <a:rPr lang="en-US" sz="1400"/>
                        <a:t>Easily integrate with SLA-backed Azure services with OSBA</a:t>
                      </a:r>
                    </a:p>
                  </a:txBody>
                  <a:tcPr marL="91427" marR="91427" marT="45713" marB="45713"/>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b="1" i="0" u="none" strike="noStrike" kern="1200">
                          <a:solidFill>
                            <a:schemeClr val="tx1"/>
                          </a:solidFill>
                          <a:effectLst/>
                          <a:latin typeface="+mn-lt"/>
                          <a:ea typeface="+mn-ea"/>
                          <a:cs typeface="+mn-cs"/>
                        </a:rPr>
                        <a:t>Set up CI/CD in a few clicks </a:t>
                      </a:r>
                      <a:r>
                        <a:rPr lang="en-US" sz="1400" b="0" i="0" u="none" strike="noStrike" kern="1200">
                          <a:solidFill>
                            <a:schemeClr val="tx1"/>
                          </a:solidFill>
                          <a:effectLst/>
                          <a:latin typeface="+mn-lt"/>
                          <a:ea typeface="+mn-ea"/>
                          <a:cs typeface="+mn-cs"/>
                        </a:rPr>
                        <a:t> </a:t>
                      </a:r>
                    </a:p>
                    <a:p>
                      <a:endParaRPr lang="en-US" sz="1400"/>
                    </a:p>
                    <a:p>
                      <a:pPr marL="285750" indent="-285750">
                        <a:buFont typeface="Arial" panose="020B0604020202020204" pitchFamily="34" charset="0"/>
                        <a:buChar char="•"/>
                      </a:pPr>
                      <a:r>
                        <a:rPr lang="en-US" sz="1400"/>
                        <a:t>Three steps away from a CI/CD pipeline with DevOps Project</a:t>
                      </a:r>
                    </a:p>
                    <a:p>
                      <a:pPr marL="285750" indent="-285750">
                        <a:buFont typeface="Arial" panose="020B0604020202020204" pitchFamily="34" charset="0"/>
                        <a:buChar char="•"/>
                      </a:pPr>
                      <a:r>
                        <a:rPr lang="en-US" sz="1400"/>
                        <a:t>Work with existing tools such as Jenkins</a:t>
                      </a:r>
                    </a:p>
                    <a:p>
                      <a:pPr marL="285750" indent="-285750">
                        <a:buFont typeface="Arial" panose="020B0604020202020204" pitchFamily="34" charset="0"/>
                        <a:buChar char="•"/>
                      </a:pPr>
                      <a:r>
                        <a:rPr lang="en-US" sz="1400"/>
                        <a:t>Geo-replicated container registry</a:t>
                      </a:r>
                    </a:p>
                    <a:p>
                      <a:r>
                        <a:rPr lang="en-US" sz="1400"/>
                        <a:t> </a:t>
                      </a:r>
                    </a:p>
                  </a:txBody>
                  <a:tcPr marL="91427" marR="91427" marT="45713" marB="45713"/>
                </a:tc>
                <a:extLst>
                  <a:ext uri="{0D108BD9-81ED-4DB2-BD59-A6C34878D82A}">
                    <a16:rowId xmlns:a16="http://schemas.microsoft.com/office/drawing/2014/main" val="1756022509"/>
                  </a:ext>
                </a:extLst>
              </a:tr>
            </a:tbl>
          </a:graphicData>
        </a:graphic>
      </p:graphicFrame>
    </p:spTree>
    <p:extLst>
      <p:ext uri="{BB962C8B-B14F-4D97-AF65-F5344CB8AC3E}">
        <p14:creationId xmlns:p14="http://schemas.microsoft.com/office/powerpoint/2010/main" val="212374963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687F6-8B6C-4316-A684-6D81BD7AA30B}"/>
              </a:ext>
            </a:extLst>
          </p:cNvPr>
          <p:cNvSpPr>
            <a:spLocks noGrp="1"/>
          </p:cNvSpPr>
          <p:nvPr>
            <p:ph type="title"/>
          </p:nvPr>
        </p:nvSpPr>
        <p:spPr/>
        <p:txBody>
          <a:bodyPr/>
          <a:lstStyle/>
          <a:p>
            <a:r>
              <a:rPr lang="en-US" sz="4705" dirty="0">
                <a:solidFill>
                  <a:schemeClr val="accent1"/>
                </a:solidFill>
                <a:latin typeface="Segoe UI Semibold" panose="020B0702040204020203" pitchFamily="34" charset="0"/>
                <a:cs typeface="Segoe UI Semibold" panose="020B0702040204020203" pitchFamily="34" charset="0"/>
              </a:rPr>
              <a:t>Kubernetes</a:t>
            </a:r>
            <a:r>
              <a:rPr lang="en-US" sz="4705" dirty="0"/>
              <a:t>: High Level Architecture</a:t>
            </a:r>
            <a:endParaRPr lang="en-US" dirty="0"/>
          </a:p>
        </p:txBody>
      </p:sp>
      <p:pic>
        <p:nvPicPr>
          <p:cNvPr id="3" name="Picture 2">
            <a:extLst>
              <a:ext uri="{FF2B5EF4-FFF2-40B4-BE49-F238E27FC236}">
                <a16:creationId xmlns:a16="http://schemas.microsoft.com/office/drawing/2014/main" id="{EBBD16E9-F398-4602-AD86-81370185862C}"/>
              </a:ext>
            </a:extLst>
          </p:cNvPr>
          <p:cNvPicPr>
            <a:picLocks noChangeAspect="1"/>
          </p:cNvPicPr>
          <p:nvPr/>
        </p:nvPicPr>
        <p:blipFill>
          <a:blip r:embed="rId2"/>
          <a:stretch>
            <a:fillRect/>
          </a:stretch>
        </p:blipFill>
        <p:spPr>
          <a:xfrm>
            <a:off x="1729714" y="1292156"/>
            <a:ext cx="8235976" cy="5492366"/>
          </a:xfrm>
          <a:prstGeom prst="rect">
            <a:avLst/>
          </a:prstGeom>
        </p:spPr>
      </p:pic>
    </p:spTree>
    <p:extLst>
      <p:ext uri="{BB962C8B-B14F-4D97-AF65-F5344CB8AC3E}">
        <p14:creationId xmlns:p14="http://schemas.microsoft.com/office/powerpoint/2010/main" val="1876194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Rounded Corners 66">
            <a:extLst>
              <a:ext uri="{FF2B5EF4-FFF2-40B4-BE49-F238E27FC236}">
                <a16:creationId xmlns:a16="http://schemas.microsoft.com/office/drawing/2014/main" id="{37A2A3A0-ACD6-4CB2-ADF9-657ACA676291}"/>
              </a:ext>
            </a:extLst>
          </p:cNvPr>
          <p:cNvSpPr/>
          <p:nvPr/>
        </p:nvSpPr>
        <p:spPr bwMode="auto">
          <a:xfrm>
            <a:off x="7564366" y="1902340"/>
            <a:ext cx="3015244" cy="2191428"/>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solidFill>
                <a:srgbClr val="505050"/>
              </a:solidFill>
              <a:latin typeface="Segoe UI"/>
              <a:ea typeface="Segoe UI" pitchFamily="34" charset="0"/>
              <a:cs typeface="Segoe UI" pitchFamily="34" charset="0"/>
            </a:endParaRPr>
          </a:p>
        </p:txBody>
      </p:sp>
      <p:sp>
        <p:nvSpPr>
          <p:cNvPr id="70" name="Rectangle: Rounded Corners 69">
            <a:extLst>
              <a:ext uri="{FF2B5EF4-FFF2-40B4-BE49-F238E27FC236}">
                <a16:creationId xmlns:a16="http://schemas.microsoft.com/office/drawing/2014/main" id="{7CF40FD7-80A9-4365-BBD4-0E76F4F0C52B}"/>
              </a:ext>
            </a:extLst>
          </p:cNvPr>
          <p:cNvSpPr/>
          <p:nvPr/>
        </p:nvSpPr>
        <p:spPr bwMode="auto">
          <a:xfrm>
            <a:off x="7866499" y="2060837"/>
            <a:ext cx="1204336" cy="426786"/>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solidFill>
                <a:srgbClr val="505050"/>
              </a:solidFill>
              <a:latin typeface="Segoe UI"/>
              <a:ea typeface="Segoe UI" pitchFamily="34" charset="0"/>
              <a:cs typeface="Segoe UI" pitchFamily="34" charset="0"/>
            </a:endParaRPr>
          </a:p>
        </p:txBody>
      </p:sp>
      <p:sp>
        <p:nvSpPr>
          <p:cNvPr id="71" name="Rectangle: Rounded Corners 70">
            <a:extLst>
              <a:ext uri="{FF2B5EF4-FFF2-40B4-BE49-F238E27FC236}">
                <a16:creationId xmlns:a16="http://schemas.microsoft.com/office/drawing/2014/main" id="{2766BD09-FB21-442F-9720-94DA7A17D955}"/>
              </a:ext>
            </a:extLst>
          </p:cNvPr>
          <p:cNvSpPr/>
          <p:nvPr/>
        </p:nvSpPr>
        <p:spPr bwMode="auto">
          <a:xfrm>
            <a:off x="9107990" y="2060836"/>
            <a:ext cx="1204336" cy="426786"/>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solidFill>
                <a:srgbClr val="505050"/>
              </a:solidFill>
              <a:latin typeface="Segoe UI"/>
              <a:ea typeface="Segoe UI" pitchFamily="34" charset="0"/>
              <a:cs typeface="Segoe UI" pitchFamily="34" charset="0"/>
            </a:endParaRPr>
          </a:p>
        </p:txBody>
      </p:sp>
      <p:sp>
        <p:nvSpPr>
          <p:cNvPr id="72" name="Rectangle: Rounded Corners 71">
            <a:extLst>
              <a:ext uri="{FF2B5EF4-FFF2-40B4-BE49-F238E27FC236}">
                <a16:creationId xmlns:a16="http://schemas.microsoft.com/office/drawing/2014/main" id="{EB2252F5-7939-40A3-9148-7203A3D98990}"/>
              </a:ext>
            </a:extLst>
          </p:cNvPr>
          <p:cNvSpPr/>
          <p:nvPr/>
        </p:nvSpPr>
        <p:spPr bwMode="auto">
          <a:xfrm>
            <a:off x="7866499" y="2538652"/>
            <a:ext cx="1204336" cy="426786"/>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solidFill>
                <a:srgbClr val="505050"/>
              </a:solidFill>
              <a:latin typeface="Segoe UI"/>
              <a:ea typeface="Segoe UI" pitchFamily="34" charset="0"/>
              <a:cs typeface="Segoe UI" pitchFamily="34" charset="0"/>
            </a:endParaRPr>
          </a:p>
        </p:txBody>
      </p:sp>
      <p:sp>
        <p:nvSpPr>
          <p:cNvPr id="73" name="Rectangle: Rounded Corners 72">
            <a:extLst>
              <a:ext uri="{FF2B5EF4-FFF2-40B4-BE49-F238E27FC236}">
                <a16:creationId xmlns:a16="http://schemas.microsoft.com/office/drawing/2014/main" id="{DBDB3E73-4E95-4BEB-8C6C-116D1684F40D}"/>
              </a:ext>
            </a:extLst>
          </p:cNvPr>
          <p:cNvSpPr/>
          <p:nvPr/>
        </p:nvSpPr>
        <p:spPr bwMode="auto">
          <a:xfrm>
            <a:off x="9107990" y="2538651"/>
            <a:ext cx="1204336" cy="426786"/>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solidFill>
                <a:srgbClr val="505050"/>
              </a:solidFill>
              <a:latin typeface="Segoe UI"/>
              <a:ea typeface="Segoe UI" pitchFamily="34" charset="0"/>
              <a:cs typeface="Segoe UI" pitchFamily="34" charset="0"/>
            </a:endParaRPr>
          </a:p>
        </p:txBody>
      </p:sp>
      <p:sp>
        <p:nvSpPr>
          <p:cNvPr id="74" name="Rectangle: Rounded Corners 73">
            <a:extLst>
              <a:ext uri="{FF2B5EF4-FFF2-40B4-BE49-F238E27FC236}">
                <a16:creationId xmlns:a16="http://schemas.microsoft.com/office/drawing/2014/main" id="{8AD1719D-C7B2-4AF8-962F-1F5D2F0A5AC2}"/>
              </a:ext>
            </a:extLst>
          </p:cNvPr>
          <p:cNvSpPr/>
          <p:nvPr/>
        </p:nvSpPr>
        <p:spPr bwMode="auto">
          <a:xfrm>
            <a:off x="7858635" y="3016466"/>
            <a:ext cx="1204336" cy="426786"/>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solidFill>
                <a:srgbClr val="505050"/>
              </a:soli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1A9065C9-66ED-4351-9351-798AEBF2F572}"/>
              </a:ext>
            </a:extLst>
          </p:cNvPr>
          <p:cNvSpPr/>
          <p:nvPr/>
        </p:nvSpPr>
        <p:spPr bwMode="auto">
          <a:xfrm>
            <a:off x="7701851" y="2184004"/>
            <a:ext cx="2674339" cy="1993918"/>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34" tIns="143387" rIns="179234" bIns="143387"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r>
              <a:rPr lang="en-US" sz="1175">
                <a:solidFill>
                  <a:srgbClr val="505050"/>
                </a:solidFill>
                <a:latin typeface="Segoe UI"/>
                <a:ea typeface="Segoe UI" pitchFamily="34" charset="0"/>
                <a:cs typeface="Segoe UI" pitchFamily="34" charset="0"/>
              </a:rPr>
              <a:t>Master Node(s) – self managed</a:t>
            </a:r>
          </a:p>
        </p:txBody>
      </p:sp>
      <p:sp>
        <p:nvSpPr>
          <p:cNvPr id="51" name="TextBox 50">
            <a:extLst>
              <a:ext uri="{FF2B5EF4-FFF2-40B4-BE49-F238E27FC236}">
                <a16:creationId xmlns:a16="http://schemas.microsoft.com/office/drawing/2014/main" id="{BCF075DD-0E0C-4EDD-8B02-6BC72D8D2B4E}"/>
              </a:ext>
            </a:extLst>
          </p:cNvPr>
          <p:cNvSpPr txBox="1"/>
          <p:nvPr/>
        </p:nvSpPr>
        <p:spPr>
          <a:xfrm>
            <a:off x="7809916" y="4237537"/>
            <a:ext cx="3457267" cy="452394"/>
          </a:xfrm>
          <a:prstGeom prst="rect">
            <a:avLst/>
          </a:prstGeom>
          <a:noFill/>
        </p:spPr>
        <p:txBody>
          <a:bodyPr wrap="square" lIns="179234" tIns="143387" rIns="179234" bIns="143387" rtlCol="0">
            <a:spAutoFit/>
          </a:bodyPr>
          <a:lstStyle/>
          <a:p>
            <a:pPr defTabSz="914049">
              <a:lnSpc>
                <a:spcPct val="90000"/>
              </a:lnSpc>
              <a:spcAft>
                <a:spcPts val="588"/>
              </a:spcAft>
            </a:pPr>
            <a:r>
              <a:rPr lang="en-US" sz="1174">
                <a:gradFill>
                  <a:gsLst>
                    <a:gs pos="2917">
                      <a:srgbClr val="505050"/>
                    </a:gs>
                    <a:gs pos="30000">
                      <a:srgbClr val="505050"/>
                    </a:gs>
                  </a:gsLst>
                  <a:lin ang="5400000" scaled="0"/>
                </a:gradFill>
                <a:latin typeface="Segoe UI"/>
              </a:rPr>
              <a:t>Schedule pods   over private tunnel</a:t>
            </a:r>
          </a:p>
        </p:txBody>
      </p:sp>
      <p:sp>
        <p:nvSpPr>
          <p:cNvPr id="3" name="Rectangle 2">
            <a:extLst>
              <a:ext uri="{FF2B5EF4-FFF2-40B4-BE49-F238E27FC236}">
                <a16:creationId xmlns:a16="http://schemas.microsoft.com/office/drawing/2014/main" id="{2C585CE9-1B8A-4960-834E-E839772514BE}"/>
              </a:ext>
            </a:extLst>
          </p:cNvPr>
          <p:cNvSpPr/>
          <p:nvPr/>
        </p:nvSpPr>
        <p:spPr bwMode="auto">
          <a:xfrm>
            <a:off x="7925760" y="2057650"/>
            <a:ext cx="1114134" cy="4308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r>
              <a:rPr lang="en-US" sz="980">
                <a:solidFill>
                  <a:srgbClr val="505050"/>
                </a:solidFill>
                <a:latin typeface="Segoe UI"/>
                <a:ea typeface="Segoe UI" pitchFamily="34" charset="0"/>
                <a:cs typeface="Segoe UI" pitchFamily="34" charset="0"/>
              </a:rPr>
              <a:t>API Server</a:t>
            </a:r>
          </a:p>
        </p:txBody>
      </p:sp>
      <p:sp>
        <p:nvSpPr>
          <p:cNvPr id="31" name="Rectangle 30">
            <a:extLst>
              <a:ext uri="{FF2B5EF4-FFF2-40B4-BE49-F238E27FC236}">
                <a16:creationId xmlns:a16="http://schemas.microsoft.com/office/drawing/2014/main" id="{01C08E06-F26D-49BB-B23A-E74D37630407}"/>
              </a:ext>
            </a:extLst>
          </p:cNvPr>
          <p:cNvSpPr/>
          <p:nvPr/>
        </p:nvSpPr>
        <p:spPr bwMode="auto">
          <a:xfrm>
            <a:off x="7926947" y="2548826"/>
            <a:ext cx="1111760" cy="4308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r>
              <a:rPr lang="en-US" sz="980">
                <a:solidFill>
                  <a:srgbClr val="505050"/>
                </a:solidFill>
                <a:latin typeface="Segoe UI"/>
                <a:ea typeface="Segoe UI" pitchFamily="34" charset="0"/>
                <a:cs typeface="Segoe UI" pitchFamily="34" charset="0"/>
              </a:rPr>
              <a:t>Scheduler</a:t>
            </a:r>
          </a:p>
        </p:txBody>
      </p:sp>
      <p:sp>
        <p:nvSpPr>
          <p:cNvPr id="32" name="Rectangle 31">
            <a:extLst>
              <a:ext uri="{FF2B5EF4-FFF2-40B4-BE49-F238E27FC236}">
                <a16:creationId xmlns:a16="http://schemas.microsoft.com/office/drawing/2014/main" id="{9DBAB0BA-DDD4-4672-B54D-1E363E139444}"/>
              </a:ext>
            </a:extLst>
          </p:cNvPr>
          <p:cNvSpPr/>
          <p:nvPr/>
        </p:nvSpPr>
        <p:spPr bwMode="auto">
          <a:xfrm>
            <a:off x="9124523" y="2057650"/>
            <a:ext cx="1170885" cy="4308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r>
              <a:rPr lang="en-US" sz="980" err="1">
                <a:solidFill>
                  <a:srgbClr val="505050"/>
                </a:solidFill>
                <a:latin typeface="Segoe UI"/>
                <a:ea typeface="Segoe UI" pitchFamily="34" charset="0"/>
                <a:cs typeface="Segoe UI" pitchFamily="34" charset="0"/>
              </a:rPr>
              <a:t>etcd</a:t>
            </a:r>
            <a:r>
              <a:rPr lang="en-US" sz="980">
                <a:solidFill>
                  <a:srgbClr val="505050"/>
                </a:solidFill>
                <a:latin typeface="Segoe UI"/>
                <a:ea typeface="Segoe UI" pitchFamily="34" charset="0"/>
                <a:cs typeface="Segoe UI" pitchFamily="34" charset="0"/>
              </a:rPr>
              <a:t> store</a:t>
            </a:r>
          </a:p>
        </p:txBody>
      </p:sp>
      <p:sp>
        <p:nvSpPr>
          <p:cNvPr id="33" name="Rectangle 32">
            <a:extLst>
              <a:ext uri="{FF2B5EF4-FFF2-40B4-BE49-F238E27FC236}">
                <a16:creationId xmlns:a16="http://schemas.microsoft.com/office/drawing/2014/main" id="{4191D913-5622-4D2D-9E82-3A5EF2005CD6}"/>
              </a:ext>
            </a:extLst>
          </p:cNvPr>
          <p:cNvSpPr/>
          <p:nvPr/>
        </p:nvSpPr>
        <p:spPr bwMode="auto">
          <a:xfrm>
            <a:off x="9116762" y="2548826"/>
            <a:ext cx="1178645" cy="4308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r>
              <a:rPr lang="en-US" sz="980">
                <a:solidFill>
                  <a:srgbClr val="505050"/>
                </a:solidFill>
                <a:latin typeface="Segoe UI"/>
                <a:ea typeface="Segoe UI" pitchFamily="34" charset="0"/>
                <a:cs typeface="Segoe UI" pitchFamily="34" charset="0"/>
              </a:rPr>
              <a:t>Controller </a:t>
            </a:r>
            <a:r>
              <a:rPr lang="en-US" sz="980" err="1">
                <a:solidFill>
                  <a:srgbClr val="505050"/>
                </a:solidFill>
                <a:latin typeface="Segoe UI"/>
                <a:ea typeface="Segoe UI" pitchFamily="34" charset="0"/>
                <a:cs typeface="Segoe UI" pitchFamily="34" charset="0"/>
              </a:rPr>
              <a:t>Mgr</a:t>
            </a:r>
            <a:endParaRPr lang="en-US" sz="980">
              <a:solidFill>
                <a:srgbClr val="505050"/>
              </a:solidFill>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2F1230C1-658A-4AA6-AA7C-9AEFFEBF5D9C}"/>
              </a:ext>
            </a:extLst>
          </p:cNvPr>
          <p:cNvSpPr/>
          <p:nvPr/>
        </p:nvSpPr>
        <p:spPr bwMode="auto">
          <a:xfrm>
            <a:off x="7926947" y="3014153"/>
            <a:ext cx="1111760" cy="4308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pPr>
            <a:r>
              <a:rPr lang="en-US" sz="980">
                <a:solidFill>
                  <a:srgbClr val="505050"/>
                </a:solidFill>
                <a:latin typeface="Segoe UI"/>
                <a:ea typeface="Segoe UI" pitchFamily="34" charset="0"/>
                <a:cs typeface="Segoe UI" pitchFamily="34" charset="0"/>
              </a:rPr>
              <a:t>Cloud Controller</a:t>
            </a:r>
          </a:p>
        </p:txBody>
      </p:sp>
      <p:pic>
        <p:nvPicPr>
          <p:cNvPr id="11" name="Picture 10">
            <a:extLst>
              <a:ext uri="{FF2B5EF4-FFF2-40B4-BE49-F238E27FC236}">
                <a16:creationId xmlns:a16="http://schemas.microsoft.com/office/drawing/2014/main" id="{E28C7A46-8BA7-402C-B37B-CFC9A3398835}"/>
              </a:ext>
            </a:extLst>
          </p:cNvPr>
          <p:cNvPicPr>
            <a:picLocks noChangeAspect="1"/>
          </p:cNvPicPr>
          <p:nvPr/>
        </p:nvPicPr>
        <p:blipFill>
          <a:blip r:embed="rId3"/>
          <a:stretch>
            <a:fillRect/>
          </a:stretch>
        </p:blipFill>
        <p:spPr>
          <a:xfrm>
            <a:off x="6146832" y="2982350"/>
            <a:ext cx="558221" cy="538826"/>
          </a:xfrm>
          <a:prstGeom prst="rect">
            <a:avLst/>
          </a:prstGeom>
        </p:spPr>
      </p:pic>
      <p:sp>
        <p:nvSpPr>
          <p:cNvPr id="52" name="Rectangle: Rounded Corners 51">
            <a:extLst>
              <a:ext uri="{FF2B5EF4-FFF2-40B4-BE49-F238E27FC236}">
                <a16:creationId xmlns:a16="http://schemas.microsoft.com/office/drawing/2014/main" id="{1629A070-175C-4FA5-94EC-8DEA0CFC18AB}"/>
              </a:ext>
            </a:extLst>
          </p:cNvPr>
          <p:cNvSpPr/>
          <p:nvPr/>
        </p:nvSpPr>
        <p:spPr bwMode="auto">
          <a:xfrm>
            <a:off x="6019833" y="2848486"/>
            <a:ext cx="806554" cy="806554"/>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a:solidFill>
                <a:srgbClr val="505050"/>
              </a:solidFill>
              <a:latin typeface="Segoe UI"/>
              <a:cs typeface="Segoe UI" pitchFamily="34" charset="0"/>
            </a:endParaRPr>
          </a:p>
        </p:txBody>
      </p:sp>
      <p:sp>
        <p:nvSpPr>
          <p:cNvPr id="53" name="Title 1">
            <a:extLst>
              <a:ext uri="{FF2B5EF4-FFF2-40B4-BE49-F238E27FC236}">
                <a16:creationId xmlns:a16="http://schemas.microsoft.com/office/drawing/2014/main" id="{3E4708F6-CD53-4BB6-9E49-99872EA5876F}"/>
              </a:ext>
            </a:extLst>
          </p:cNvPr>
          <p:cNvSpPr txBox="1">
            <a:spLocks/>
          </p:cNvSpPr>
          <p:nvPr/>
        </p:nvSpPr>
        <p:spPr>
          <a:xfrm>
            <a:off x="6019832" y="2591416"/>
            <a:ext cx="962990" cy="150817"/>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Kubernetes API endpoint</a:t>
            </a:r>
          </a:p>
        </p:txBody>
      </p:sp>
      <p:cxnSp>
        <p:nvCxnSpPr>
          <p:cNvPr id="55" name="Straight Arrow Connector 54">
            <a:extLst>
              <a:ext uri="{FF2B5EF4-FFF2-40B4-BE49-F238E27FC236}">
                <a16:creationId xmlns:a16="http://schemas.microsoft.com/office/drawing/2014/main" id="{27DBB4FF-41CE-47C5-A7B1-EAC1C14163CB}"/>
              </a:ext>
            </a:extLst>
          </p:cNvPr>
          <p:cNvCxnSpPr>
            <a:cxnSpLocks/>
            <a:stCxn id="60" idx="3"/>
            <a:endCxn id="52" idx="1"/>
          </p:cNvCxnSpPr>
          <p:nvPr/>
        </p:nvCxnSpPr>
        <p:spPr>
          <a:xfrm>
            <a:off x="5300804" y="3251762"/>
            <a:ext cx="719028" cy="0"/>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CRMArticles_EFF5" title="Icon of two documents stacked together with writing on them">
            <a:extLst>
              <a:ext uri="{FF2B5EF4-FFF2-40B4-BE49-F238E27FC236}">
                <a16:creationId xmlns:a16="http://schemas.microsoft.com/office/drawing/2014/main" id="{57A8E463-72E9-41FF-9F77-10A8B2CA8D6C}"/>
              </a:ext>
            </a:extLst>
          </p:cNvPr>
          <p:cNvSpPr>
            <a:spLocks noChangeAspect="1" noEditPoints="1"/>
          </p:cNvSpPr>
          <p:nvPr/>
        </p:nvSpPr>
        <p:spPr bwMode="auto">
          <a:xfrm>
            <a:off x="4679416" y="3005279"/>
            <a:ext cx="436224" cy="503551"/>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endParaRPr lang="en-US" sz="1765">
              <a:solidFill>
                <a:srgbClr val="505050"/>
              </a:solidFill>
              <a:latin typeface="Segoe UI"/>
            </a:endParaRPr>
          </a:p>
        </p:txBody>
      </p:sp>
      <p:sp>
        <p:nvSpPr>
          <p:cNvPr id="58" name="people_4" title="Icon of a person">
            <a:extLst>
              <a:ext uri="{FF2B5EF4-FFF2-40B4-BE49-F238E27FC236}">
                <a16:creationId xmlns:a16="http://schemas.microsoft.com/office/drawing/2014/main" id="{5060ECB5-F806-4819-ADF6-A57B6A8B7AFD}"/>
              </a:ext>
            </a:extLst>
          </p:cNvPr>
          <p:cNvSpPr>
            <a:spLocks noChangeAspect="1" noEditPoints="1"/>
          </p:cNvSpPr>
          <p:nvPr/>
        </p:nvSpPr>
        <p:spPr bwMode="auto">
          <a:xfrm>
            <a:off x="3765180" y="3005747"/>
            <a:ext cx="437726" cy="4893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endParaRPr lang="en-US" sz="1765">
              <a:solidFill>
                <a:srgbClr val="505050"/>
              </a:solidFill>
              <a:latin typeface="Segoe UI"/>
            </a:endParaRPr>
          </a:p>
        </p:txBody>
      </p:sp>
      <p:sp>
        <p:nvSpPr>
          <p:cNvPr id="60" name="Rectangle: Rounded Corners 59">
            <a:extLst>
              <a:ext uri="{FF2B5EF4-FFF2-40B4-BE49-F238E27FC236}">
                <a16:creationId xmlns:a16="http://schemas.microsoft.com/office/drawing/2014/main" id="{744F3715-47E0-4E26-A6F1-132FFE5829DE}"/>
              </a:ext>
            </a:extLst>
          </p:cNvPr>
          <p:cNvSpPr/>
          <p:nvPr/>
        </p:nvSpPr>
        <p:spPr bwMode="auto">
          <a:xfrm>
            <a:off x="4494252" y="2848486"/>
            <a:ext cx="806554" cy="806554"/>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a:solidFill>
                <a:srgbClr val="505050"/>
              </a:solidFill>
              <a:latin typeface="Segoe UI"/>
              <a:cs typeface="Segoe UI" pitchFamily="34" charset="0"/>
            </a:endParaRPr>
          </a:p>
        </p:txBody>
      </p:sp>
      <p:sp>
        <p:nvSpPr>
          <p:cNvPr id="61" name="Title 1">
            <a:extLst>
              <a:ext uri="{FF2B5EF4-FFF2-40B4-BE49-F238E27FC236}">
                <a16:creationId xmlns:a16="http://schemas.microsoft.com/office/drawing/2014/main" id="{8074C4AC-5023-4340-920F-55DB7E6E7904}"/>
              </a:ext>
            </a:extLst>
          </p:cNvPr>
          <p:cNvSpPr txBox="1">
            <a:spLocks/>
          </p:cNvSpPr>
          <p:nvPr/>
        </p:nvSpPr>
        <p:spPr>
          <a:xfrm>
            <a:off x="4494250" y="2591416"/>
            <a:ext cx="962990" cy="150817"/>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App/workload definition</a:t>
            </a:r>
          </a:p>
        </p:txBody>
      </p:sp>
      <p:sp>
        <p:nvSpPr>
          <p:cNvPr id="63" name="Rectangle: Rounded Corners 62">
            <a:extLst>
              <a:ext uri="{FF2B5EF4-FFF2-40B4-BE49-F238E27FC236}">
                <a16:creationId xmlns:a16="http://schemas.microsoft.com/office/drawing/2014/main" id="{E0FA2433-9633-4565-81F2-DBAD321C3757}"/>
              </a:ext>
            </a:extLst>
          </p:cNvPr>
          <p:cNvSpPr/>
          <p:nvPr/>
        </p:nvSpPr>
        <p:spPr bwMode="auto">
          <a:xfrm>
            <a:off x="3580766" y="2847156"/>
            <a:ext cx="806554" cy="806554"/>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a:solidFill>
                <a:srgbClr val="505050"/>
              </a:solidFill>
              <a:latin typeface="Segoe UI"/>
              <a:cs typeface="Segoe UI" pitchFamily="34" charset="0"/>
            </a:endParaRPr>
          </a:p>
        </p:txBody>
      </p:sp>
      <p:sp>
        <p:nvSpPr>
          <p:cNvPr id="64" name="Title 1">
            <a:extLst>
              <a:ext uri="{FF2B5EF4-FFF2-40B4-BE49-F238E27FC236}">
                <a16:creationId xmlns:a16="http://schemas.microsoft.com/office/drawing/2014/main" id="{7E11E6D9-F688-4311-BD4D-09CB2C1301C3}"/>
              </a:ext>
            </a:extLst>
          </p:cNvPr>
          <p:cNvSpPr txBox="1">
            <a:spLocks/>
          </p:cNvSpPr>
          <p:nvPr/>
        </p:nvSpPr>
        <p:spPr>
          <a:xfrm>
            <a:off x="3580766" y="2590087"/>
            <a:ext cx="962990" cy="150817"/>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User</a:t>
            </a:r>
          </a:p>
        </p:txBody>
      </p:sp>
      <p:cxnSp>
        <p:nvCxnSpPr>
          <p:cNvPr id="65" name="Straight Arrow Connector 64">
            <a:extLst>
              <a:ext uri="{FF2B5EF4-FFF2-40B4-BE49-F238E27FC236}">
                <a16:creationId xmlns:a16="http://schemas.microsoft.com/office/drawing/2014/main" id="{B2AC0C4E-31CF-43F0-89D4-180A7E3972D8}"/>
              </a:ext>
            </a:extLst>
          </p:cNvPr>
          <p:cNvCxnSpPr>
            <a:cxnSpLocks/>
            <a:stCxn id="52" idx="3"/>
          </p:cNvCxnSpPr>
          <p:nvPr/>
        </p:nvCxnSpPr>
        <p:spPr>
          <a:xfrm>
            <a:off x="6826387" y="3251762"/>
            <a:ext cx="737979" cy="0"/>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A23BEBD-9F1C-4D48-A7C3-231C82A9FF10}"/>
              </a:ext>
            </a:extLst>
          </p:cNvPr>
          <p:cNvCxnSpPr>
            <a:cxnSpLocks/>
          </p:cNvCxnSpPr>
          <p:nvPr/>
        </p:nvCxnSpPr>
        <p:spPr>
          <a:xfrm rot="5400000">
            <a:off x="8627970" y="4462758"/>
            <a:ext cx="737980" cy="0"/>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Rectangle: Rounded Corners 76">
            <a:extLst>
              <a:ext uri="{FF2B5EF4-FFF2-40B4-BE49-F238E27FC236}">
                <a16:creationId xmlns:a16="http://schemas.microsoft.com/office/drawing/2014/main" id="{D7B97270-9CCA-42AE-B410-A0EFFCA0B1AC}"/>
              </a:ext>
            </a:extLst>
          </p:cNvPr>
          <p:cNvSpPr/>
          <p:nvPr/>
        </p:nvSpPr>
        <p:spPr bwMode="auto">
          <a:xfrm>
            <a:off x="3634900" y="4826736"/>
            <a:ext cx="8341290" cy="1341023"/>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a:solidFill>
                <a:srgbClr val="505050"/>
              </a:solidFill>
              <a:latin typeface="Segoe UI"/>
              <a:cs typeface="Segoe UI" pitchFamily="34" charset="0"/>
            </a:endParaRPr>
          </a:p>
        </p:txBody>
      </p:sp>
      <p:sp>
        <p:nvSpPr>
          <p:cNvPr id="78" name="Title 1">
            <a:extLst>
              <a:ext uri="{FF2B5EF4-FFF2-40B4-BE49-F238E27FC236}">
                <a16:creationId xmlns:a16="http://schemas.microsoft.com/office/drawing/2014/main" id="{339D71B2-A828-4CEC-966D-0B5F67B6218D}"/>
              </a:ext>
            </a:extLst>
          </p:cNvPr>
          <p:cNvSpPr txBox="1">
            <a:spLocks/>
          </p:cNvSpPr>
          <p:nvPr/>
        </p:nvSpPr>
        <p:spPr>
          <a:xfrm>
            <a:off x="3639268" y="4587776"/>
            <a:ext cx="962990" cy="170255"/>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Customer VMs</a:t>
            </a:r>
          </a:p>
        </p:txBody>
      </p:sp>
      <p:grpSp>
        <p:nvGrpSpPr>
          <p:cNvPr id="24" name="Group 23">
            <a:extLst>
              <a:ext uri="{FF2B5EF4-FFF2-40B4-BE49-F238E27FC236}">
                <a16:creationId xmlns:a16="http://schemas.microsoft.com/office/drawing/2014/main" id="{3D87E2A4-4D05-406D-BACC-43DD2E77DF8F}"/>
              </a:ext>
            </a:extLst>
          </p:cNvPr>
          <p:cNvGrpSpPr/>
          <p:nvPr/>
        </p:nvGrpSpPr>
        <p:grpSpPr>
          <a:xfrm>
            <a:off x="3984042" y="5035138"/>
            <a:ext cx="1861660" cy="898657"/>
            <a:chOff x="2311791" y="4566703"/>
            <a:chExt cx="1899259" cy="916808"/>
          </a:xfrm>
        </p:grpSpPr>
        <p:pic>
          <p:nvPicPr>
            <p:cNvPr id="22" name="Picture 21">
              <a:extLst>
                <a:ext uri="{FF2B5EF4-FFF2-40B4-BE49-F238E27FC236}">
                  <a16:creationId xmlns:a16="http://schemas.microsoft.com/office/drawing/2014/main" id="{BE139E95-D9A4-4ECB-A395-B0EA5B08266B}"/>
                </a:ext>
              </a:extLst>
            </p:cNvPr>
            <p:cNvPicPr>
              <a:picLocks noChangeAspect="1"/>
            </p:cNvPicPr>
            <p:nvPr/>
          </p:nvPicPr>
          <p:blipFill>
            <a:blip r:embed="rId4"/>
            <a:stretch>
              <a:fillRect/>
            </a:stretch>
          </p:blipFill>
          <p:spPr>
            <a:xfrm>
              <a:off x="2446816" y="4906830"/>
              <a:ext cx="490293" cy="480341"/>
            </a:xfrm>
            <a:prstGeom prst="rect">
              <a:avLst/>
            </a:prstGeom>
          </p:spPr>
        </p:pic>
        <p:sp>
          <p:nvSpPr>
            <p:cNvPr id="79" name="Rectangle: Rounded Corners 78">
              <a:extLst>
                <a:ext uri="{FF2B5EF4-FFF2-40B4-BE49-F238E27FC236}">
                  <a16:creationId xmlns:a16="http://schemas.microsoft.com/office/drawing/2014/main" id="{96C6B536-CE86-4187-8F25-5C7EC9ECC72A}"/>
                </a:ext>
              </a:extLst>
            </p:cNvPr>
            <p:cNvSpPr/>
            <p:nvPr/>
          </p:nvSpPr>
          <p:spPr bwMode="auto">
            <a:xfrm>
              <a:off x="2311791" y="4810489"/>
              <a:ext cx="1899259" cy="673022"/>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a:solidFill>
                  <a:srgbClr val="505050"/>
                </a:solidFill>
                <a:latin typeface="Segoe UI"/>
                <a:cs typeface="Segoe UI" pitchFamily="34" charset="0"/>
              </a:endParaRPr>
            </a:p>
          </p:txBody>
        </p:sp>
        <p:pic>
          <p:nvPicPr>
            <p:cNvPr id="80" name="Picture 79">
              <a:extLst>
                <a:ext uri="{FF2B5EF4-FFF2-40B4-BE49-F238E27FC236}">
                  <a16:creationId xmlns:a16="http://schemas.microsoft.com/office/drawing/2014/main" id="{4B7C6DF5-176B-4C92-8A84-25BD92EF3A8A}"/>
                </a:ext>
              </a:extLst>
            </p:cNvPr>
            <p:cNvPicPr>
              <a:picLocks noChangeAspect="1"/>
            </p:cNvPicPr>
            <p:nvPr/>
          </p:nvPicPr>
          <p:blipFill>
            <a:blip r:embed="rId4"/>
            <a:stretch>
              <a:fillRect/>
            </a:stretch>
          </p:blipFill>
          <p:spPr>
            <a:xfrm>
              <a:off x="3021696" y="4906830"/>
              <a:ext cx="490293" cy="480341"/>
            </a:xfrm>
            <a:prstGeom prst="rect">
              <a:avLst/>
            </a:prstGeom>
          </p:spPr>
        </p:pic>
        <p:pic>
          <p:nvPicPr>
            <p:cNvPr id="81" name="Picture 80">
              <a:extLst>
                <a:ext uri="{FF2B5EF4-FFF2-40B4-BE49-F238E27FC236}">
                  <a16:creationId xmlns:a16="http://schemas.microsoft.com/office/drawing/2014/main" id="{EE157B2C-2F52-44E6-9068-7FE7858CE75E}"/>
                </a:ext>
              </a:extLst>
            </p:cNvPr>
            <p:cNvPicPr>
              <a:picLocks noChangeAspect="1"/>
            </p:cNvPicPr>
            <p:nvPr/>
          </p:nvPicPr>
          <p:blipFill>
            <a:blip r:embed="rId4"/>
            <a:stretch>
              <a:fillRect/>
            </a:stretch>
          </p:blipFill>
          <p:spPr>
            <a:xfrm>
              <a:off x="3596576" y="4906830"/>
              <a:ext cx="490293" cy="480341"/>
            </a:xfrm>
            <a:prstGeom prst="rect">
              <a:avLst/>
            </a:prstGeom>
          </p:spPr>
        </p:pic>
        <p:sp>
          <p:nvSpPr>
            <p:cNvPr id="82" name="Title 1">
              <a:extLst>
                <a:ext uri="{FF2B5EF4-FFF2-40B4-BE49-F238E27FC236}">
                  <a16:creationId xmlns:a16="http://schemas.microsoft.com/office/drawing/2014/main" id="{2361AC99-E847-4E24-86B4-052063BF398D}"/>
                </a:ext>
              </a:extLst>
            </p:cNvPr>
            <p:cNvSpPr txBox="1">
              <a:spLocks/>
            </p:cNvSpPr>
            <p:nvPr/>
          </p:nvSpPr>
          <p:spPr>
            <a:xfrm>
              <a:off x="2311791" y="4566703"/>
              <a:ext cx="982440" cy="17369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Docker</a:t>
              </a:r>
            </a:p>
          </p:txBody>
        </p:sp>
      </p:grpSp>
      <p:grpSp>
        <p:nvGrpSpPr>
          <p:cNvPr id="83" name="Group 82">
            <a:extLst>
              <a:ext uri="{FF2B5EF4-FFF2-40B4-BE49-F238E27FC236}">
                <a16:creationId xmlns:a16="http://schemas.microsoft.com/office/drawing/2014/main" id="{56FA376F-570C-4836-B0C1-A81D5F17CF4C}"/>
              </a:ext>
            </a:extLst>
          </p:cNvPr>
          <p:cNvGrpSpPr/>
          <p:nvPr/>
        </p:nvGrpSpPr>
        <p:grpSpPr>
          <a:xfrm>
            <a:off x="5942635" y="5035138"/>
            <a:ext cx="1861660" cy="898657"/>
            <a:chOff x="2311791" y="4566703"/>
            <a:chExt cx="1899259" cy="916808"/>
          </a:xfrm>
        </p:grpSpPr>
        <p:pic>
          <p:nvPicPr>
            <p:cNvPr id="84" name="Picture 83">
              <a:extLst>
                <a:ext uri="{FF2B5EF4-FFF2-40B4-BE49-F238E27FC236}">
                  <a16:creationId xmlns:a16="http://schemas.microsoft.com/office/drawing/2014/main" id="{9585EE5D-0BD5-4B8C-8209-6E6A812F2B4F}"/>
                </a:ext>
              </a:extLst>
            </p:cNvPr>
            <p:cNvPicPr>
              <a:picLocks noChangeAspect="1"/>
            </p:cNvPicPr>
            <p:nvPr/>
          </p:nvPicPr>
          <p:blipFill>
            <a:blip r:embed="rId4"/>
            <a:stretch>
              <a:fillRect/>
            </a:stretch>
          </p:blipFill>
          <p:spPr>
            <a:xfrm>
              <a:off x="2446816" y="4906830"/>
              <a:ext cx="490293" cy="480341"/>
            </a:xfrm>
            <a:prstGeom prst="rect">
              <a:avLst/>
            </a:prstGeom>
          </p:spPr>
        </p:pic>
        <p:sp>
          <p:nvSpPr>
            <p:cNvPr id="85" name="Rectangle: Rounded Corners 84">
              <a:extLst>
                <a:ext uri="{FF2B5EF4-FFF2-40B4-BE49-F238E27FC236}">
                  <a16:creationId xmlns:a16="http://schemas.microsoft.com/office/drawing/2014/main" id="{703017F3-1674-48A3-B20A-611A9E27EE07}"/>
                </a:ext>
              </a:extLst>
            </p:cNvPr>
            <p:cNvSpPr/>
            <p:nvPr/>
          </p:nvSpPr>
          <p:spPr bwMode="auto">
            <a:xfrm>
              <a:off x="2311791" y="4810489"/>
              <a:ext cx="1899259" cy="673022"/>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a:solidFill>
                  <a:srgbClr val="505050"/>
                </a:solidFill>
                <a:latin typeface="Segoe UI"/>
                <a:cs typeface="Segoe UI" pitchFamily="34" charset="0"/>
              </a:endParaRPr>
            </a:p>
          </p:txBody>
        </p:sp>
        <p:pic>
          <p:nvPicPr>
            <p:cNvPr id="86" name="Picture 85">
              <a:extLst>
                <a:ext uri="{FF2B5EF4-FFF2-40B4-BE49-F238E27FC236}">
                  <a16:creationId xmlns:a16="http://schemas.microsoft.com/office/drawing/2014/main" id="{EAB8265A-11D9-465D-A63A-6EFC9AE249CE}"/>
                </a:ext>
              </a:extLst>
            </p:cNvPr>
            <p:cNvPicPr>
              <a:picLocks noChangeAspect="1"/>
            </p:cNvPicPr>
            <p:nvPr/>
          </p:nvPicPr>
          <p:blipFill>
            <a:blip r:embed="rId4"/>
            <a:stretch>
              <a:fillRect/>
            </a:stretch>
          </p:blipFill>
          <p:spPr>
            <a:xfrm>
              <a:off x="3021696" y="4906830"/>
              <a:ext cx="490293" cy="480341"/>
            </a:xfrm>
            <a:prstGeom prst="rect">
              <a:avLst/>
            </a:prstGeom>
          </p:spPr>
        </p:pic>
        <p:pic>
          <p:nvPicPr>
            <p:cNvPr id="87" name="Picture 86">
              <a:extLst>
                <a:ext uri="{FF2B5EF4-FFF2-40B4-BE49-F238E27FC236}">
                  <a16:creationId xmlns:a16="http://schemas.microsoft.com/office/drawing/2014/main" id="{26F62036-B93E-42FA-8070-379EC9C838C0}"/>
                </a:ext>
              </a:extLst>
            </p:cNvPr>
            <p:cNvPicPr>
              <a:picLocks noChangeAspect="1"/>
            </p:cNvPicPr>
            <p:nvPr/>
          </p:nvPicPr>
          <p:blipFill>
            <a:blip r:embed="rId4"/>
            <a:stretch>
              <a:fillRect/>
            </a:stretch>
          </p:blipFill>
          <p:spPr>
            <a:xfrm>
              <a:off x="3596576" y="4906830"/>
              <a:ext cx="490293" cy="480341"/>
            </a:xfrm>
            <a:prstGeom prst="rect">
              <a:avLst/>
            </a:prstGeom>
          </p:spPr>
        </p:pic>
        <p:sp>
          <p:nvSpPr>
            <p:cNvPr id="88" name="Title 1">
              <a:extLst>
                <a:ext uri="{FF2B5EF4-FFF2-40B4-BE49-F238E27FC236}">
                  <a16:creationId xmlns:a16="http://schemas.microsoft.com/office/drawing/2014/main" id="{CED69B1C-F7F1-4886-944C-73009D8F157A}"/>
                </a:ext>
              </a:extLst>
            </p:cNvPr>
            <p:cNvSpPr txBox="1">
              <a:spLocks/>
            </p:cNvSpPr>
            <p:nvPr/>
          </p:nvSpPr>
          <p:spPr>
            <a:xfrm>
              <a:off x="2311791" y="4566703"/>
              <a:ext cx="982440" cy="17369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Docker</a:t>
              </a:r>
            </a:p>
          </p:txBody>
        </p:sp>
      </p:grpSp>
      <p:grpSp>
        <p:nvGrpSpPr>
          <p:cNvPr id="89" name="Group 88">
            <a:extLst>
              <a:ext uri="{FF2B5EF4-FFF2-40B4-BE49-F238E27FC236}">
                <a16:creationId xmlns:a16="http://schemas.microsoft.com/office/drawing/2014/main" id="{2350B059-0BDA-4E6D-8667-0638B532C8AE}"/>
              </a:ext>
            </a:extLst>
          </p:cNvPr>
          <p:cNvGrpSpPr/>
          <p:nvPr/>
        </p:nvGrpSpPr>
        <p:grpSpPr>
          <a:xfrm>
            <a:off x="7901227" y="5035138"/>
            <a:ext cx="1861660" cy="898657"/>
            <a:chOff x="2311791" y="4566703"/>
            <a:chExt cx="1899259" cy="916808"/>
          </a:xfrm>
        </p:grpSpPr>
        <p:pic>
          <p:nvPicPr>
            <p:cNvPr id="90" name="Picture 89">
              <a:extLst>
                <a:ext uri="{FF2B5EF4-FFF2-40B4-BE49-F238E27FC236}">
                  <a16:creationId xmlns:a16="http://schemas.microsoft.com/office/drawing/2014/main" id="{F9AEBFC1-4D13-4C0F-89FB-79A64C0971F8}"/>
                </a:ext>
              </a:extLst>
            </p:cNvPr>
            <p:cNvPicPr>
              <a:picLocks noChangeAspect="1"/>
            </p:cNvPicPr>
            <p:nvPr/>
          </p:nvPicPr>
          <p:blipFill>
            <a:blip r:embed="rId4"/>
            <a:stretch>
              <a:fillRect/>
            </a:stretch>
          </p:blipFill>
          <p:spPr>
            <a:xfrm>
              <a:off x="2446816" y="4906830"/>
              <a:ext cx="490293" cy="480341"/>
            </a:xfrm>
            <a:prstGeom prst="rect">
              <a:avLst/>
            </a:prstGeom>
          </p:spPr>
        </p:pic>
        <p:sp>
          <p:nvSpPr>
            <p:cNvPr id="91" name="Rectangle: Rounded Corners 90">
              <a:extLst>
                <a:ext uri="{FF2B5EF4-FFF2-40B4-BE49-F238E27FC236}">
                  <a16:creationId xmlns:a16="http://schemas.microsoft.com/office/drawing/2014/main" id="{92A0F944-322F-4C91-98D0-4053183FD02B}"/>
                </a:ext>
              </a:extLst>
            </p:cNvPr>
            <p:cNvSpPr/>
            <p:nvPr/>
          </p:nvSpPr>
          <p:spPr bwMode="auto">
            <a:xfrm>
              <a:off x="2311791" y="4810489"/>
              <a:ext cx="1899259" cy="673022"/>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a:solidFill>
                  <a:srgbClr val="505050"/>
                </a:solidFill>
                <a:latin typeface="Segoe UI"/>
                <a:cs typeface="Segoe UI" pitchFamily="34" charset="0"/>
              </a:endParaRPr>
            </a:p>
          </p:txBody>
        </p:sp>
        <p:pic>
          <p:nvPicPr>
            <p:cNvPr id="92" name="Picture 91">
              <a:extLst>
                <a:ext uri="{FF2B5EF4-FFF2-40B4-BE49-F238E27FC236}">
                  <a16:creationId xmlns:a16="http://schemas.microsoft.com/office/drawing/2014/main" id="{9D18528A-BC74-4652-BFAD-A8F6601F0C76}"/>
                </a:ext>
              </a:extLst>
            </p:cNvPr>
            <p:cNvPicPr>
              <a:picLocks noChangeAspect="1"/>
            </p:cNvPicPr>
            <p:nvPr/>
          </p:nvPicPr>
          <p:blipFill>
            <a:blip r:embed="rId4"/>
            <a:stretch>
              <a:fillRect/>
            </a:stretch>
          </p:blipFill>
          <p:spPr>
            <a:xfrm>
              <a:off x="3021696" y="4906830"/>
              <a:ext cx="490293" cy="480341"/>
            </a:xfrm>
            <a:prstGeom prst="rect">
              <a:avLst/>
            </a:prstGeom>
          </p:spPr>
        </p:pic>
        <p:pic>
          <p:nvPicPr>
            <p:cNvPr id="93" name="Picture 92">
              <a:extLst>
                <a:ext uri="{FF2B5EF4-FFF2-40B4-BE49-F238E27FC236}">
                  <a16:creationId xmlns:a16="http://schemas.microsoft.com/office/drawing/2014/main" id="{150712A5-C9FC-46AA-9F41-4AEEDE59A7E5}"/>
                </a:ext>
              </a:extLst>
            </p:cNvPr>
            <p:cNvPicPr>
              <a:picLocks noChangeAspect="1"/>
            </p:cNvPicPr>
            <p:nvPr/>
          </p:nvPicPr>
          <p:blipFill>
            <a:blip r:embed="rId4"/>
            <a:stretch>
              <a:fillRect/>
            </a:stretch>
          </p:blipFill>
          <p:spPr>
            <a:xfrm>
              <a:off x="3596576" y="4906830"/>
              <a:ext cx="490293" cy="480341"/>
            </a:xfrm>
            <a:prstGeom prst="rect">
              <a:avLst/>
            </a:prstGeom>
          </p:spPr>
        </p:pic>
        <p:sp>
          <p:nvSpPr>
            <p:cNvPr id="94" name="Title 1">
              <a:extLst>
                <a:ext uri="{FF2B5EF4-FFF2-40B4-BE49-F238E27FC236}">
                  <a16:creationId xmlns:a16="http://schemas.microsoft.com/office/drawing/2014/main" id="{4A8B0180-4BCA-448C-8099-FA1EC65300D7}"/>
                </a:ext>
              </a:extLst>
            </p:cNvPr>
            <p:cNvSpPr txBox="1">
              <a:spLocks/>
            </p:cNvSpPr>
            <p:nvPr/>
          </p:nvSpPr>
          <p:spPr>
            <a:xfrm>
              <a:off x="2311791" y="4566703"/>
              <a:ext cx="982440" cy="17369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Docker</a:t>
              </a:r>
            </a:p>
          </p:txBody>
        </p:sp>
      </p:grpSp>
      <p:grpSp>
        <p:nvGrpSpPr>
          <p:cNvPr id="95" name="Group 94">
            <a:extLst>
              <a:ext uri="{FF2B5EF4-FFF2-40B4-BE49-F238E27FC236}">
                <a16:creationId xmlns:a16="http://schemas.microsoft.com/office/drawing/2014/main" id="{D2361F0E-62D1-4AE9-A562-483B4CDF2851}"/>
              </a:ext>
            </a:extLst>
          </p:cNvPr>
          <p:cNvGrpSpPr/>
          <p:nvPr/>
        </p:nvGrpSpPr>
        <p:grpSpPr>
          <a:xfrm>
            <a:off x="9859819" y="5035138"/>
            <a:ext cx="1861660" cy="898657"/>
            <a:chOff x="2311791" y="4566703"/>
            <a:chExt cx="1899259" cy="916808"/>
          </a:xfrm>
        </p:grpSpPr>
        <p:pic>
          <p:nvPicPr>
            <p:cNvPr id="96" name="Picture 95">
              <a:extLst>
                <a:ext uri="{FF2B5EF4-FFF2-40B4-BE49-F238E27FC236}">
                  <a16:creationId xmlns:a16="http://schemas.microsoft.com/office/drawing/2014/main" id="{5CC3EFA5-4C04-4402-808B-EE949896E7D3}"/>
                </a:ext>
              </a:extLst>
            </p:cNvPr>
            <p:cNvPicPr>
              <a:picLocks noChangeAspect="1"/>
            </p:cNvPicPr>
            <p:nvPr/>
          </p:nvPicPr>
          <p:blipFill>
            <a:blip r:embed="rId4"/>
            <a:stretch>
              <a:fillRect/>
            </a:stretch>
          </p:blipFill>
          <p:spPr>
            <a:xfrm>
              <a:off x="2446816" y="4906830"/>
              <a:ext cx="490293" cy="480341"/>
            </a:xfrm>
            <a:prstGeom prst="rect">
              <a:avLst/>
            </a:prstGeom>
          </p:spPr>
        </p:pic>
        <p:sp>
          <p:nvSpPr>
            <p:cNvPr id="97" name="Rectangle: Rounded Corners 96">
              <a:extLst>
                <a:ext uri="{FF2B5EF4-FFF2-40B4-BE49-F238E27FC236}">
                  <a16:creationId xmlns:a16="http://schemas.microsoft.com/office/drawing/2014/main" id="{88DDA3F9-C0D8-44E3-8996-EDEDB0A137AE}"/>
                </a:ext>
              </a:extLst>
            </p:cNvPr>
            <p:cNvSpPr/>
            <p:nvPr/>
          </p:nvSpPr>
          <p:spPr bwMode="auto">
            <a:xfrm>
              <a:off x="2311791" y="4810489"/>
              <a:ext cx="1899259" cy="673022"/>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a:solidFill>
                  <a:srgbClr val="505050"/>
                </a:solidFill>
                <a:latin typeface="Segoe UI"/>
                <a:cs typeface="Segoe UI" pitchFamily="34" charset="0"/>
              </a:endParaRPr>
            </a:p>
          </p:txBody>
        </p:sp>
        <p:pic>
          <p:nvPicPr>
            <p:cNvPr id="98" name="Picture 97">
              <a:extLst>
                <a:ext uri="{FF2B5EF4-FFF2-40B4-BE49-F238E27FC236}">
                  <a16:creationId xmlns:a16="http://schemas.microsoft.com/office/drawing/2014/main" id="{1BD2ED99-3F60-4D61-AA7D-CC29A08AC20A}"/>
                </a:ext>
              </a:extLst>
            </p:cNvPr>
            <p:cNvPicPr>
              <a:picLocks noChangeAspect="1"/>
            </p:cNvPicPr>
            <p:nvPr/>
          </p:nvPicPr>
          <p:blipFill>
            <a:blip r:embed="rId4"/>
            <a:stretch>
              <a:fillRect/>
            </a:stretch>
          </p:blipFill>
          <p:spPr>
            <a:xfrm>
              <a:off x="3021696" y="4906830"/>
              <a:ext cx="490293" cy="480341"/>
            </a:xfrm>
            <a:prstGeom prst="rect">
              <a:avLst/>
            </a:prstGeom>
          </p:spPr>
        </p:pic>
        <p:pic>
          <p:nvPicPr>
            <p:cNvPr id="99" name="Picture 98">
              <a:extLst>
                <a:ext uri="{FF2B5EF4-FFF2-40B4-BE49-F238E27FC236}">
                  <a16:creationId xmlns:a16="http://schemas.microsoft.com/office/drawing/2014/main" id="{F0A0A176-1DF2-43C8-B7A6-F069A603DA4C}"/>
                </a:ext>
              </a:extLst>
            </p:cNvPr>
            <p:cNvPicPr>
              <a:picLocks noChangeAspect="1"/>
            </p:cNvPicPr>
            <p:nvPr/>
          </p:nvPicPr>
          <p:blipFill>
            <a:blip r:embed="rId4"/>
            <a:stretch>
              <a:fillRect/>
            </a:stretch>
          </p:blipFill>
          <p:spPr>
            <a:xfrm>
              <a:off x="3596576" y="4906830"/>
              <a:ext cx="490293" cy="480341"/>
            </a:xfrm>
            <a:prstGeom prst="rect">
              <a:avLst/>
            </a:prstGeom>
          </p:spPr>
        </p:pic>
        <p:sp>
          <p:nvSpPr>
            <p:cNvPr id="100" name="Title 1">
              <a:extLst>
                <a:ext uri="{FF2B5EF4-FFF2-40B4-BE49-F238E27FC236}">
                  <a16:creationId xmlns:a16="http://schemas.microsoft.com/office/drawing/2014/main" id="{71505FE7-5AB2-4050-92ED-EF866895E116}"/>
                </a:ext>
              </a:extLst>
            </p:cNvPr>
            <p:cNvSpPr txBox="1">
              <a:spLocks/>
            </p:cNvSpPr>
            <p:nvPr/>
          </p:nvSpPr>
          <p:spPr>
            <a:xfrm>
              <a:off x="2311791" y="4566703"/>
              <a:ext cx="982440" cy="17369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Docker</a:t>
              </a:r>
            </a:p>
          </p:txBody>
        </p:sp>
      </p:grpSp>
      <p:sp>
        <p:nvSpPr>
          <p:cNvPr id="101" name="Title 1">
            <a:extLst>
              <a:ext uri="{FF2B5EF4-FFF2-40B4-BE49-F238E27FC236}">
                <a16:creationId xmlns:a16="http://schemas.microsoft.com/office/drawing/2014/main" id="{94E2A15C-7E8A-41F5-8F99-EA38B822BDC3}"/>
              </a:ext>
            </a:extLst>
          </p:cNvPr>
          <p:cNvSpPr txBox="1">
            <a:spLocks/>
          </p:cNvSpPr>
          <p:nvPr/>
        </p:nvSpPr>
        <p:spPr>
          <a:xfrm>
            <a:off x="432480" y="1037157"/>
            <a:ext cx="4683160" cy="1291540"/>
          </a:xfrm>
          <a:prstGeom prst="rect">
            <a:avLst/>
          </a:prstGeom>
        </p:spPr>
        <p:txBody>
          <a:bodyPr vert="horz" wrap="square" lIns="0" tIns="0" rIns="0" bIns="0" rtlCol="0" anchor="t">
            <a:noAutofit/>
          </a:bodyPr>
          <a:lst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4"/>
            <a:r>
              <a:rPr lang="en-US" sz="3135" b="1" spc="0">
                <a:solidFill>
                  <a:srgbClr val="0072C6"/>
                </a:solidFill>
                <a:latin typeface="Segoe UI Light"/>
              </a:rPr>
              <a:t>How AKS works</a:t>
            </a:r>
          </a:p>
        </p:txBody>
      </p:sp>
      <p:sp>
        <p:nvSpPr>
          <p:cNvPr id="102" name="Rectangle: Rounded Corners 101">
            <a:extLst>
              <a:ext uri="{FF2B5EF4-FFF2-40B4-BE49-F238E27FC236}">
                <a16:creationId xmlns:a16="http://schemas.microsoft.com/office/drawing/2014/main" id="{E722ECD4-ADC5-4190-B257-BF5C0F9E5CEF}"/>
              </a:ext>
            </a:extLst>
          </p:cNvPr>
          <p:cNvSpPr/>
          <p:nvPr/>
        </p:nvSpPr>
        <p:spPr bwMode="auto">
          <a:xfrm>
            <a:off x="7539065" y="1905440"/>
            <a:ext cx="3024604" cy="2191428"/>
          </a:xfrm>
          <a:prstGeom prst="roundRect">
            <a:avLst>
              <a:gd name="adj" fmla="val 3034"/>
            </a:avLst>
          </a:prstGeom>
          <a:solidFill>
            <a:srgbClr val="F2F6FC"/>
          </a:solidFill>
          <a:ln>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pPr>
            <a:r>
              <a:rPr lang="en-US" sz="1567">
                <a:solidFill>
                  <a:srgbClr val="505050"/>
                </a:solidFill>
                <a:latin typeface="Segoe UI"/>
                <a:ea typeface="Segoe UI" pitchFamily="34" charset="0"/>
                <a:cs typeface="Segoe UI" pitchFamily="34" charset="0"/>
              </a:rPr>
              <a:t>Azure managed control plane</a:t>
            </a:r>
          </a:p>
        </p:txBody>
      </p:sp>
      <p:sp>
        <p:nvSpPr>
          <p:cNvPr id="104" name="Title 1">
            <a:extLst>
              <a:ext uri="{FF2B5EF4-FFF2-40B4-BE49-F238E27FC236}">
                <a16:creationId xmlns:a16="http://schemas.microsoft.com/office/drawing/2014/main" id="{651B868C-861F-4F82-B4AF-015FE4DDC16F}"/>
              </a:ext>
            </a:extLst>
          </p:cNvPr>
          <p:cNvSpPr txBox="1">
            <a:spLocks/>
          </p:cNvSpPr>
          <p:nvPr/>
        </p:nvSpPr>
        <p:spPr>
          <a:xfrm>
            <a:off x="466351" y="2386623"/>
            <a:ext cx="2933717" cy="3110623"/>
          </a:xfrm>
          <a:prstGeom prst="rect">
            <a:avLst/>
          </a:prstGeom>
        </p:spPr>
        <p:txBody>
          <a:bodyPr vert="horz" wrap="square" lIns="0" tIns="0" rIns="0" bIns="0"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280121" lvl="1" indent="-280121" defTabSz="914016">
              <a:lnSpc>
                <a:spcPct val="120000"/>
              </a:lnSpc>
              <a:spcBef>
                <a:spcPct val="0"/>
              </a:spcBef>
              <a:spcAft>
                <a:spcPts val="588"/>
              </a:spcAft>
              <a:buFont typeface="Wingdings" panose="05000000000000000000" pitchFamily="2" charset="2"/>
              <a:buChar char="ü"/>
              <a:defRPr/>
            </a:pPr>
            <a:r>
              <a:rPr lang="en-US" sz="1370">
                <a:ln w="3175">
                  <a:noFill/>
                </a:ln>
                <a:gradFill>
                  <a:gsLst>
                    <a:gs pos="2655">
                      <a:srgbClr val="505050"/>
                    </a:gs>
                    <a:gs pos="31000">
                      <a:srgbClr val="505050"/>
                    </a:gs>
                  </a:gsLst>
                  <a:lin ang="5400000" scaled="0"/>
                </a:gradFill>
                <a:latin typeface="Segoe UI"/>
                <a:cs typeface="Segoe UI" pitchFamily="34" charset="0"/>
              </a:rPr>
              <a:t>Automated upgrades, patches</a:t>
            </a:r>
          </a:p>
          <a:p>
            <a:pPr marL="280121" lvl="1" indent="-280121" defTabSz="914016">
              <a:lnSpc>
                <a:spcPct val="120000"/>
              </a:lnSpc>
              <a:spcBef>
                <a:spcPct val="0"/>
              </a:spcBef>
              <a:spcAft>
                <a:spcPts val="588"/>
              </a:spcAft>
              <a:buFont typeface="Wingdings" panose="05000000000000000000" pitchFamily="2" charset="2"/>
              <a:buChar char="ü"/>
              <a:defRPr/>
            </a:pPr>
            <a:r>
              <a:rPr lang="en-US" sz="1370">
                <a:ln w="3175">
                  <a:noFill/>
                </a:ln>
                <a:gradFill>
                  <a:gsLst>
                    <a:gs pos="2655">
                      <a:srgbClr val="505050"/>
                    </a:gs>
                    <a:gs pos="31000">
                      <a:srgbClr val="505050"/>
                    </a:gs>
                  </a:gsLst>
                  <a:lin ang="5400000" scaled="0"/>
                </a:gradFill>
                <a:latin typeface="Segoe UI"/>
                <a:cs typeface="Segoe UI" pitchFamily="34" charset="0"/>
              </a:rPr>
              <a:t>High reliability and availability </a:t>
            </a:r>
          </a:p>
          <a:p>
            <a:pPr marL="280121" lvl="1" indent="-280121" defTabSz="914016">
              <a:lnSpc>
                <a:spcPct val="120000"/>
              </a:lnSpc>
              <a:spcBef>
                <a:spcPct val="0"/>
              </a:spcBef>
              <a:spcAft>
                <a:spcPts val="588"/>
              </a:spcAft>
              <a:buFont typeface="Wingdings" panose="05000000000000000000" pitchFamily="2" charset="2"/>
              <a:buChar char="ü"/>
              <a:defRPr/>
            </a:pPr>
            <a:r>
              <a:rPr lang="en-US" sz="1370">
                <a:ln w="3175">
                  <a:noFill/>
                </a:ln>
                <a:gradFill>
                  <a:gsLst>
                    <a:gs pos="2655">
                      <a:srgbClr val="505050"/>
                    </a:gs>
                    <a:gs pos="31000">
                      <a:srgbClr val="505050"/>
                    </a:gs>
                  </a:gsLst>
                  <a:lin ang="5400000" scaled="0"/>
                </a:gradFill>
                <a:latin typeface="Segoe UI"/>
                <a:cs typeface="Segoe UI" pitchFamily="34" charset="0"/>
              </a:rPr>
              <a:t>Easy and secure cluster scaling</a:t>
            </a:r>
          </a:p>
          <a:p>
            <a:pPr marL="280121" lvl="1" indent="-280121" defTabSz="914016">
              <a:lnSpc>
                <a:spcPct val="120000"/>
              </a:lnSpc>
              <a:spcBef>
                <a:spcPct val="0"/>
              </a:spcBef>
              <a:spcAft>
                <a:spcPts val="588"/>
              </a:spcAft>
              <a:buFont typeface="Wingdings" panose="05000000000000000000" pitchFamily="2" charset="2"/>
              <a:buChar char="ü"/>
              <a:defRPr/>
            </a:pPr>
            <a:r>
              <a:rPr lang="en-US" sz="1370">
                <a:ln w="3175">
                  <a:noFill/>
                </a:ln>
                <a:gradFill>
                  <a:gsLst>
                    <a:gs pos="2655">
                      <a:srgbClr val="505050"/>
                    </a:gs>
                    <a:gs pos="31000">
                      <a:srgbClr val="505050"/>
                    </a:gs>
                  </a:gsLst>
                  <a:lin ang="5400000" scaled="0"/>
                </a:gradFill>
                <a:latin typeface="Segoe UI"/>
                <a:cs typeface="Segoe UI" pitchFamily="34" charset="0"/>
              </a:rPr>
              <a:t>Self-healing </a:t>
            </a:r>
          </a:p>
          <a:p>
            <a:pPr marL="280121" lvl="1" indent="-280121" defTabSz="914016">
              <a:lnSpc>
                <a:spcPct val="120000"/>
              </a:lnSpc>
              <a:spcBef>
                <a:spcPct val="0"/>
              </a:spcBef>
              <a:spcAft>
                <a:spcPts val="588"/>
              </a:spcAft>
              <a:buFont typeface="Wingdings" panose="05000000000000000000" pitchFamily="2" charset="2"/>
              <a:buChar char="ü"/>
              <a:defRPr/>
            </a:pPr>
            <a:r>
              <a:rPr lang="en-US" sz="1370">
                <a:ln w="3175">
                  <a:noFill/>
                </a:ln>
                <a:gradFill>
                  <a:gsLst>
                    <a:gs pos="2655">
                      <a:srgbClr val="505050"/>
                    </a:gs>
                    <a:gs pos="31000">
                      <a:srgbClr val="505050"/>
                    </a:gs>
                  </a:gsLst>
                  <a:lin ang="5400000" scaled="0"/>
                </a:gradFill>
                <a:latin typeface="Segoe UI"/>
                <a:cs typeface="Segoe UI" pitchFamily="34" charset="0"/>
              </a:rPr>
              <a:t>API server monitoring</a:t>
            </a:r>
          </a:p>
          <a:p>
            <a:pPr marL="280121" lvl="1" indent="-280121" defTabSz="914016">
              <a:lnSpc>
                <a:spcPct val="120000"/>
              </a:lnSpc>
              <a:spcBef>
                <a:spcPct val="0"/>
              </a:spcBef>
              <a:spcAft>
                <a:spcPts val="588"/>
              </a:spcAft>
              <a:buFont typeface="Wingdings" panose="05000000000000000000" pitchFamily="2" charset="2"/>
              <a:buChar char="ü"/>
              <a:defRPr/>
            </a:pPr>
            <a:r>
              <a:rPr lang="en-US" sz="1370">
                <a:ln w="3175">
                  <a:noFill/>
                </a:ln>
                <a:gradFill>
                  <a:gsLst>
                    <a:gs pos="2655">
                      <a:srgbClr val="505050"/>
                    </a:gs>
                    <a:gs pos="31000">
                      <a:srgbClr val="505050"/>
                    </a:gs>
                  </a:gsLst>
                  <a:lin ang="5400000" scaled="0"/>
                </a:gradFill>
                <a:latin typeface="Segoe UI"/>
                <a:cs typeface="Segoe UI" pitchFamily="34" charset="0"/>
              </a:rPr>
              <a:t>Control plane at no charge</a:t>
            </a:r>
          </a:p>
          <a:p>
            <a:pPr defTabSz="914016">
              <a:lnSpc>
                <a:spcPct val="120000"/>
              </a:lnSpc>
              <a:spcAft>
                <a:spcPts val="588"/>
              </a:spcAft>
              <a:defRPr/>
            </a:pPr>
            <a:endParaRPr lang="en-US" sz="1370" spc="0">
              <a:gradFill>
                <a:gsLst>
                  <a:gs pos="2655">
                    <a:srgbClr val="505050"/>
                  </a:gs>
                  <a:gs pos="31000">
                    <a:srgbClr val="505050"/>
                  </a:gs>
                </a:gsLst>
                <a:lin ang="5400000" scaled="0"/>
              </a:gradFill>
              <a:latin typeface="Segoe UI"/>
            </a:endParaRPr>
          </a:p>
        </p:txBody>
      </p:sp>
    </p:spTree>
    <p:extLst>
      <p:ext uri="{BB962C8B-B14F-4D97-AF65-F5344CB8AC3E}">
        <p14:creationId xmlns:p14="http://schemas.microsoft.com/office/powerpoint/2010/main" val="17001746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
                                        </p:tgtEl>
                                        <p:attrNameLst>
                                          <p:attrName>style.visibility</p:attrName>
                                        </p:attrNameLst>
                                      </p:cBhvr>
                                      <p:to>
                                        <p:strVal val="visible"/>
                                      </p:to>
                                    </p:set>
                                    <p:animEffect transition="in" filter="fade">
                                      <p:cBhvr>
                                        <p:cTn id="10"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47EE9A14-2AD7-4097-95A0-90DAFF40E2BB}"/>
              </a:ext>
            </a:extLst>
          </p:cNvPr>
          <p:cNvSpPr/>
          <p:nvPr/>
        </p:nvSpPr>
        <p:spPr bwMode="auto">
          <a:xfrm rot="16200000">
            <a:off x="2858314" y="5870362"/>
            <a:ext cx="144003" cy="14400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cxnSp>
        <p:nvCxnSpPr>
          <p:cNvPr id="13" name="Straight Connector 12">
            <a:extLst>
              <a:ext uri="{FF2B5EF4-FFF2-40B4-BE49-F238E27FC236}">
                <a16:creationId xmlns:a16="http://schemas.microsoft.com/office/drawing/2014/main" id="{35B4D2C1-198F-4730-A87A-748A21535129}"/>
              </a:ext>
            </a:extLst>
          </p:cNvPr>
          <p:cNvCxnSpPr>
            <a:cxnSpLocks/>
          </p:cNvCxnSpPr>
          <p:nvPr/>
        </p:nvCxnSpPr>
        <p:spPr>
          <a:xfrm>
            <a:off x="3121166" y="5942364"/>
            <a:ext cx="183549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2F48F735-6484-4016-B0CC-BEA44B5FFF22}"/>
              </a:ext>
            </a:extLst>
          </p:cNvPr>
          <p:cNvSpPr/>
          <p:nvPr/>
        </p:nvSpPr>
        <p:spPr bwMode="auto">
          <a:xfrm rot="16200000">
            <a:off x="5075512" y="5870362"/>
            <a:ext cx="144003" cy="14400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15" name="Oval 14">
            <a:extLst>
              <a:ext uri="{FF2B5EF4-FFF2-40B4-BE49-F238E27FC236}">
                <a16:creationId xmlns:a16="http://schemas.microsoft.com/office/drawing/2014/main" id="{A4AD16FD-7E6D-4D62-9A27-5572AB7F1D21}"/>
              </a:ext>
            </a:extLst>
          </p:cNvPr>
          <p:cNvSpPr/>
          <p:nvPr/>
        </p:nvSpPr>
        <p:spPr bwMode="auto">
          <a:xfrm rot="16200000">
            <a:off x="7292709" y="5870362"/>
            <a:ext cx="144003" cy="14400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16" name="Oval 15">
            <a:extLst>
              <a:ext uri="{FF2B5EF4-FFF2-40B4-BE49-F238E27FC236}">
                <a16:creationId xmlns:a16="http://schemas.microsoft.com/office/drawing/2014/main" id="{376AB1AA-14A4-4365-911A-D04BD9F21B2A}"/>
              </a:ext>
            </a:extLst>
          </p:cNvPr>
          <p:cNvSpPr/>
          <p:nvPr/>
        </p:nvSpPr>
        <p:spPr bwMode="auto">
          <a:xfrm rot="16200000">
            <a:off x="9509907" y="5870362"/>
            <a:ext cx="144003" cy="14400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cxnSp>
        <p:nvCxnSpPr>
          <p:cNvPr id="17" name="Straight Connector 16">
            <a:extLst>
              <a:ext uri="{FF2B5EF4-FFF2-40B4-BE49-F238E27FC236}">
                <a16:creationId xmlns:a16="http://schemas.microsoft.com/office/drawing/2014/main" id="{35539A79-9DA4-49F1-A307-187B5E65898E}"/>
              </a:ext>
            </a:extLst>
          </p:cNvPr>
          <p:cNvCxnSpPr>
            <a:cxnSpLocks/>
          </p:cNvCxnSpPr>
          <p:nvPr/>
        </p:nvCxnSpPr>
        <p:spPr>
          <a:xfrm>
            <a:off x="5338364" y="5942364"/>
            <a:ext cx="183549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E78CA0F-14E0-4C79-8725-9AA0AD9A3052}"/>
              </a:ext>
            </a:extLst>
          </p:cNvPr>
          <p:cNvCxnSpPr>
            <a:cxnSpLocks/>
          </p:cNvCxnSpPr>
          <p:nvPr/>
        </p:nvCxnSpPr>
        <p:spPr>
          <a:xfrm>
            <a:off x="7555562" y="5942364"/>
            <a:ext cx="183549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5526FB6-5721-4355-9A75-B835ADB4CF23}"/>
              </a:ext>
            </a:extLst>
          </p:cNvPr>
          <p:cNvSpPr txBox="1"/>
          <p:nvPr/>
        </p:nvSpPr>
        <p:spPr>
          <a:xfrm>
            <a:off x="1676484" y="4085014"/>
            <a:ext cx="2507663" cy="817386"/>
          </a:xfrm>
          <a:prstGeom prst="rect">
            <a:avLst/>
          </a:prstGeom>
          <a:noFill/>
        </p:spPr>
        <p:txBody>
          <a:bodyPr wrap="square" lIns="143407" tIns="143407" rIns="143407" bIns="143407" rtlCol="0" anchor="t">
            <a:spAutoFit/>
          </a:bodyPr>
          <a:lstStyle/>
          <a:p>
            <a:pPr algn="ctr" defTabSz="914139">
              <a:spcAft>
                <a:spcPts val="588"/>
              </a:spcAft>
              <a:defRPr/>
            </a:pPr>
            <a:r>
              <a:rPr lang="en-US" sz="1567">
                <a:solidFill>
                  <a:srgbClr val="0072C6"/>
                </a:solidFill>
                <a:latin typeface="Segoe UI Semibold" panose="020B0702040204020203" pitchFamily="34" charset="0"/>
                <a:cs typeface="Segoe UI Semibold" panose="020B0702040204020203" pitchFamily="34" charset="0"/>
              </a:rPr>
              <a:t>Cost saving</a:t>
            </a:r>
          </a:p>
          <a:p>
            <a:pPr algn="ctr" defTabSz="914139">
              <a:spcAft>
                <a:spcPts val="588"/>
              </a:spcAft>
              <a:defRPr/>
            </a:pPr>
            <a:r>
              <a:rPr lang="en-US" sz="1371">
                <a:solidFill>
                  <a:srgbClr val="505050"/>
                </a:solidFill>
                <a:latin typeface="Segoe UI"/>
              </a:rPr>
              <a:t>without refactoring your app</a:t>
            </a:r>
            <a:endParaRPr lang="en-US" sz="1371">
              <a:solidFill>
                <a:srgbClr val="505050"/>
              </a:solidFill>
              <a:latin typeface="Segoe UI"/>
              <a:cs typeface="Segoe UI Semibold" panose="020B0702040204020203" pitchFamily="34" charset="0"/>
            </a:endParaRPr>
          </a:p>
        </p:txBody>
      </p:sp>
      <p:sp>
        <p:nvSpPr>
          <p:cNvPr id="20" name="TextBox 19">
            <a:extLst>
              <a:ext uri="{FF2B5EF4-FFF2-40B4-BE49-F238E27FC236}">
                <a16:creationId xmlns:a16="http://schemas.microsoft.com/office/drawing/2014/main" id="{9AE42A8E-B9B0-4167-9DD6-AA0E2898C236}"/>
              </a:ext>
            </a:extLst>
          </p:cNvPr>
          <p:cNvSpPr txBox="1"/>
          <p:nvPr/>
        </p:nvSpPr>
        <p:spPr>
          <a:xfrm>
            <a:off x="4121554" y="4085015"/>
            <a:ext cx="2009592" cy="1043177"/>
          </a:xfrm>
          <a:prstGeom prst="rect">
            <a:avLst/>
          </a:prstGeom>
          <a:noFill/>
        </p:spPr>
        <p:txBody>
          <a:bodyPr wrap="square" lIns="143407" tIns="143407" rIns="143407" bIns="143407" rtlCol="0" anchor="t">
            <a:spAutoFit/>
          </a:bodyPr>
          <a:lstStyle/>
          <a:p>
            <a:pPr algn="ctr" defTabSz="914139">
              <a:spcAft>
                <a:spcPts val="588"/>
              </a:spcAft>
              <a:defRPr/>
            </a:pPr>
            <a:r>
              <a:rPr lang="en-US" sz="1567">
                <a:solidFill>
                  <a:srgbClr val="0072C6"/>
                </a:solidFill>
                <a:latin typeface="Segoe UI Semibold" panose="020B0702040204020203" pitchFamily="34" charset="0"/>
                <a:cs typeface="Segoe UI Semibold" panose="020B0702040204020203" pitchFamily="34" charset="0"/>
              </a:rPr>
              <a:t>Agility</a:t>
            </a:r>
          </a:p>
          <a:p>
            <a:pPr algn="ctr" defTabSz="914139">
              <a:spcAft>
                <a:spcPts val="588"/>
              </a:spcAft>
              <a:defRPr/>
            </a:pPr>
            <a:r>
              <a:rPr lang="en-US" sz="1371">
                <a:solidFill>
                  <a:srgbClr val="505050"/>
                </a:solidFill>
                <a:latin typeface="Segoe UI"/>
              </a:rPr>
              <a:t>Faster application development </a:t>
            </a:r>
          </a:p>
        </p:txBody>
      </p:sp>
      <p:sp>
        <p:nvSpPr>
          <p:cNvPr id="21" name="TextBox 20">
            <a:extLst>
              <a:ext uri="{FF2B5EF4-FFF2-40B4-BE49-F238E27FC236}">
                <a16:creationId xmlns:a16="http://schemas.microsoft.com/office/drawing/2014/main" id="{DDD8E1F4-0937-48F1-9A7D-870FE42556CB}"/>
              </a:ext>
            </a:extLst>
          </p:cNvPr>
          <p:cNvSpPr txBox="1"/>
          <p:nvPr/>
        </p:nvSpPr>
        <p:spPr>
          <a:xfrm>
            <a:off x="6289734" y="4085014"/>
            <a:ext cx="2149956" cy="827893"/>
          </a:xfrm>
          <a:prstGeom prst="rect">
            <a:avLst/>
          </a:prstGeom>
          <a:noFill/>
        </p:spPr>
        <p:txBody>
          <a:bodyPr wrap="square" lIns="143407" tIns="143407" rIns="143407" bIns="143407" rtlCol="0" anchor="t">
            <a:spAutoFit/>
          </a:bodyPr>
          <a:lstStyle/>
          <a:p>
            <a:pPr algn="ctr" defTabSz="914139">
              <a:spcAft>
                <a:spcPts val="588"/>
              </a:spcAft>
              <a:defRPr/>
            </a:pPr>
            <a:r>
              <a:rPr lang="en-US" sz="1567">
                <a:solidFill>
                  <a:srgbClr val="0072C6"/>
                </a:solidFill>
                <a:latin typeface="Segoe UI Semibold" panose="020B0702040204020203" pitchFamily="34" charset="0"/>
                <a:cs typeface="Segoe UI Semibold" panose="020B0702040204020203" pitchFamily="34" charset="0"/>
              </a:rPr>
              <a:t>Performance </a:t>
            </a:r>
          </a:p>
          <a:p>
            <a:pPr algn="ctr" defTabSz="914139">
              <a:spcAft>
                <a:spcPts val="588"/>
              </a:spcAft>
              <a:defRPr/>
            </a:pPr>
            <a:r>
              <a:rPr lang="en-US" sz="1371">
                <a:solidFill>
                  <a:srgbClr val="505050"/>
                </a:solidFill>
                <a:latin typeface="Segoe UI"/>
              </a:rPr>
              <a:t>Low latency processing</a:t>
            </a:r>
          </a:p>
        </p:txBody>
      </p:sp>
      <p:sp>
        <p:nvSpPr>
          <p:cNvPr id="22" name="TextBox 21">
            <a:extLst>
              <a:ext uri="{FF2B5EF4-FFF2-40B4-BE49-F238E27FC236}">
                <a16:creationId xmlns:a16="http://schemas.microsoft.com/office/drawing/2014/main" id="{59E06235-AF02-4505-8094-287F447D40BA}"/>
              </a:ext>
            </a:extLst>
          </p:cNvPr>
          <p:cNvSpPr txBox="1"/>
          <p:nvPr/>
        </p:nvSpPr>
        <p:spPr>
          <a:xfrm>
            <a:off x="8532192" y="4085015"/>
            <a:ext cx="2097643" cy="1043177"/>
          </a:xfrm>
          <a:prstGeom prst="rect">
            <a:avLst/>
          </a:prstGeom>
          <a:noFill/>
        </p:spPr>
        <p:txBody>
          <a:bodyPr wrap="square" lIns="143407" tIns="143407" rIns="143407" bIns="143407" rtlCol="0" anchor="t">
            <a:spAutoFit/>
          </a:bodyPr>
          <a:lstStyle/>
          <a:p>
            <a:pPr algn="ctr" defTabSz="914139">
              <a:spcAft>
                <a:spcPts val="588"/>
              </a:spcAft>
              <a:defRPr/>
            </a:pPr>
            <a:r>
              <a:rPr lang="en-US" sz="1567">
                <a:solidFill>
                  <a:srgbClr val="0072C6"/>
                </a:solidFill>
                <a:latin typeface="Segoe UI Semibold" panose="020B0702040204020203" pitchFamily="34" charset="0"/>
                <a:cs typeface="Segoe UI Semibold" panose="020B0702040204020203" pitchFamily="34" charset="0"/>
              </a:rPr>
              <a:t>Portability</a:t>
            </a:r>
          </a:p>
          <a:p>
            <a:pPr algn="ctr" defTabSz="914139">
              <a:spcAft>
                <a:spcPts val="588"/>
              </a:spcAft>
              <a:defRPr/>
            </a:pPr>
            <a:r>
              <a:rPr lang="en-US" sz="1371">
                <a:solidFill>
                  <a:srgbClr val="505050"/>
                </a:solidFill>
                <a:latin typeface="Segoe UI"/>
              </a:rPr>
              <a:t>Build once, run anywhere</a:t>
            </a:r>
          </a:p>
        </p:txBody>
      </p:sp>
      <p:sp>
        <p:nvSpPr>
          <p:cNvPr id="4" name="TextBox 3">
            <a:extLst>
              <a:ext uri="{FF2B5EF4-FFF2-40B4-BE49-F238E27FC236}">
                <a16:creationId xmlns:a16="http://schemas.microsoft.com/office/drawing/2014/main" id="{926D9244-3D46-4A6A-B9C5-9AA05A614491}"/>
              </a:ext>
            </a:extLst>
          </p:cNvPr>
          <p:cNvSpPr txBox="1"/>
          <p:nvPr/>
        </p:nvSpPr>
        <p:spPr>
          <a:xfrm>
            <a:off x="2060013" y="1990557"/>
            <a:ext cx="1776670" cy="805568"/>
          </a:xfrm>
          <a:prstGeom prst="rect">
            <a:avLst/>
          </a:prstGeom>
          <a:noFill/>
        </p:spPr>
        <p:txBody>
          <a:bodyPr wrap="square" lIns="179259" tIns="143407" rIns="179259" bIns="143407" rtlCol="0">
            <a:spAutoFit/>
          </a:bodyPr>
          <a:lstStyle/>
          <a:p>
            <a:pPr algn="ctr" defTabSz="914139">
              <a:lnSpc>
                <a:spcPct val="90000"/>
              </a:lnSpc>
              <a:spcAft>
                <a:spcPts val="588"/>
              </a:spcAft>
              <a:defRPr/>
            </a:pPr>
            <a:r>
              <a:rPr lang="en-US" sz="1863">
                <a:solidFill>
                  <a:srgbClr val="505050"/>
                </a:solidFill>
                <a:latin typeface="Segoe UI Semibold" panose="020B0702040204020203" pitchFamily="34" charset="0"/>
                <a:ea typeface="Segoe UI" pitchFamily="34" charset="0"/>
                <a:cs typeface="Segoe UI Semibold" panose="020B0702040204020203" pitchFamily="34" charset="0"/>
              </a:rPr>
              <a:t>Lift </a:t>
            </a:r>
            <a:r>
              <a:rPr lang="en-US" sz="1863">
                <a:solidFill>
                  <a:srgbClr val="505050"/>
                </a:solidFill>
                <a:latin typeface="Segoe UI Semibold" panose="020B0702040204020203" pitchFamily="34" charset="0"/>
                <a:cs typeface="Segoe UI Semibold" panose="020B0702040204020203" pitchFamily="34" charset="0"/>
              </a:rPr>
              <a:t>and shift to containers</a:t>
            </a:r>
          </a:p>
        </p:txBody>
      </p:sp>
      <p:sp>
        <p:nvSpPr>
          <p:cNvPr id="84" name="TextBox 83">
            <a:extLst>
              <a:ext uri="{FF2B5EF4-FFF2-40B4-BE49-F238E27FC236}">
                <a16:creationId xmlns:a16="http://schemas.microsoft.com/office/drawing/2014/main" id="{035D0B14-3EA1-4C82-8AE4-8BA20AE0E225}"/>
              </a:ext>
            </a:extLst>
          </p:cNvPr>
          <p:cNvSpPr txBox="1"/>
          <p:nvPr/>
        </p:nvSpPr>
        <p:spPr>
          <a:xfrm>
            <a:off x="4187048" y="1990558"/>
            <a:ext cx="1908952" cy="547555"/>
          </a:xfrm>
          <a:prstGeom prst="rect">
            <a:avLst/>
          </a:prstGeom>
          <a:noFill/>
        </p:spPr>
        <p:txBody>
          <a:bodyPr wrap="square" lIns="179259" tIns="143407" rIns="179259" bIns="143407" rtlCol="0">
            <a:spAutoFit/>
          </a:bodyPr>
          <a:lstStyle/>
          <a:p>
            <a:pPr algn="ctr" defTabSz="914139">
              <a:lnSpc>
                <a:spcPct val="90000"/>
              </a:lnSpc>
              <a:spcAft>
                <a:spcPts val="588"/>
              </a:spcAft>
              <a:defRPr/>
            </a:pPr>
            <a:r>
              <a:rPr lang="en-US" sz="1863">
                <a:solidFill>
                  <a:srgbClr val="505050"/>
                </a:solidFill>
                <a:latin typeface="Segoe UI Semibold" panose="020B0702040204020203" pitchFamily="34" charset="0"/>
                <a:ea typeface="Segoe UI" pitchFamily="34" charset="0"/>
                <a:cs typeface="Segoe UI Semibold" panose="020B0702040204020203" pitchFamily="34" charset="0"/>
              </a:rPr>
              <a:t>Microservices</a:t>
            </a:r>
          </a:p>
        </p:txBody>
      </p:sp>
      <p:sp>
        <p:nvSpPr>
          <p:cNvPr id="85" name="TextBox 84">
            <a:extLst>
              <a:ext uri="{FF2B5EF4-FFF2-40B4-BE49-F238E27FC236}">
                <a16:creationId xmlns:a16="http://schemas.microsoft.com/office/drawing/2014/main" id="{AB0F7454-ECED-4AD7-9798-BE4A567F110F}"/>
              </a:ext>
            </a:extLst>
          </p:cNvPr>
          <p:cNvSpPr txBox="1"/>
          <p:nvPr/>
        </p:nvSpPr>
        <p:spPr>
          <a:xfrm>
            <a:off x="6446854" y="1990558"/>
            <a:ext cx="1776670" cy="815840"/>
          </a:xfrm>
          <a:prstGeom prst="rect">
            <a:avLst/>
          </a:prstGeom>
          <a:noFill/>
        </p:spPr>
        <p:txBody>
          <a:bodyPr wrap="square" lIns="179259" tIns="143407" rIns="179259" bIns="143407" rtlCol="0">
            <a:spAutoFit/>
          </a:bodyPr>
          <a:lstStyle/>
          <a:p>
            <a:pPr algn="ctr" defTabSz="914139">
              <a:lnSpc>
                <a:spcPct val="90000"/>
              </a:lnSpc>
              <a:spcAft>
                <a:spcPts val="588"/>
              </a:spcAft>
              <a:defRPr/>
            </a:pPr>
            <a:r>
              <a:rPr lang="en-US" sz="1863">
                <a:solidFill>
                  <a:srgbClr val="505050"/>
                </a:solidFill>
                <a:latin typeface="Segoe UI Semibold" panose="020B0702040204020203" pitchFamily="34" charset="0"/>
                <a:ea typeface="Segoe UI" pitchFamily="34" charset="0"/>
                <a:cs typeface="Segoe UI Semibold" panose="020B0702040204020203" pitchFamily="34" charset="0"/>
              </a:rPr>
              <a:t>Machine learning</a:t>
            </a:r>
          </a:p>
        </p:txBody>
      </p:sp>
      <p:sp>
        <p:nvSpPr>
          <p:cNvPr id="86" name="TextBox 85">
            <a:extLst>
              <a:ext uri="{FF2B5EF4-FFF2-40B4-BE49-F238E27FC236}">
                <a16:creationId xmlns:a16="http://schemas.microsoft.com/office/drawing/2014/main" id="{A2CF4063-7A6F-4C07-9B6F-F8A1426E50DD}"/>
              </a:ext>
            </a:extLst>
          </p:cNvPr>
          <p:cNvSpPr txBox="1"/>
          <p:nvPr/>
        </p:nvSpPr>
        <p:spPr>
          <a:xfrm>
            <a:off x="8621571" y="1990558"/>
            <a:ext cx="1776670" cy="547555"/>
          </a:xfrm>
          <a:prstGeom prst="rect">
            <a:avLst/>
          </a:prstGeom>
          <a:noFill/>
        </p:spPr>
        <p:txBody>
          <a:bodyPr wrap="square" lIns="179259" tIns="143407" rIns="179259" bIns="143407" rtlCol="0">
            <a:spAutoFit/>
          </a:bodyPr>
          <a:lstStyle/>
          <a:p>
            <a:pPr algn="ctr" defTabSz="914139">
              <a:lnSpc>
                <a:spcPct val="90000"/>
              </a:lnSpc>
              <a:spcAft>
                <a:spcPts val="588"/>
              </a:spcAft>
              <a:defRPr/>
            </a:pPr>
            <a:r>
              <a:rPr lang="en-US" sz="1863">
                <a:solidFill>
                  <a:srgbClr val="505050"/>
                </a:solidFill>
                <a:latin typeface="Segoe UI Semibold" panose="020B0702040204020203" pitchFamily="34" charset="0"/>
                <a:ea typeface="Segoe UI" pitchFamily="34" charset="0"/>
                <a:cs typeface="Segoe UI Semibold" panose="020B0702040204020203" pitchFamily="34" charset="0"/>
              </a:rPr>
              <a:t>IoT</a:t>
            </a:r>
          </a:p>
        </p:txBody>
      </p:sp>
      <p:sp>
        <p:nvSpPr>
          <p:cNvPr id="91" name="Brain_3" title="Icon of a brain">
            <a:extLst>
              <a:ext uri="{FF2B5EF4-FFF2-40B4-BE49-F238E27FC236}">
                <a16:creationId xmlns:a16="http://schemas.microsoft.com/office/drawing/2014/main" id="{E06C17A3-4381-41AD-BFCE-9667BB6700CD}"/>
              </a:ext>
            </a:extLst>
          </p:cNvPr>
          <p:cNvSpPr>
            <a:spLocks noChangeAspect="1" noEditPoints="1"/>
          </p:cNvSpPr>
          <p:nvPr/>
        </p:nvSpPr>
        <p:spPr bwMode="auto">
          <a:xfrm>
            <a:off x="6982503" y="3085545"/>
            <a:ext cx="708477" cy="76180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39">
              <a:defRPr/>
            </a:pPr>
            <a:endParaRPr lang="en-US" sz="1765">
              <a:solidFill>
                <a:srgbClr val="505050"/>
              </a:solidFill>
              <a:latin typeface="Segoe UI"/>
            </a:endParaRPr>
          </a:p>
        </p:txBody>
      </p:sp>
      <p:sp>
        <p:nvSpPr>
          <p:cNvPr id="95" name="IoT" title="Icon of five circles that all connect to a center circle">
            <a:extLst>
              <a:ext uri="{FF2B5EF4-FFF2-40B4-BE49-F238E27FC236}">
                <a16:creationId xmlns:a16="http://schemas.microsoft.com/office/drawing/2014/main" id="{702C1DC8-5C6D-412A-8834-BEBC889DDA4C}"/>
              </a:ext>
            </a:extLst>
          </p:cNvPr>
          <p:cNvSpPr>
            <a:spLocks noChangeAspect="1" noEditPoints="1"/>
          </p:cNvSpPr>
          <p:nvPr/>
        </p:nvSpPr>
        <p:spPr bwMode="auto">
          <a:xfrm>
            <a:off x="9167122" y="3127593"/>
            <a:ext cx="691173" cy="692279"/>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2222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39">
              <a:defRPr/>
            </a:pPr>
            <a:endParaRPr lang="en-US" sz="1765">
              <a:gradFill>
                <a:gsLst>
                  <a:gs pos="0">
                    <a:srgbClr val="505050"/>
                  </a:gs>
                  <a:gs pos="100000">
                    <a:srgbClr val="505050"/>
                  </a:gs>
                </a:gsLst>
              </a:gradFill>
              <a:latin typeface="Segoe UI"/>
            </a:endParaRPr>
          </a:p>
        </p:txBody>
      </p:sp>
      <p:sp>
        <p:nvSpPr>
          <p:cNvPr id="96" name="Title 1">
            <a:extLst>
              <a:ext uri="{FF2B5EF4-FFF2-40B4-BE49-F238E27FC236}">
                <a16:creationId xmlns:a16="http://schemas.microsoft.com/office/drawing/2014/main" id="{228514D3-06C8-4EB8-A9A3-F70637058894}"/>
              </a:ext>
            </a:extLst>
          </p:cNvPr>
          <p:cNvSpPr txBox="1">
            <a:spLocks/>
          </p:cNvSpPr>
          <p:nvPr/>
        </p:nvSpPr>
        <p:spPr>
          <a:xfrm>
            <a:off x="268907" y="332586"/>
            <a:ext cx="11654187"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defRPr/>
            </a:pPr>
            <a:r>
              <a:rPr lang="en-US" sz="4704">
                <a:solidFill>
                  <a:srgbClr val="0072C6"/>
                </a:solidFill>
                <a:latin typeface="Segoe UI Semibold" panose="020B0702040204020203" pitchFamily="34" charset="0"/>
                <a:cs typeface="Segoe UI Semibold" panose="020B0702040204020203" pitchFamily="34" charset="0"/>
              </a:rPr>
              <a:t>Top scenarios for Kubernetes on Azure</a:t>
            </a:r>
            <a:endParaRPr lang="en-US" sz="4704">
              <a:solidFill>
                <a:srgbClr val="505050"/>
              </a:solidFill>
              <a:latin typeface="Segoe UI Light" panose="020B0502040204020203" pitchFamily="34" charset="0"/>
              <a:cs typeface="Segoe UI Light" panose="020B0502040204020203" pitchFamily="34" charset="0"/>
            </a:endParaRPr>
          </a:p>
        </p:txBody>
      </p:sp>
      <p:sp>
        <p:nvSpPr>
          <p:cNvPr id="23" name="Relationship_F003" title="Icon of three boxes connected by lines">
            <a:extLst>
              <a:ext uri="{FF2B5EF4-FFF2-40B4-BE49-F238E27FC236}">
                <a16:creationId xmlns:a16="http://schemas.microsoft.com/office/drawing/2014/main" id="{3A6E42EE-57B5-42A0-B47C-B8957DE4FE07}"/>
              </a:ext>
            </a:extLst>
          </p:cNvPr>
          <p:cNvSpPr>
            <a:spLocks noChangeAspect="1" noEditPoints="1"/>
          </p:cNvSpPr>
          <p:nvPr/>
        </p:nvSpPr>
        <p:spPr bwMode="auto">
          <a:xfrm>
            <a:off x="4794475" y="3127593"/>
            <a:ext cx="740156" cy="692279"/>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sz="900">
              <a:gradFill>
                <a:gsLst>
                  <a:gs pos="0">
                    <a:srgbClr val="505050"/>
                  </a:gs>
                  <a:gs pos="100000">
                    <a:srgbClr val="505050"/>
                  </a:gs>
                </a:gsLst>
                <a:lin ang="5400000" scaled="1"/>
              </a:gradFill>
              <a:latin typeface="Segoe UI"/>
            </a:endParaRPr>
          </a:p>
        </p:txBody>
      </p:sp>
      <p:pic>
        <p:nvPicPr>
          <p:cNvPr id="24" name="Picture 23">
            <a:extLst>
              <a:ext uri="{FF2B5EF4-FFF2-40B4-BE49-F238E27FC236}">
                <a16:creationId xmlns:a16="http://schemas.microsoft.com/office/drawing/2014/main" id="{374234DC-D0AD-4BB9-88A5-0FD55CCEB405}"/>
              </a:ext>
            </a:extLst>
          </p:cNvPr>
          <p:cNvPicPr>
            <a:picLocks noChangeAspect="1"/>
          </p:cNvPicPr>
          <p:nvPr/>
        </p:nvPicPr>
        <p:blipFill>
          <a:blip r:embed="rId2"/>
          <a:stretch>
            <a:fillRect/>
          </a:stretch>
        </p:blipFill>
        <p:spPr>
          <a:xfrm>
            <a:off x="2468065" y="3085545"/>
            <a:ext cx="1172259" cy="731066"/>
          </a:xfrm>
          <a:prstGeom prst="rect">
            <a:avLst/>
          </a:prstGeom>
        </p:spPr>
      </p:pic>
    </p:spTree>
    <p:extLst>
      <p:ext uri="{BB962C8B-B14F-4D97-AF65-F5344CB8AC3E}">
        <p14:creationId xmlns:p14="http://schemas.microsoft.com/office/powerpoint/2010/main" val="45976223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F7035-BFFA-2C44-8C33-A934F6A13D4C}"/>
              </a:ext>
            </a:extLst>
          </p:cNvPr>
          <p:cNvSpPr>
            <a:spLocks noGrp="1"/>
          </p:cNvSpPr>
          <p:nvPr>
            <p:ph type="title"/>
          </p:nvPr>
        </p:nvSpPr>
        <p:spPr>
          <a:xfrm>
            <a:off x="585216" y="328123"/>
            <a:ext cx="6400800" cy="498598"/>
          </a:xfrm>
        </p:spPr>
        <p:txBody>
          <a:bodyPr/>
          <a:lstStyle/>
          <a:p>
            <a:r>
              <a:rPr lang="en-US" dirty="0"/>
              <a:t>Session agenda</a:t>
            </a:r>
          </a:p>
        </p:txBody>
      </p:sp>
      <p:sp>
        <p:nvSpPr>
          <p:cNvPr id="3" name="Text Placeholder 2">
            <a:extLst>
              <a:ext uri="{FF2B5EF4-FFF2-40B4-BE49-F238E27FC236}">
                <a16:creationId xmlns:a16="http://schemas.microsoft.com/office/drawing/2014/main" id="{0EA48A41-8BAA-774E-84F0-5D918EEDAB59}"/>
              </a:ext>
            </a:extLst>
          </p:cNvPr>
          <p:cNvSpPr>
            <a:spLocks noGrp="1"/>
          </p:cNvSpPr>
          <p:nvPr>
            <p:ph type="body" sz="quarter" idx="12"/>
          </p:nvPr>
        </p:nvSpPr>
        <p:spPr>
          <a:xfrm>
            <a:off x="394716" y="1538919"/>
            <a:ext cx="8457184" cy="2389757"/>
          </a:xfrm>
        </p:spPr>
        <p:txBody>
          <a:bodyPr/>
          <a:lstStyle/>
          <a:p>
            <a:pPr marL="342900" indent="-342900">
              <a:lnSpc>
                <a:spcPct val="150000"/>
              </a:lnSpc>
              <a:buFontTx/>
              <a:buChar char="-"/>
            </a:pPr>
            <a:r>
              <a:rPr lang="en-US" sz="3600" dirty="0"/>
              <a:t>Containers &amp; Kubernetes introduction</a:t>
            </a:r>
          </a:p>
          <a:p>
            <a:pPr marL="342900" indent="-342900">
              <a:lnSpc>
                <a:spcPct val="150000"/>
              </a:lnSpc>
              <a:buFontTx/>
              <a:buChar char="-"/>
            </a:pPr>
            <a:r>
              <a:rPr lang="en-US" sz="3600" dirty="0"/>
              <a:t>Deployment strategies</a:t>
            </a:r>
          </a:p>
          <a:p>
            <a:pPr marL="342900" indent="-342900">
              <a:lnSpc>
                <a:spcPct val="150000"/>
              </a:lnSpc>
              <a:buFontTx/>
              <a:buChar char="-"/>
            </a:pPr>
            <a:r>
              <a:rPr lang="en-US" sz="3600" dirty="0"/>
              <a:t>Tools of the trade</a:t>
            </a:r>
          </a:p>
        </p:txBody>
      </p:sp>
    </p:spTree>
    <p:extLst>
      <p:ext uri="{BB962C8B-B14F-4D97-AF65-F5344CB8AC3E}">
        <p14:creationId xmlns:p14="http://schemas.microsoft.com/office/powerpoint/2010/main" val="3030100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a:extLst>
              <a:ext uri="{FF2B5EF4-FFF2-40B4-BE49-F238E27FC236}">
                <a16:creationId xmlns:a16="http://schemas.microsoft.com/office/drawing/2014/main" id="{D9C71B15-60FC-4C4E-AC3B-728B001CAC47}"/>
              </a:ext>
            </a:extLst>
          </p:cNvPr>
          <p:cNvPicPr>
            <a:picLocks noChangeAspect="1"/>
          </p:cNvPicPr>
          <p:nvPr/>
        </p:nvPicPr>
        <p:blipFill>
          <a:blip r:embed="rId3">
            <a:duotone>
              <a:schemeClr val="accent1">
                <a:shade val="45000"/>
                <a:satMod val="135000"/>
              </a:schemeClr>
              <a:prstClr val="white"/>
            </a:duotone>
          </a:blip>
          <a:stretch>
            <a:fillRect/>
          </a:stretch>
        </p:blipFill>
        <p:spPr>
          <a:xfrm>
            <a:off x="432478" y="312224"/>
            <a:ext cx="881051" cy="549457"/>
          </a:xfrm>
          <a:prstGeom prst="rect">
            <a:avLst/>
          </a:prstGeom>
        </p:spPr>
      </p:pic>
      <p:sp>
        <p:nvSpPr>
          <p:cNvPr id="159" name="Rectangle: Rounded Corners 158">
            <a:extLst>
              <a:ext uri="{FF2B5EF4-FFF2-40B4-BE49-F238E27FC236}">
                <a16:creationId xmlns:a16="http://schemas.microsoft.com/office/drawing/2014/main" id="{3C7BDD8A-0272-43AC-9A83-BD42C0BEC8A2}"/>
              </a:ext>
            </a:extLst>
          </p:cNvPr>
          <p:cNvSpPr/>
          <p:nvPr/>
        </p:nvSpPr>
        <p:spPr bwMode="auto">
          <a:xfrm>
            <a:off x="9070432" y="2363969"/>
            <a:ext cx="2711272" cy="2633170"/>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solidFill>
                <a:srgbClr val="505050"/>
              </a:solidFill>
              <a:latin typeface="Segoe UI"/>
              <a:ea typeface="Segoe UI" pitchFamily="34" charset="0"/>
              <a:cs typeface="Segoe UI" pitchFamily="34" charset="0"/>
            </a:endParaRPr>
          </a:p>
        </p:txBody>
      </p:sp>
      <p:sp>
        <p:nvSpPr>
          <p:cNvPr id="132" name="Rectangle: Rounded Corners 131">
            <a:extLst>
              <a:ext uri="{FF2B5EF4-FFF2-40B4-BE49-F238E27FC236}">
                <a16:creationId xmlns:a16="http://schemas.microsoft.com/office/drawing/2014/main" id="{A2A19F60-6BA5-43F4-8B4F-C03FB12B86EE}"/>
              </a:ext>
            </a:extLst>
          </p:cNvPr>
          <p:cNvSpPr/>
          <p:nvPr/>
        </p:nvSpPr>
        <p:spPr bwMode="auto">
          <a:xfrm>
            <a:off x="5944692" y="2961815"/>
            <a:ext cx="806668" cy="806668"/>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a:solidFill>
                <a:srgbClr val="505050"/>
              </a:solidFill>
              <a:latin typeface="Segoe UI"/>
              <a:cs typeface="Segoe UI" pitchFamily="34" charset="0"/>
            </a:endParaRPr>
          </a:p>
        </p:txBody>
      </p:sp>
      <p:cxnSp>
        <p:nvCxnSpPr>
          <p:cNvPr id="39" name="Straight Connector 38">
            <a:extLst>
              <a:ext uri="{FF2B5EF4-FFF2-40B4-BE49-F238E27FC236}">
                <a16:creationId xmlns:a16="http://schemas.microsoft.com/office/drawing/2014/main" id="{A7898D76-7187-4D6A-AA09-7B948C569793}"/>
              </a:ext>
            </a:extLst>
          </p:cNvPr>
          <p:cNvCxnSpPr>
            <a:cxnSpLocks/>
          </p:cNvCxnSpPr>
          <p:nvPr/>
        </p:nvCxnSpPr>
        <p:spPr>
          <a:xfrm>
            <a:off x="1731" y="1578926"/>
            <a:ext cx="12188542" cy="0"/>
          </a:xfrm>
          <a:prstGeom prst="line">
            <a:avLst/>
          </a:prstGeom>
          <a:ln w="1905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Isosceles Triangle 39">
            <a:extLst>
              <a:ext uri="{FF2B5EF4-FFF2-40B4-BE49-F238E27FC236}">
                <a16:creationId xmlns:a16="http://schemas.microsoft.com/office/drawing/2014/main" id="{BB1D6F1F-D2DB-4434-8F47-018DD8E76389}"/>
              </a:ext>
            </a:extLst>
          </p:cNvPr>
          <p:cNvSpPr/>
          <p:nvPr/>
        </p:nvSpPr>
        <p:spPr bwMode="auto">
          <a:xfrm rot="10800000">
            <a:off x="610637" y="1578927"/>
            <a:ext cx="561267" cy="18800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Title 1">
            <a:extLst>
              <a:ext uri="{FF2B5EF4-FFF2-40B4-BE49-F238E27FC236}">
                <a16:creationId xmlns:a16="http://schemas.microsoft.com/office/drawing/2014/main" id="{BDED7E93-70AF-45BB-8666-1CA9AF226F59}"/>
              </a:ext>
            </a:extLst>
          </p:cNvPr>
          <p:cNvSpPr txBox="1">
            <a:spLocks/>
          </p:cNvSpPr>
          <p:nvPr/>
        </p:nvSpPr>
        <p:spPr>
          <a:xfrm>
            <a:off x="432481" y="3089885"/>
            <a:ext cx="3766611" cy="3110623"/>
          </a:xfrm>
          <a:prstGeom prst="rect">
            <a:avLst/>
          </a:prstGeom>
        </p:spPr>
        <p:txBody>
          <a:bodyPr vert="horz" wrap="square" lIns="0" tIns="0" rIns="0" bIns="0"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280121" indent="-280121" defTabSz="914016">
              <a:lnSpc>
                <a:spcPct val="120000"/>
              </a:lnSpc>
              <a:spcAft>
                <a:spcPts val="588"/>
              </a:spcAft>
              <a:buFont typeface="Wingdings" panose="05000000000000000000" pitchFamily="2" charset="2"/>
              <a:buChar char="ü"/>
              <a:defRPr/>
            </a:pPr>
            <a:r>
              <a:rPr lang="en-US" sz="1370" spc="0" dirty="0">
                <a:gradFill>
                  <a:gsLst>
                    <a:gs pos="2655">
                      <a:srgbClr val="505050"/>
                    </a:gs>
                    <a:gs pos="31000">
                      <a:srgbClr val="505050"/>
                    </a:gs>
                  </a:gsLst>
                  <a:lin ang="5400000" scaled="0"/>
                </a:gradFill>
                <a:latin typeface="Segoe UI"/>
              </a:rPr>
              <a:t>Move applications as is to Azure, but with cost savings</a:t>
            </a:r>
          </a:p>
          <a:p>
            <a:pPr marL="280121" indent="-280121" defTabSz="914016">
              <a:lnSpc>
                <a:spcPct val="120000"/>
              </a:lnSpc>
              <a:spcAft>
                <a:spcPts val="588"/>
              </a:spcAft>
              <a:buFont typeface="Wingdings" panose="05000000000000000000" pitchFamily="2" charset="2"/>
              <a:buChar char="ü"/>
              <a:defRPr/>
            </a:pPr>
            <a:r>
              <a:rPr lang="en-US" sz="1370" spc="0" dirty="0">
                <a:gradFill>
                  <a:gsLst>
                    <a:gs pos="2655">
                      <a:srgbClr val="505050"/>
                    </a:gs>
                    <a:gs pos="31000">
                      <a:srgbClr val="505050"/>
                    </a:gs>
                  </a:gsLst>
                  <a:lin ang="5400000" scaled="0"/>
                </a:gradFill>
                <a:latin typeface="Segoe UI"/>
              </a:rPr>
              <a:t>Containers support all frameworks and technology stacks.</a:t>
            </a:r>
          </a:p>
          <a:p>
            <a:pPr marL="280121" indent="-280121" defTabSz="914016">
              <a:lnSpc>
                <a:spcPct val="120000"/>
              </a:lnSpc>
              <a:spcAft>
                <a:spcPts val="588"/>
              </a:spcAft>
              <a:buFont typeface="Wingdings" panose="05000000000000000000" pitchFamily="2" charset="2"/>
              <a:buChar char="ü"/>
              <a:defRPr/>
            </a:pPr>
            <a:r>
              <a:rPr lang="en-US" sz="1370" spc="0" dirty="0">
                <a:gradFill>
                  <a:gsLst>
                    <a:gs pos="2655">
                      <a:srgbClr val="505050"/>
                    </a:gs>
                    <a:gs pos="31000">
                      <a:srgbClr val="505050"/>
                    </a:gs>
                  </a:gsLst>
                  <a:lin ang="5400000" scaled="0"/>
                </a:gradFill>
                <a:latin typeface="Segoe UI"/>
              </a:rPr>
              <a:t>Faster app deployment with integrated DevOps tools.</a:t>
            </a:r>
          </a:p>
        </p:txBody>
      </p:sp>
      <p:sp>
        <p:nvSpPr>
          <p:cNvPr id="42" name="Title 1">
            <a:extLst>
              <a:ext uri="{FF2B5EF4-FFF2-40B4-BE49-F238E27FC236}">
                <a16:creationId xmlns:a16="http://schemas.microsoft.com/office/drawing/2014/main" id="{2F0A1858-D9F0-4295-A675-784AB18DDD6F}"/>
              </a:ext>
            </a:extLst>
          </p:cNvPr>
          <p:cNvSpPr txBox="1">
            <a:spLocks/>
          </p:cNvSpPr>
          <p:nvPr/>
        </p:nvSpPr>
        <p:spPr>
          <a:xfrm>
            <a:off x="432479" y="2070550"/>
            <a:ext cx="3975887" cy="910303"/>
          </a:xfrm>
          <a:prstGeom prst="rect">
            <a:avLst/>
          </a:prstGeom>
        </p:spPr>
        <p:txBody>
          <a:bodyPr vert="horz" wrap="square" lIns="0" tIns="0" rIns="0" bIns="0" rtlCol="0" anchor="t">
            <a:noAutofit/>
          </a:bodyPr>
          <a:lst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4"/>
            <a:r>
              <a:rPr lang="en-US" sz="3135" spc="0" dirty="0">
                <a:solidFill>
                  <a:srgbClr val="0072C6"/>
                </a:solidFill>
                <a:latin typeface="Segoe UI Light"/>
              </a:rPr>
              <a:t>App Modernization without code changes</a:t>
            </a:r>
          </a:p>
        </p:txBody>
      </p:sp>
      <p:sp>
        <p:nvSpPr>
          <p:cNvPr id="65" name="Title 1">
            <a:extLst>
              <a:ext uri="{FF2B5EF4-FFF2-40B4-BE49-F238E27FC236}">
                <a16:creationId xmlns:a16="http://schemas.microsoft.com/office/drawing/2014/main" id="{693179BA-665A-4980-B659-496044E644C1}"/>
              </a:ext>
            </a:extLst>
          </p:cNvPr>
          <p:cNvSpPr txBox="1">
            <a:spLocks/>
          </p:cNvSpPr>
          <p:nvPr/>
        </p:nvSpPr>
        <p:spPr>
          <a:xfrm>
            <a:off x="5954060" y="2726382"/>
            <a:ext cx="1384158" cy="111134"/>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Existing </a:t>
            </a:r>
          </a:p>
          <a:p>
            <a:pPr defTabSz="914016">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application</a:t>
            </a:r>
          </a:p>
        </p:txBody>
      </p:sp>
      <p:sp>
        <p:nvSpPr>
          <p:cNvPr id="68" name="Title 1">
            <a:extLst>
              <a:ext uri="{FF2B5EF4-FFF2-40B4-BE49-F238E27FC236}">
                <a16:creationId xmlns:a16="http://schemas.microsoft.com/office/drawing/2014/main" id="{F8EE7FB4-36F4-477A-900E-33CB9B7BF2DE}"/>
              </a:ext>
            </a:extLst>
          </p:cNvPr>
          <p:cNvSpPr txBox="1">
            <a:spLocks/>
          </p:cNvSpPr>
          <p:nvPr/>
        </p:nvSpPr>
        <p:spPr>
          <a:xfrm>
            <a:off x="6068845" y="3581487"/>
            <a:ext cx="558364" cy="126513"/>
          </a:xfrm>
          <a:prstGeom prst="rect">
            <a:avLst/>
          </a:prstGeom>
        </p:spPr>
        <p:txBody>
          <a:bodyPr vert="horz" wrap="square" lIns="0" tIns="0" rIns="0" bIns="0"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016">
              <a:defRPr/>
            </a:pPr>
            <a:r>
              <a:rPr lang="en-US" sz="980" spc="0">
                <a:gradFill>
                  <a:gsLst>
                    <a:gs pos="2655">
                      <a:srgbClr val="505050"/>
                    </a:gs>
                    <a:gs pos="31000">
                      <a:srgbClr val="505050"/>
                    </a:gs>
                  </a:gsLst>
                  <a:lin ang="5400000" scaled="0"/>
                </a:gradFill>
                <a:latin typeface="Segoe UI"/>
                <a:cs typeface="Segoe UI Semibold" panose="020B0702040204020203" pitchFamily="34" charset="0"/>
              </a:rPr>
              <a:t>VM</a:t>
            </a:r>
          </a:p>
        </p:txBody>
      </p:sp>
      <p:sp>
        <p:nvSpPr>
          <p:cNvPr id="118" name="Rectangle 117">
            <a:extLst>
              <a:ext uri="{FF2B5EF4-FFF2-40B4-BE49-F238E27FC236}">
                <a16:creationId xmlns:a16="http://schemas.microsoft.com/office/drawing/2014/main" id="{A84878D0-C058-4310-A80B-18A052C9760E}"/>
              </a:ext>
            </a:extLst>
          </p:cNvPr>
          <p:cNvSpPr/>
          <p:nvPr/>
        </p:nvSpPr>
        <p:spPr>
          <a:xfrm>
            <a:off x="224223" y="1005138"/>
            <a:ext cx="1334095" cy="400053"/>
          </a:xfrm>
          <a:prstGeom prst="rect">
            <a:avLst/>
          </a:prstGeom>
        </p:spPr>
        <p:txBody>
          <a:bodyPr wrap="square">
            <a:spAutoFit/>
          </a:bodyPr>
          <a:lstStyle/>
          <a:p>
            <a:pPr algn="ctr" defTabSz="914016">
              <a:defRPr/>
            </a:pPr>
            <a:r>
              <a:rPr lang="en-US" sz="980">
                <a:solidFill>
                  <a:srgbClr val="505050"/>
                </a:solidFill>
                <a:latin typeface="Segoe UI Semibold" panose="020B0702040204020203" pitchFamily="34" charset="0"/>
                <a:cs typeface="Segoe UI Semibold" panose="020B0702040204020203" pitchFamily="34" charset="0"/>
              </a:rPr>
              <a:t>Lift and shift to containers</a:t>
            </a:r>
          </a:p>
        </p:txBody>
      </p:sp>
      <p:sp>
        <p:nvSpPr>
          <p:cNvPr id="121" name="Rectangle 120">
            <a:extLst>
              <a:ext uri="{FF2B5EF4-FFF2-40B4-BE49-F238E27FC236}">
                <a16:creationId xmlns:a16="http://schemas.microsoft.com/office/drawing/2014/main" id="{83B6BAEB-841C-47C5-B36D-354A799E59F2}"/>
              </a:ext>
            </a:extLst>
          </p:cNvPr>
          <p:cNvSpPr/>
          <p:nvPr/>
        </p:nvSpPr>
        <p:spPr>
          <a:xfrm>
            <a:off x="2088004" y="1005141"/>
            <a:ext cx="948349" cy="246186"/>
          </a:xfrm>
          <a:prstGeom prst="rect">
            <a:avLst/>
          </a:prstGeom>
        </p:spPr>
        <p:txBody>
          <a:bodyPr wrap="square">
            <a:spAutoFit/>
          </a:bodyPr>
          <a:lstStyle/>
          <a:p>
            <a:pPr algn="ctr" defTabSz="914016">
              <a:defRPr/>
            </a:pPr>
            <a:r>
              <a:rPr lang="en-US" sz="980">
                <a:solidFill>
                  <a:srgbClr val="D2D2D2"/>
                </a:solidFill>
                <a:latin typeface="Segoe UI"/>
                <a:cs typeface="Segoe UI" pitchFamily="34" charset="0"/>
              </a:rPr>
              <a:t>Microservices</a:t>
            </a:r>
          </a:p>
        </p:txBody>
      </p:sp>
      <p:grpSp>
        <p:nvGrpSpPr>
          <p:cNvPr id="123" name="Group 122">
            <a:extLst>
              <a:ext uri="{FF2B5EF4-FFF2-40B4-BE49-F238E27FC236}">
                <a16:creationId xmlns:a16="http://schemas.microsoft.com/office/drawing/2014/main" id="{919E62FA-9131-4C16-8EC4-AC5E11AAAA30}"/>
              </a:ext>
            </a:extLst>
          </p:cNvPr>
          <p:cNvGrpSpPr/>
          <p:nvPr/>
        </p:nvGrpSpPr>
        <p:grpSpPr>
          <a:xfrm>
            <a:off x="3566039" y="293600"/>
            <a:ext cx="1151640" cy="957727"/>
            <a:chOff x="2587804" y="298536"/>
            <a:chExt cx="1174900" cy="977069"/>
          </a:xfrm>
        </p:grpSpPr>
        <p:sp>
          <p:nvSpPr>
            <p:cNvPr id="124" name="Rectangle 123">
              <a:extLst>
                <a:ext uri="{FF2B5EF4-FFF2-40B4-BE49-F238E27FC236}">
                  <a16:creationId xmlns:a16="http://schemas.microsoft.com/office/drawing/2014/main" id="{619FDD1D-FCDC-4155-BB92-5C002AF902BD}"/>
                </a:ext>
              </a:extLst>
            </p:cNvPr>
            <p:cNvSpPr/>
            <p:nvPr/>
          </p:nvSpPr>
          <p:spPr>
            <a:xfrm>
              <a:off x="2587804" y="1024447"/>
              <a:ext cx="1174900" cy="251158"/>
            </a:xfrm>
            <a:prstGeom prst="rect">
              <a:avLst/>
            </a:prstGeom>
          </p:spPr>
          <p:txBody>
            <a:bodyPr wrap="square">
              <a:spAutoFit/>
            </a:bodyPr>
            <a:lstStyle/>
            <a:p>
              <a:pPr algn="ctr" defTabSz="914016">
                <a:defRPr/>
              </a:pPr>
              <a:r>
                <a:rPr lang="en-US" sz="980">
                  <a:solidFill>
                    <a:srgbClr val="D2D2D2"/>
                  </a:solidFill>
                  <a:latin typeface="Segoe UI"/>
                  <a:cs typeface="Segoe UI" pitchFamily="34" charset="0"/>
                </a:rPr>
                <a:t>Machine learning</a:t>
              </a:r>
            </a:p>
          </p:txBody>
        </p:sp>
        <p:sp>
          <p:nvSpPr>
            <p:cNvPr id="125" name="Brain_3" title="Icon of a brain">
              <a:extLst>
                <a:ext uri="{FF2B5EF4-FFF2-40B4-BE49-F238E27FC236}">
                  <a16:creationId xmlns:a16="http://schemas.microsoft.com/office/drawing/2014/main" id="{4C90A0C2-62E8-469A-BA17-A67249424841}"/>
                </a:ext>
              </a:extLst>
            </p:cNvPr>
            <p:cNvSpPr>
              <a:spLocks noChangeAspect="1" noEditPoints="1"/>
            </p:cNvSpPr>
            <p:nvPr/>
          </p:nvSpPr>
          <p:spPr bwMode="auto">
            <a:xfrm>
              <a:off x="2903366" y="298536"/>
              <a:ext cx="543777" cy="584706"/>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endParaRPr lang="en-US" sz="1765">
                <a:solidFill>
                  <a:srgbClr val="505050"/>
                </a:solidFill>
                <a:latin typeface="Segoe UI"/>
              </a:endParaRPr>
            </a:p>
          </p:txBody>
        </p:sp>
      </p:grpSp>
      <p:grpSp>
        <p:nvGrpSpPr>
          <p:cNvPr id="126" name="Group 125">
            <a:extLst>
              <a:ext uri="{FF2B5EF4-FFF2-40B4-BE49-F238E27FC236}">
                <a16:creationId xmlns:a16="http://schemas.microsoft.com/office/drawing/2014/main" id="{3D12F79D-CB2F-40ED-BAB4-905089DF275E}"/>
              </a:ext>
            </a:extLst>
          </p:cNvPr>
          <p:cNvGrpSpPr/>
          <p:nvPr/>
        </p:nvGrpSpPr>
        <p:grpSpPr>
          <a:xfrm>
            <a:off x="5247366" y="319752"/>
            <a:ext cx="519994" cy="931573"/>
            <a:chOff x="5352463" y="325216"/>
            <a:chExt cx="530496" cy="950388"/>
          </a:xfrm>
        </p:grpSpPr>
        <p:sp>
          <p:nvSpPr>
            <p:cNvPr id="127" name="Rectangle 126">
              <a:extLst>
                <a:ext uri="{FF2B5EF4-FFF2-40B4-BE49-F238E27FC236}">
                  <a16:creationId xmlns:a16="http://schemas.microsoft.com/office/drawing/2014/main" id="{FE37BBC8-99A8-49C1-8B3E-5DB99C0F396C}"/>
                </a:ext>
              </a:extLst>
            </p:cNvPr>
            <p:cNvSpPr/>
            <p:nvPr/>
          </p:nvSpPr>
          <p:spPr>
            <a:xfrm>
              <a:off x="5432203" y="1024446"/>
              <a:ext cx="371016" cy="251158"/>
            </a:xfrm>
            <a:prstGeom prst="rect">
              <a:avLst/>
            </a:prstGeom>
          </p:spPr>
          <p:txBody>
            <a:bodyPr wrap="square">
              <a:spAutoFit/>
            </a:bodyPr>
            <a:lstStyle/>
            <a:p>
              <a:pPr algn="ctr" defTabSz="914016">
                <a:defRPr/>
              </a:pPr>
              <a:r>
                <a:rPr lang="en-US" sz="980">
                  <a:solidFill>
                    <a:srgbClr val="D2D2D2"/>
                  </a:solidFill>
                  <a:latin typeface="Segoe UI"/>
                  <a:cs typeface="Segoe UI" pitchFamily="34" charset="0"/>
                </a:rPr>
                <a:t>IoT</a:t>
              </a:r>
            </a:p>
          </p:txBody>
        </p:sp>
        <p:sp>
          <p:nvSpPr>
            <p:cNvPr id="128" name="IoT" title="Icon of five circles that all connect to a center circle">
              <a:extLst>
                <a:ext uri="{FF2B5EF4-FFF2-40B4-BE49-F238E27FC236}">
                  <a16:creationId xmlns:a16="http://schemas.microsoft.com/office/drawing/2014/main" id="{04B96CE7-85F7-4C27-B393-282DB80A821A}"/>
                </a:ext>
              </a:extLst>
            </p:cNvPr>
            <p:cNvSpPr>
              <a:spLocks noChangeAspect="1" noEditPoints="1"/>
            </p:cNvSpPr>
            <p:nvPr/>
          </p:nvSpPr>
          <p:spPr bwMode="auto">
            <a:xfrm>
              <a:off x="5352463" y="325216"/>
              <a:ext cx="530496" cy="53134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lumMod val="9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endParaRPr lang="en-US" sz="1765">
                <a:gradFill>
                  <a:gsLst>
                    <a:gs pos="0">
                      <a:srgbClr val="505050"/>
                    </a:gs>
                    <a:gs pos="100000">
                      <a:srgbClr val="505050"/>
                    </a:gs>
                  </a:gsLst>
                </a:gradFill>
                <a:latin typeface="Segoe UI"/>
              </a:endParaRPr>
            </a:p>
          </p:txBody>
        </p:sp>
      </p:grpSp>
      <p:pic>
        <p:nvPicPr>
          <p:cNvPr id="24" name="Picture 23">
            <a:extLst>
              <a:ext uri="{FF2B5EF4-FFF2-40B4-BE49-F238E27FC236}">
                <a16:creationId xmlns:a16="http://schemas.microsoft.com/office/drawing/2014/main" id="{F16A0D2C-DAD3-4175-ADA7-88F11D668DE7}"/>
              </a:ext>
            </a:extLst>
          </p:cNvPr>
          <p:cNvPicPr>
            <a:picLocks noChangeAspect="1"/>
          </p:cNvPicPr>
          <p:nvPr/>
        </p:nvPicPr>
        <p:blipFill>
          <a:blip r:embed="rId4"/>
          <a:stretch>
            <a:fillRect/>
          </a:stretch>
        </p:blipFill>
        <p:spPr>
          <a:xfrm>
            <a:off x="6101544" y="3109974"/>
            <a:ext cx="492964" cy="456574"/>
          </a:xfrm>
          <a:prstGeom prst="rect">
            <a:avLst/>
          </a:prstGeom>
        </p:spPr>
      </p:pic>
      <p:cxnSp>
        <p:nvCxnSpPr>
          <p:cNvPr id="131" name="Straight Arrow Connector 130">
            <a:extLst>
              <a:ext uri="{FF2B5EF4-FFF2-40B4-BE49-F238E27FC236}">
                <a16:creationId xmlns:a16="http://schemas.microsoft.com/office/drawing/2014/main" id="{177ADCD7-8F86-4AA0-AC6E-DD19CC8091B2}"/>
              </a:ext>
            </a:extLst>
          </p:cNvPr>
          <p:cNvCxnSpPr>
            <a:cxnSpLocks/>
          </p:cNvCxnSpPr>
          <p:nvPr/>
        </p:nvCxnSpPr>
        <p:spPr>
          <a:xfrm>
            <a:off x="6772499" y="3357665"/>
            <a:ext cx="737980" cy="0"/>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3" name="Title 1">
            <a:extLst>
              <a:ext uri="{FF2B5EF4-FFF2-40B4-BE49-F238E27FC236}">
                <a16:creationId xmlns:a16="http://schemas.microsoft.com/office/drawing/2014/main" id="{BD1196D7-85F2-4FC3-903D-3FC65977D021}"/>
              </a:ext>
            </a:extLst>
          </p:cNvPr>
          <p:cNvSpPr txBox="1">
            <a:spLocks/>
          </p:cNvSpPr>
          <p:nvPr/>
        </p:nvSpPr>
        <p:spPr>
          <a:xfrm>
            <a:off x="6873219" y="3142597"/>
            <a:ext cx="481496" cy="146862"/>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016">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Convert </a:t>
            </a:r>
          </a:p>
        </p:txBody>
      </p:sp>
      <p:sp>
        <p:nvSpPr>
          <p:cNvPr id="134" name="Rectangle: Rounded Corners 133">
            <a:extLst>
              <a:ext uri="{FF2B5EF4-FFF2-40B4-BE49-F238E27FC236}">
                <a16:creationId xmlns:a16="http://schemas.microsoft.com/office/drawing/2014/main" id="{830A867B-289B-4EA5-8CC3-685F688D59F1}"/>
              </a:ext>
            </a:extLst>
          </p:cNvPr>
          <p:cNvSpPr/>
          <p:nvPr/>
        </p:nvSpPr>
        <p:spPr bwMode="auto">
          <a:xfrm>
            <a:off x="7526909" y="2954177"/>
            <a:ext cx="806668" cy="806668"/>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a:solidFill>
                <a:srgbClr val="505050"/>
              </a:solidFill>
              <a:latin typeface="Segoe UI"/>
              <a:cs typeface="Segoe UI" pitchFamily="34" charset="0"/>
            </a:endParaRPr>
          </a:p>
          <a:p>
            <a:pPr algn="ctr" defTabSz="913751" fontAlgn="base">
              <a:lnSpc>
                <a:spcPct val="90000"/>
              </a:lnSpc>
              <a:spcBef>
                <a:spcPct val="0"/>
              </a:spcBef>
              <a:spcAft>
                <a:spcPct val="0"/>
              </a:spcAft>
              <a:defRPr/>
            </a:pPr>
            <a:endParaRPr lang="en-US" sz="1174">
              <a:solidFill>
                <a:srgbClr val="505050"/>
              </a:solidFill>
              <a:latin typeface="Segoe UI"/>
              <a:cs typeface="Segoe UI" pitchFamily="34" charset="0"/>
            </a:endParaRPr>
          </a:p>
        </p:txBody>
      </p:sp>
      <p:sp>
        <p:nvSpPr>
          <p:cNvPr id="136" name="Title 1">
            <a:extLst>
              <a:ext uri="{FF2B5EF4-FFF2-40B4-BE49-F238E27FC236}">
                <a16:creationId xmlns:a16="http://schemas.microsoft.com/office/drawing/2014/main" id="{3FD6A3A7-772B-41FD-9FE5-B2B68B386B7A}"/>
              </a:ext>
            </a:extLst>
          </p:cNvPr>
          <p:cNvSpPr txBox="1">
            <a:spLocks/>
          </p:cNvSpPr>
          <p:nvPr/>
        </p:nvSpPr>
        <p:spPr>
          <a:xfrm>
            <a:off x="7523671" y="2726382"/>
            <a:ext cx="1384158" cy="111134"/>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Modernization</a:t>
            </a:r>
          </a:p>
        </p:txBody>
      </p:sp>
      <p:sp>
        <p:nvSpPr>
          <p:cNvPr id="152" name="Rectangle 151">
            <a:extLst>
              <a:ext uri="{FF2B5EF4-FFF2-40B4-BE49-F238E27FC236}">
                <a16:creationId xmlns:a16="http://schemas.microsoft.com/office/drawing/2014/main" id="{83CC2534-2249-4543-A6C9-7D2AD000E460}"/>
              </a:ext>
            </a:extLst>
          </p:cNvPr>
          <p:cNvSpPr/>
          <p:nvPr/>
        </p:nvSpPr>
        <p:spPr bwMode="auto">
          <a:xfrm>
            <a:off x="7397571" y="3597537"/>
            <a:ext cx="1005299" cy="183283"/>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square" lIns="175711" tIns="0" rIns="175711" bIns="140569" numCol="1" spcCol="0" rtlCol="0" fromWordArt="0" anchor="t" anchorCtr="0" forceAA="0" compatLnSpc="1">
            <a:prstTxWarp prst="textNoShape">
              <a:avLst/>
            </a:prstTxWarp>
            <a:noAutofit/>
          </a:bodyPr>
          <a:lstStyle/>
          <a:p>
            <a:pPr algn="ctr" defTabSz="895750" fontAlgn="base">
              <a:lnSpc>
                <a:spcPct val="90000"/>
              </a:lnSpc>
              <a:spcBef>
                <a:spcPct val="0"/>
              </a:spcBef>
              <a:spcAft>
                <a:spcPct val="0"/>
              </a:spcAft>
              <a:defRPr/>
            </a:pPr>
            <a:r>
              <a:rPr lang="en-US" sz="980" kern="0">
                <a:gradFill>
                  <a:gsLst>
                    <a:gs pos="0">
                      <a:srgbClr val="505050"/>
                    </a:gs>
                    <a:gs pos="100000">
                      <a:srgbClr val="505050"/>
                    </a:gs>
                  </a:gsLst>
                  <a:lin ang="0" scaled="0"/>
                </a:gradFill>
                <a:latin typeface="Segoe UI" panose="020B0502040204020203" pitchFamily="34" charset="0"/>
                <a:cs typeface="Segoe UI" panose="020B0502040204020203" pitchFamily="34" charset="0"/>
              </a:rPr>
              <a:t>Container</a:t>
            </a:r>
          </a:p>
        </p:txBody>
      </p:sp>
      <p:grpSp>
        <p:nvGrpSpPr>
          <p:cNvPr id="3" name="Group 2">
            <a:extLst>
              <a:ext uri="{FF2B5EF4-FFF2-40B4-BE49-F238E27FC236}">
                <a16:creationId xmlns:a16="http://schemas.microsoft.com/office/drawing/2014/main" id="{745767CE-F90E-4967-9977-B3C421BBDDE5}"/>
              </a:ext>
            </a:extLst>
          </p:cNvPr>
          <p:cNvGrpSpPr/>
          <p:nvPr/>
        </p:nvGrpSpPr>
        <p:grpSpPr>
          <a:xfrm>
            <a:off x="7665466" y="2891495"/>
            <a:ext cx="813248" cy="680396"/>
            <a:chOff x="7111203" y="3473214"/>
            <a:chExt cx="829673" cy="694137"/>
          </a:xfrm>
        </p:grpSpPr>
        <p:grpSp>
          <p:nvGrpSpPr>
            <p:cNvPr id="2" name="Group 1">
              <a:extLst>
                <a:ext uri="{FF2B5EF4-FFF2-40B4-BE49-F238E27FC236}">
                  <a16:creationId xmlns:a16="http://schemas.microsoft.com/office/drawing/2014/main" id="{9A1EAE92-43D4-450C-BC01-94FDB0677C05}"/>
                </a:ext>
              </a:extLst>
            </p:cNvPr>
            <p:cNvGrpSpPr>
              <a:grpSpLocks noChangeAspect="1"/>
            </p:cNvGrpSpPr>
            <p:nvPr/>
          </p:nvGrpSpPr>
          <p:grpSpPr>
            <a:xfrm>
              <a:off x="7133103" y="3738194"/>
              <a:ext cx="502920" cy="429157"/>
              <a:chOff x="7460437" y="3399864"/>
              <a:chExt cx="888835" cy="758470"/>
            </a:xfrm>
          </p:grpSpPr>
          <p:grpSp>
            <p:nvGrpSpPr>
              <p:cNvPr id="146" name="Shape 793">
                <a:extLst>
                  <a:ext uri="{FF2B5EF4-FFF2-40B4-BE49-F238E27FC236}">
                    <a16:creationId xmlns:a16="http://schemas.microsoft.com/office/drawing/2014/main" id="{40E9D122-A5E4-484F-8B58-266B692EF1A4}"/>
                  </a:ext>
                </a:extLst>
              </p:cNvPr>
              <p:cNvGrpSpPr/>
              <p:nvPr/>
            </p:nvGrpSpPr>
            <p:grpSpPr>
              <a:xfrm>
                <a:off x="7460437" y="3518455"/>
                <a:ext cx="687392" cy="639879"/>
                <a:chOff x="-633412" y="1071562"/>
                <a:chExt cx="646200" cy="646200"/>
              </a:xfrm>
            </p:grpSpPr>
            <p:sp>
              <p:nvSpPr>
                <p:cNvPr id="147" name="Shape 794">
                  <a:extLst>
                    <a:ext uri="{FF2B5EF4-FFF2-40B4-BE49-F238E27FC236}">
                      <a16:creationId xmlns:a16="http://schemas.microsoft.com/office/drawing/2014/main" id="{957733B7-9018-4E67-AE3F-C0AABD34DFDC}"/>
                    </a:ext>
                  </a:extLst>
                </p:cNvPr>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no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75685" tIns="140548" rIns="175685" bIns="140548" numCol="1" spcCol="0" rtlCol="0" fromWordArt="0" anchor="t" anchorCtr="0" forceAA="0" compatLnSpc="1">
                  <a:prstTxWarp prst="textNoShape">
                    <a:avLst/>
                  </a:prstTxWarp>
                  <a:noAutofit/>
                </a:bodyPr>
                <a:lstStyle/>
                <a:p>
                  <a:pPr algn="ctr" defTabSz="895579" fontAlgn="base">
                    <a:lnSpc>
                      <a:spcPct val="90000"/>
                    </a:lnSpc>
                    <a:spcBef>
                      <a:spcPct val="0"/>
                    </a:spcBef>
                    <a:spcAft>
                      <a:spcPct val="0"/>
                    </a:spcAft>
                    <a:defRPr/>
                  </a:pPr>
                  <a:endParaRPr sz="1920" kern="0">
                    <a:gradFill>
                      <a:gsLst>
                        <a:gs pos="0">
                          <a:srgbClr val="FFFFFF"/>
                        </a:gs>
                        <a:gs pos="100000">
                          <a:srgbClr val="FFFFFF"/>
                        </a:gs>
                      </a:gsLst>
                      <a:lin ang="5400000" scaled="0"/>
                    </a:gradFill>
                    <a:latin typeface="Segoe UI Semilight"/>
                    <a:cs typeface="Segoe UI" pitchFamily="34" charset="0"/>
                    <a:sym typeface="Arial"/>
                  </a:endParaRPr>
                </a:p>
              </p:txBody>
            </p:sp>
            <p:cxnSp>
              <p:nvCxnSpPr>
                <p:cNvPr id="148" name="Shape 795">
                  <a:extLst>
                    <a:ext uri="{FF2B5EF4-FFF2-40B4-BE49-F238E27FC236}">
                      <a16:creationId xmlns:a16="http://schemas.microsoft.com/office/drawing/2014/main" id="{9827C747-289B-4E9B-B462-C5069B5C68ED}"/>
                    </a:ext>
                  </a:extLst>
                </p:cNvPr>
                <p:cNvCxnSpPr/>
                <p:nvPr/>
              </p:nvCxnSpPr>
              <p:spPr>
                <a:xfrm rot="10800000">
                  <a:off x="-455612" y="1227024"/>
                  <a:ext cx="0" cy="319200"/>
                </a:xfrm>
                <a:prstGeom prst="straightConnector1">
                  <a:avLst/>
                </a:prstGeom>
                <a:solidFill>
                  <a:srgbClr val="F2F2F2"/>
                </a:solidFill>
                <a:ln w="12700" cap="flat" cmpd="sng" algn="ctr">
                  <a:solidFill>
                    <a:schemeClr val="tx1"/>
                  </a:solidFill>
                  <a:prstDash val="solid"/>
                  <a:headEnd type="none" w="med" len="med"/>
                  <a:tailEnd type="none" w="med" len="med"/>
                </a:ln>
                <a:effectLst/>
              </p:spPr>
            </p:cxnSp>
            <p:cxnSp>
              <p:nvCxnSpPr>
                <p:cNvPr id="149" name="Shape 796">
                  <a:extLst>
                    <a:ext uri="{FF2B5EF4-FFF2-40B4-BE49-F238E27FC236}">
                      <a16:creationId xmlns:a16="http://schemas.microsoft.com/office/drawing/2014/main" id="{C3C555D2-F083-4277-A3B6-EE1B1DD5BB56}"/>
                    </a:ext>
                  </a:extLst>
                </p:cNvPr>
                <p:cNvCxnSpPr/>
                <p:nvPr/>
              </p:nvCxnSpPr>
              <p:spPr>
                <a:xfrm rot="10800000">
                  <a:off x="-361937" y="1227024"/>
                  <a:ext cx="0" cy="319200"/>
                </a:xfrm>
                <a:prstGeom prst="straightConnector1">
                  <a:avLst/>
                </a:prstGeom>
                <a:solidFill>
                  <a:srgbClr val="F2F2F2"/>
                </a:solidFill>
                <a:ln w="12700" cap="flat" cmpd="sng" algn="ctr">
                  <a:solidFill>
                    <a:schemeClr val="tx1"/>
                  </a:solidFill>
                  <a:prstDash val="solid"/>
                  <a:headEnd type="none" w="med" len="med"/>
                  <a:tailEnd type="none" w="med" len="med"/>
                </a:ln>
                <a:effectLst/>
              </p:spPr>
            </p:cxnSp>
            <p:cxnSp>
              <p:nvCxnSpPr>
                <p:cNvPr id="150" name="Shape 797">
                  <a:extLst>
                    <a:ext uri="{FF2B5EF4-FFF2-40B4-BE49-F238E27FC236}">
                      <a16:creationId xmlns:a16="http://schemas.microsoft.com/office/drawing/2014/main" id="{D0895154-BAD7-4868-A9E3-F561E0D746B1}"/>
                    </a:ext>
                  </a:extLst>
                </p:cNvPr>
                <p:cNvCxnSpPr/>
                <p:nvPr/>
              </p:nvCxnSpPr>
              <p:spPr>
                <a:xfrm rot="10800000">
                  <a:off x="-263512" y="1227024"/>
                  <a:ext cx="0" cy="319200"/>
                </a:xfrm>
                <a:prstGeom prst="straightConnector1">
                  <a:avLst/>
                </a:prstGeom>
                <a:solidFill>
                  <a:srgbClr val="F2F2F2"/>
                </a:solidFill>
                <a:ln w="12700" cap="flat" cmpd="sng" algn="ctr">
                  <a:solidFill>
                    <a:schemeClr val="tx1"/>
                  </a:solidFill>
                  <a:prstDash val="solid"/>
                  <a:headEnd type="none" w="med" len="med"/>
                  <a:tailEnd type="none" w="med" len="med"/>
                </a:ln>
                <a:effectLst/>
              </p:spPr>
            </p:cxnSp>
            <p:cxnSp>
              <p:nvCxnSpPr>
                <p:cNvPr id="151" name="Shape 798">
                  <a:extLst>
                    <a:ext uri="{FF2B5EF4-FFF2-40B4-BE49-F238E27FC236}">
                      <a16:creationId xmlns:a16="http://schemas.microsoft.com/office/drawing/2014/main" id="{8707D626-0864-4FE3-91E7-0B062F9A91A1}"/>
                    </a:ext>
                  </a:extLst>
                </p:cNvPr>
                <p:cNvCxnSpPr/>
                <p:nvPr/>
              </p:nvCxnSpPr>
              <p:spPr>
                <a:xfrm rot="10800000">
                  <a:off x="-168268" y="1227024"/>
                  <a:ext cx="0" cy="319200"/>
                </a:xfrm>
                <a:prstGeom prst="straightConnector1">
                  <a:avLst/>
                </a:prstGeom>
                <a:solidFill>
                  <a:srgbClr val="F2F2F2"/>
                </a:solidFill>
                <a:ln w="12700" cap="flat" cmpd="sng" algn="ctr">
                  <a:solidFill>
                    <a:schemeClr val="tx1"/>
                  </a:solidFill>
                  <a:prstDash val="solid"/>
                  <a:headEnd type="none" w="med" len="med"/>
                  <a:tailEnd type="none" w="med" len="med"/>
                </a:ln>
                <a:effectLst/>
              </p:spPr>
            </p:cxnSp>
          </p:grpSp>
          <p:sp>
            <p:nvSpPr>
              <p:cNvPr id="153" name="Oval 152">
                <a:extLst>
                  <a:ext uri="{FF2B5EF4-FFF2-40B4-BE49-F238E27FC236}">
                    <a16:creationId xmlns:a16="http://schemas.microsoft.com/office/drawing/2014/main" id="{F1A4FD91-8918-42F7-8F15-29F2D7127F61}"/>
                  </a:ext>
                </a:extLst>
              </p:cNvPr>
              <p:cNvSpPr/>
              <p:nvPr/>
            </p:nvSpPr>
            <p:spPr bwMode="auto">
              <a:xfrm>
                <a:off x="7910427" y="3399864"/>
                <a:ext cx="438845" cy="416207"/>
              </a:xfrm>
              <a:prstGeom prst="ellipse">
                <a:avLst/>
              </a:prstGeom>
              <a:solidFill>
                <a:srgbClr val="F7F4F8"/>
              </a:solidFill>
              <a:ln w="9525" cap="flat" cmpd="sng" algn="ctr">
                <a:noFill/>
                <a:prstDash val="solid"/>
                <a:headEnd type="none" w="med" len="med"/>
                <a:tailEnd type="none" w="med" len="med"/>
              </a:ln>
              <a:effectLst/>
            </p:spPr>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750" fontAlgn="base">
                  <a:lnSpc>
                    <a:spcPct val="90000"/>
                  </a:lnSpc>
                  <a:spcBef>
                    <a:spcPct val="0"/>
                  </a:spcBef>
                  <a:spcAft>
                    <a:spcPct val="0"/>
                  </a:spcAft>
                  <a:defRPr/>
                </a:pPr>
                <a:endParaRPr lang="en-US" sz="192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4" name="arrow_14">
                <a:extLst>
                  <a:ext uri="{FF2B5EF4-FFF2-40B4-BE49-F238E27FC236}">
                    <a16:creationId xmlns:a16="http://schemas.microsoft.com/office/drawing/2014/main" id="{EDB62617-BE4E-4D2E-92AD-21648DC3781D}"/>
                  </a:ext>
                </a:extLst>
              </p:cNvPr>
              <p:cNvSpPr>
                <a:spLocks noChangeAspect="1" noEditPoints="1"/>
              </p:cNvSpPr>
              <p:nvPr/>
            </p:nvSpPr>
            <p:spPr bwMode="auto">
              <a:xfrm flipV="1">
                <a:off x="7974157" y="3434969"/>
                <a:ext cx="345225" cy="330580"/>
              </a:xfrm>
              <a:custGeom>
                <a:avLst/>
                <a:gdLst>
                  <a:gd name="T0" fmla="*/ 0 w 293"/>
                  <a:gd name="T1" fmla="*/ 110 h 298"/>
                  <a:gd name="T2" fmla="*/ 144 w 293"/>
                  <a:gd name="T3" fmla="*/ 0 h 298"/>
                  <a:gd name="T4" fmla="*/ 293 w 293"/>
                  <a:gd name="T5" fmla="*/ 149 h 298"/>
                  <a:gd name="T6" fmla="*/ 144 w 293"/>
                  <a:gd name="T7" fmla="*/ 298 h 298"/>
                  <a:gd name="T8" fmla="*/ 0 w 293"/>
                  <a:gd name="T9" fmla="*/ 187 h 298"/>
                  <a:gd name="T10" fmla="*/ 0 w 293"/>
                  <a:gd name="T11" fmla="*/ 36 h 298"/>
                  <a:gd name="T12" fmla="*/ 0 w 293"/>
                  <a:gd name="T13" fmla="*/ 109 h 298"/>
                  <a:gd name="T14" fmla="*/ 73 w 293"/>
                  <a:gd name="T15" fmla="*/ 109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298">
                    <a:moveTo>
                      <a:pt x="0" y="110"/>
                    </a:moveTo>
                    <a:cubicBezTo>
                      <a:pt x="17" y="46"/>
                      <a:pt x="75" y="0"/>
                      <a:pt x="144" y="0"/>
                    </a:cubicBezTo>
                    <a:cubicBezTo>
                      <a:pt x="226" y="0"/>
                      <a:pt x="293" y="66"/>
                      <a:pt x="293" y="149"/>
                    </a:cubicBezTo>
                    <a:cubicBezTo>
                      <a:pt x="293" y="231"/>
                      <a:pt x="226" y="298"/>
                      <a:pt x="144" y="298"/>
                    </a:cubicBezTo>
                    <a:cubicBezTo>
                      <a:pt x="75" y="298"/>
                      <a:pt x="17" y="251"/>
                      <a:pt x="0" y="187"/>
                    </a:cubicBezTo>
                    <a:moveTo>
                      <a:pt x="0" y="36"/>
                    </a:moveTo>
                    <a:cubicBezTo>
                      <a:pt x="0" y="109"/>
                      <a:pt x="0" y="109"/>
                      <a:pt x="0" y="109"/>
                    </a:cubicBezTo>
                    <a:cubicBezTo>
                      <a:pt x="73" y="109"/>
                      <a:pt x="73" y="109"/>
                      <a:pt x="73" y="109"/>
                    </a:cubicBezTo>
                  </a:path>
                </a:pathLst>
              </a:custGeom>
              <a:noFill/>
              <a:ln w="12700" cap="sq">
                <a:solidFill>
                  <a:schemeClr val="accent1"/>
                </a:solidFill>
                <a:prstDash val="solid"/>
                <a:miter lim="800000"/>
                <a:headEnd/>
                <a:tailEnd/>
              </a:ln>
            </p:spPr>
            <p:txBody>
              <a:bodyPr vert="horz" wrap="square" lIns="87854" tIns="43928" rIns="87854" bIns="43928" numCol="1" anchor="t" anchorCtr="0" compatLnSpc="1">
                <a:prstTxWarp prst="textNoShape">
                  <a:avLst/>
                </a:prstTxWarp>
              </a:bodyPr>
              <a:lstStyle/>
              <a:p>
                <a:pPr defTabSz="896009">
                  <a:defRPr/>
                </a:pPr>
                <a:endParaRPr lang="en-US" sz="1537" kern="0">
                  <a:solidFill>
                    <a:srgbClr val="353535"/>
                  </a:solidFill>
                  <a:latin typeface="Segoe UI Semilight"/>
                </a:endParaRPr>
              </a:p>
            </p:txBody>
          </p:sp>
        </p:grpSp>
        <p:sp>
          <p:nvSpPr>
            <p:cNvPr id="155" name="TextBox 154">
              <a:extLst>
                <a:ext uri="{FF2B5EF4-FFF2-40B4-BE49-F238E27FC236}">
                  <a16:creationId xmlns:a16="http://schemas.microsoft.com/office/drawing/2014/main" id="{01D0F6F7-0C89-42EC-9F85-F477708AB61D}"/>
                </a:ext>
              </a:extLst>
            </p:cNvPr>
            <p:cNvSpPr txBox="1"/>
            <p:nvPr/>
          </p:nvSpPr>
          <p:spPr>
            <a:xfrm>
              <a:off x="7111203" y="3473214"/>
              <a:ext cx="829673" cy="430893"/>
            </a:xfrm>
            <a:prstGeom prst="rect">
              <a:avLst/>
            </a:prstGeom>
            <a:noFill/>
          </p:spPr>
          <p:txBody>
            <a:bodyPr wrap="none" lIns="175711" tIns="140569" rIns="175711" bIns="140569" rtlCol="0">
              <a:spAutoFit/>
            </a:bodyPr>
            <a:lstStyle/>
            <a:p>
              <a:pPr defTabSz="896009">
                <a:lnSpc>
                  <a:spcPct val="90000"/>
                </a:lnSpc>
                <a:spcAft>
                  <a:spcPts val="574"/>
                </a:spcAft>
                <a:defRPr/>
              </a:pPr>
              <a:r>
                <a:rPr lang="en-US" sz="980" kern="0">
                  <a:solidFill>
                    <a:srgbClr val="0078D4"/>
                  </a:solidFill>
                  <a:latin typeface="Segoe UI"/>
                  <a:cs typeface="Segoe UI Semibold" panose="020B0702040204020203" pitchFamily="34" charset="0"/>
                </a:rPr>
                <a:t>Validate</a:t>
              </a:r>
            </a:p>
          </p:txBody>
        </p:sp>
      </p:grpSp>
      <p:cxnSp>
        <p:nvCxnSpPr>
          <p:cNvPr id="156" name="Straight Arrow Connector 155">
            <a:extLst>
              <a:ext uri="{FF2B5EF4-FFF2-40B4-BE49-F238E27FC236}">
                <a16:creationId xmlns:a16="http://schemas.microsoft.com/office/drawing/2014/main" id="{BBC1F872-8FBE-4185-B261-4BFDB52B1777}"/>
              </a:ext>
            </a:extLst>
          </p:cNvPr>
          <p:cNvCxnSpPr>
            <a:cxnSpLocks/>
          </p:cNvCxnSpPr>
          <p:nvPr/>
        </p:nvCxnSpPr>
        <p:spPr>
          <a:xfrm>
            <a:off x="8070407" y="3357665"/>
            <a:ext cx="1273205" cy="0"/>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8" name="Title 1">
            <a:extLst>
              <a:ext uri="{FF2B5EF4-FFF2-40B4-BE49-F238E27FC236}">
                <a16:creationId xmlns:a16="http://schemas.microsoft.com/office/drawing/2014/main" id="{139DD3CF-2C77-4847-844C-DF172FB32C0D}"/>
              </a:ext>
            </a:extLst>
          </p:cNvPr>
          <p:cNvSpPr txBox="1">
            <a:spLocks/>
          </p:cNvSpPr>
          <p:nvPr/>
        </p:nvSpPr>
        <p:spPr>
          <a:xfrm>
            <a:off x="9070432" y="2150185"/>
            <a:ext cx="1384158" cy="111134"/>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Deployment</a:t>
            </a:r>
          </a:p>
        </p:txBody>
      </p:sp>
      <p:pic>
        <p:nvPicPr>
          <p:cNvPr id="26" name="Picture 25">
            <a:extLst>
              <a:ext uri="{FF2B5EF4-FFF2-40B4-BE49-F238E27FC236}">
                <a16:creationId xmlns:a16="http://schemas.microsoft.com/office/drawing/2014/main" id="{F96D6CCA-274D-459D-B610-094FB6D4112E}"/>
              </a:ext>
            </a:extLst>
          </p:cNvPr>
          <p:cNvPicPr>
            <a:picLocks noChangeAspect="1"/>
          </p:cNvPicPr>
          <p:nvPr/>
        </p:nvPicPr>
        <p:blipFill>
          <a:blip r:embed="rId5"/>
          <a:stretch>
            <a:fillRect/>
          </a:stretch>
        </p:blipFill>
        <p:spPr>
          <a:xfrm>
            <a:off x="9435703" y="2995735"/>
            <a:ext cx="832309" cy="723857"/>
          </a:xfrm>
          <a:prstGeom prst="rect">
            <a:avLst/>
          </a:prstGeom>
        </p:spPr>
      </p:pic>
      <p:pic>
        <p:nvPicPr>
          <p:cNvPr id="27" name="Picture 26">
            <a:extLst>
              <a:ext uri="{FF2B5EF4-FFF2-40B4-BE49-F238E27FC236}">
                <a16:creationId xmlns:a16="http://schemas.microsoft.com/office/drawing/2014/main" id="{6A123CE0-9600-4BFB-91C0-AD95FB0B3FA7}"/>
              </a:ext>
            </a:extLst>
          </p:cNvPr>
          <p:cNvPicPr>
            <a:picLocks noChangeAspect="1"/>
          </p:cNvPicPr>
          <p:nvPr/>
        </p:nvPicPr>
        <p:blipFill>
          <a:blip r:embed="rId6"/>
          <a:stretch>
            <a:fillRect/>
          </a:stretch>
        </p:blipFill>
        <p:spPr>
          <a:xfrm>
            <a:off x="10881342" y="3080206"/>
            <a:ext cx="795739" cy="600347"/>
          </a:xfrm>
          <a:prstGeom prst="rect">
            <a:avLst/>
          </a:prstGeom>
        </p:spPr>
      </p:pic>
      <p:sp>
        <p:nvSpPr>
          <p:cNvPr id="160" name="Title 1">
            <a:extLst>
              <a:ext uri="{FF2B5EF4-FFF2-40B4-BE49-F238E27FC236}">
                <a16:creationId xmlns:a16="http://schemas.microsoft.com/office/drawing/2014/main" id="{D8C74254-35D6-4351-B287-C5342DE2BB34}"/>
              </a:ext>
            </a:extLst>
          </p:cNvPr>
          <p:cNvSpPr txBox="1">
            <a:spLocks/>
          </p:cNvSpPr>
          <p:nvPr/>
        </p:nvSpPr>
        <p:spPr>
          <a:xfrm>
            <a:off x="9343611" y="3910839"/>
            <a:ext cx="1016492" cy="538657"/>
          </a:xfrm>
          <a:prstGeom prst="rect">
            <a:avLst/>
          </a:prstGeom>
        </p:spPr>
        <p:txBody>
          <a:bodyPr vert="horz" wrap="square" lIns="0" tIns="0" rIns="0" bIns="0"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016">
              <a:defRPr/>
            </a:pPr>
            <a:r>
              <a:rPr lang="en-US" sz="1174" spc="0">
                <a:gradFill>
                  <a:gsLst>
                    <a:gs pos="2655">
                      <a:srgbClr val="505050"/>
                    </a:gs>
                    <a:gs pos="31000">
                      <a:srgbClr val="505050"/>
                    </a:gs>
                  </a:gsLst>
                  <a:lin ang="5400000" scaled="0"/>
                </a:gradFill>
                <a:latin typeface="Segoe UI"/>
                <a:cs typeface="Segoe UI Semibold" panose="020B0702040204020203" pitchFamily="34" charset="0"/>
              </a:rPr>
              <a:t>Azure Container Registry</a:t>
            </a:r>
          </a:p>
        </p:txBody>
      </p:sp>
      <p:sp>
        <p:nvSpPr>
          <p:cNvPr id="161" name="Title 1">
            <a:extLst>
              <a:ext uri="{FF2B5EF4-FFF2-40B4-BE49-F238E27FC236}">
                <a16:creationId xmlns:a16="http://schemas.microsoft.com/office/drawing/2014/main" id="{2CC34C79-72D6-4386-B3BF-3B3DBD4FA625}"/>
              </a:ext>
            </a:extLst>
          </p:cNvPr>
          <p:cNvSpPr txBox="1">
            <a:spLocks/>
          </p:cNvSpPr>
          <p:nvPr/>
        </p:nvSpPr>
        <p:spPr>
          <a:xfrm>
            <a:off x="10770966" y="3910839"/>
            <a:ext cx="1016492" cy="538657"/>
          </a:xfrm>
          <a:prstGeom prst="rect">
            <a:avLst/>
          </a:prstGeom>
        </p:spPr>
        <p:txBody>
          <a:bodyPr vert="horz" wrap="square" lIns="0" tIns="0" rIns="0" bIns="0"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016">
              <a:defRPr/>
            </a:pPr>
            <a:r>
              <a:rPr lang="en-US" sz="1174" spc="0">
                <a:gradFill>
                  <a:gsLst>
                    <a:gs pos="2655">
                      <a:srgbClr val="505050"/>
                    </a:gs>
                    <a:gs pos="31000">
                      <a:srgbClr val="505050"/>
                    </a:gs>
                  </a:gsLst>
                  <a:lin ang="5400000" scaled="0"/>
                </a:gradFill>
                <a:latin typeface="Segoe UI"/>
                <a:cs typeface="Segoe UI Semibold" panose="020B0702040204020203" pitchFamily="34" charset="0"/>
              </a:rPr>
              <a:t>Azure Kubernetes Service</a:t>
            </a:r>
          </a:p>
        </p:txBody>
      </p:sp>
      <p:sp>
        <p:nvSpPr>
          <p:cNvPr id="162" name="Title 1">
            <a:extLst>
              <a:ext uri="{FF2B5EF4-FFF2-40B4-BE49-F238E27FC236}">
                <a16:creationId xmlns:a16="http://schemas.microsoft.com/office/drawing/2014/main" id="{EF83E951-8B67-423F-8291-61D893E0F1D4}"/>
              </a:ext>
            </a:extLst>
          </p:cNvPr>
          <p:cNvSpPr txBox="1">
            <a:spLocks/>
          </p:cNvSpPr>
          <p:nvPr/>
        </p:nvSpPr>
        <p:spPr>
          <a:xfrm>
            <a:off x="8473109" y="3142597"/>
            <a:ext cx="481496" cy="146862"/>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016">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Publish</a:t>
            </a:r>
          </a:p>
        </p:txBody>
      </p:sp>
      <p:cxnSp>
        <p:nvCxnSpPr>
          <p:cNvPr id="163" name="Straight Arrow Connector 162">
            <a:extLst>
              <a:ext uri="{FF2B5EF4-FFF2-40B4-BE49-F238E27FC236}">
                <a16:creationId xmlns:a16="http://schemas.microsoft.com/office/drawing/2014/main" id="{0A41F068-6376-469C-A76A-5E1823E52254}"/>
              </a:ext>
            </a:extLst>
          </p:cNvPr>
          <p:cNvCxnSpPr>
            <a:cxnSpLocks/>
          </p:cNvCxnSpPr>
          <p:nvPr/>
        </p:nvCxnSpPr>
        <p:spPr>
          <a:xfrm>
            <a:off x="10360103" y="3356186"/>
            <a:ext cx="410861" cy="0"/>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7E0EBEB6-4FE3-4EF5-961A-AF78AAF57DAB}"/>
              </a:ext>
            </a:extLst>
          </p:cNvPr>
          <p:cNvCxnSpPr>
            <a:cxnSpLocks/>
          </p:cNvCxnSpPr>
          <p:nvPr/>
        </p:nvCxnSpPr>
        <p:spPr>
          <a:xfrm flipV="1">
            <a:off x="8215750" y="4501738"/>
            <a:ext cx="3104282" cy="719682"/>
          </a:xfrm>
          <a:prstGeom prst="bentConnector3">
            <a:avLst>
              <a:gd name="adj1" fmla="val 99973"/>
            </a:avLst>
          </a:prstGeom>
          <a:ln>
            <a:solidFill>
              <a:srgbClr val="0078D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E421AF40-1223-4910-B85B-8625CE7189E9}"/>
              </a:ext>
            </a:extLst>
          </p:cNvPr>
          <p:cNvCxnSpPr>
            <a:cxnSpLocks/>
          </p:cNvCxnSpPr>
          <p:nvPr/>
        </p:nvCxnSpPr>
        <p:spPr>
          <a:xfrm>
            <a:off x="8230776" y="3356190"/>
            <a:ext cx="0" cy="1864486"/>
          </a:xfrm>
          <a:prstGeom prst="straightConnector1">
            <a:avLst/>
          </a:prstGeom>
          <a:ln w="1270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8" name="Title 1">
            <a:extLst>
              <a:ext uri="{FF2B5EF4-FFF2-40B4-BE49-F238E27FC236}">
                <a16:creationId xmlns:a16="http://schemas.microsoft.com/office/drawing/2014/main" id="{5E4B09A6-3999-477A-BF5C-6C9E73885D25}"/>
              </a:ext>
            </a:extLst>
          </p:cNvPr>
          <p:cNvSpPr txBox="1">
            <a:spLocks/>
          </p:cNvSpPr>
          <p:nvPr/>
        </p:nvSpPr>
        <p:spPr>
          <a:xfrm>
            <a:off x="9435702" y="5346649"/>
            <a:ext cx="967303" cy="11427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016">
              <a:defRPr/>
            </a:pPr>
            <a:r>
              <a:rPr lang="en-US" sz="980" spc="0">
                <a:solidFill>
                  <a:srgbClr val="0078D4"/>
                </a:solidFill>
                <a:latin typeface="Segoe UI Semibold" panose="020B0702040204020203" pitchFamily="34" charset="0"/>
                <a:cs typeface="Segoe UI Semibold" panose="020B0702040204020203" pitchFamily="34" charset="0"/>
              </a:rPr>
              <a:t>CI/CD Pipeline</a:t>
            </a:r>
          </a:p>
        </p:txBody>
      </p:sp>
      <p:sp>
        <p:nvSpPr>
          <p:cNvPr id="52" name="Relationship_F003" title="Icon of three boxes connected by lines">
            <a:extLst>
              <a:ext uri="{FF2B5EF4-FFF2-40B4-BE49-F238E27FC236}">
                <a16:creationId xmlns:a16="http://schemas.microsoft.com/office/drawing/2014/main" id="{447E7D3C-5F9B-46C2-9BDF-B95889F0B6AB}"/>
              </a:ext>
            </a:extLst>
          </p:cNvPr>
          <p:cNvSpPr>
            <a:spLocks noChangeAspect="1" noEditPoints="1"/>
          </p:cNvSpPr>
          <p:nvPr/>
        </p:nvSpPr>
        <p:spPr bwMode="auto">
          <a:xfrm>
            <a:off x="2253762" y="311212"/>
            <a:ext cx="590646" cy="552440"/>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endParaRPr lang="en-US" sz="882">
              <a:gradFill>
                <a:gsLst>
                  <a:gs pos="0">
                    <a:srgbClr val="505050"/>
                  </a:gs>
                  <a:gs pos="100000">
                    <a:srgbClr val="505050"/>
                  </a:gs>
                </a:gsLst>
                <a:lin ang="5400000" scaled="1"/>
              </a:gradFill>
              <a:latin typeface="Segoe UI"/>
            </a:endParaRPr>
          </a:p>
        </p:txBody>
      </p:sp>
    </p:spTree>
    <p:extLst>
      <p:ext uri="{BB962C8B-B14F-4D97-AF65-F5344CB8AC3E}">
        <p14:creationId xmlns:p14="http://schemas.microsoft.com/office/powerpoint/2010/main" val="266238354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Rectangle: Rounded Corners 364">
            <a:extLst>
              <a:ext uri="{FF2B5EF4-FFF2-40B4-BE49-F238E27FC236}">
                <a16:creationId xmlns:a16="http://schemas.microsoft.com/office/drawing/2014/main" id="{A61BECE6-75CB-4134-A0D3-DCC57F2587D6}"/>
              </a:ext>
            </a:extLst>
          </p:cNvPr>
          <p:cNvSpPr/>
          <p:nvPr/>
        </p:nvSpPr>
        <p:spPr bwMode="auto">
          <a:xfrm>
            <a:off x="5845146" y="2498468"/>
            <a:ext cx="1811461" cy="4099241"/>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a:solidFill>
                <a:srgbClr val="505050"/>
              </a:solidFill>
              <a:latin typeface="Segoe UI"/>
              <a:cs typeface="Segoe UI" pitchFamily="34" charset="0"/>
            </a:endParaRPr>
          </a:p>
        </p:txBody>
      </p:sp>
      <p:sp>
        <p:nvSpPr>
          <p:cNvPr id="366" name="Rectangle: Rounded Corners 365">
            <a:extLst>
              <a:ext uri="{FF2B5EF4-FFF2-40B4-BE49-F238E27FC236}">
                <a16:creationId xmlns:a16="http://schemas.microsoft.com/office/drawing/2014/main" id="{3CC298C0-B368-4D94-BF98-1BF1018450F5}"/>
              </a:ext>
            </a:extLst>
          </p:cNvPr>
          <p:cNvSpPr/>
          <p:nvPr/>
        </p:nvSpPr>
        <p:spPr bwMode="auto">
          <a:xfrm>
            <a:off x="8122759" y="2525138"/>
            <a:ext cx="3790134" cy="4072561"/>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a:solidFill>
                <a:srgbClr val="505050"/>
              </a:solidFill>
              <a:latin typeface="Segoe UI"/>
              <a:cs typeface="Segoe UI" pitchFamily="34" charset="0"/>
            </a:endParaRPr>
          </a:p>
        </p:txBody>
      </p:sp>
      <p:cxnSp>
        <p:nvCxnSpPr>
          <p:cNvPr id="190" name="Straight Connector 189">
            <a:extLst>
              <a:ext uri="{FF2B5EF4-FFF2-40B4-BE49-F238E27FC236}">
                <a16:creationId xmlns:a16="http://schemas.microsoft.com/office/drawing/2014/main" id="{AB4F7B84-8862-4AB5-9DF0-DEF5934672DB}"/>
              </a:ext>
            </a:extLst>
          </p:cNvPr>
          <p:cNvCxnSpPr>
            <a:cxnSpLocks/>
          </p:cNvCxnSpPr>
          <p:nvPr/>
        </p:nvCxnSpPr>
        <p:spPr>
          <a:xfrm>
            <a:off x="1731" y="1578926"/>
            <a:ext cx="12188542" cy="0"/>
          </a:xfrm>
          <a:prstGeom prst="line">
            <a:avLst/>
          </a:prstGeom>
          <a:ln w="1905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1" name="Isosceles Triangle 190">
            <a:extLst>
              <a:ext uri="{FF2B5EF4-FFF2-40B4-BE49-F238E27FC236}">
                <a16:creationId xmlns:a16="http://schemas.microsoft.com/office/drawing/2014/main" id="{5B1855BA-EA58-4A33-B61B-DFC7FB192F06}"/>
              </a:ext>
            </a:extLst>
          </p:cNvPr>
          <p:cNvSpPr/>
          <p:nvPr/>
        </p:nvSpPr>
        <p:spPr bwMode="auto">
          <a:xfrm rot="10800000">
            <a:off x="2259916" y="1578927"/>
            <a:ext cx="561267" cy="18800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2" name="Title 1">
            <a:extLst>
              <a:ext uri="{FF2B5EF4-FFF2-40B4-BE49-F238E27FC236}">
                <a16:creationId xmlns:a16="http://schemas.microsoft.com/office/drawing/2014/main" id="{7BD69893-6C86-4049-9BBF-4E55AF748892}"/>
              </a:ext>
            </a:extLst>
          </p:cNvPr>
          <p:cNvSpPr txBox="1">
            <a:spLocks/>
          </p:cNvSpPr>
          <p:nvPr/>
        </p:nvSpPr>
        <p:spPr>
          <a:xfrm>
            <a:off x="432481" y="3089885"/>
            <a:ext cx="3766611" cy="3110623"/>
          </a:xfrm>
          <a:prstGeom prst="rect">
            <a:avLst/>
          </a:prstGeom>
        </p:spPr>
        <p:txBody>
          <a:bodyPr vert="horz" wrap="square" lIns="0" tIns="0" rIns="0" bIns="0"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280067" indent="-280067" defTabSz="914016">
              <a:lnSpc>
                <a:spcPct val="120000"/>
              </a:lnSpc>
              <a:spcAft>
                <a:spcPts val="588"/>
              </a:spcAft>
              <a:buFont typeface="Wingdings" panose="05000000000000000000" pitchFamily="2" charset="2"/>
              <a:buChar char="ü"/>
              <a:defRPr/>
            </a:pPr>
            <a:r>
              <a:rPr lang="en-US" sz="1370" spc="0">
                <a:gradFill>
                  <a:gsLst>
                    <a:gs pos="2655">
                      <a:srgbClr val="505050"/>
                    </a:gs>
                    <a:gs pos="31000">
                      <a:srgbClr val="505050"/>
                    </a:gs>
                  </a:gsLst>
                  <a:lin ang="5400000" scaled="0"/>
                </a:gradFill>
                <a:latin typeface="Segoe UI"/>
              </a:rPr>
              <a:t>Independent deployments </a:t>
            </a:r>
          </a:p>
          <a:p>
            <a:pPr marL="280067" indent="-280067" defTabSz="914016">
              <a:lnSpc>
                <a:spcPct val="120000"/>
              </a:lnSpc>
              <a:spcAft>
                <a:spcPts val="588"/>
              </a:spcAft>
              <a:buFont typeface="Wingdings" panose="05000000000000000000" pitchFamily="2" charset="2"/>
              <a:buChar char="ü"/>
              <a:defRPr/>
            </a:pPr>
            <a:r>
              <a:rPr lang="en-US" sz="1370" spc="0">
                <a:gradFill>
                  <a:gsLst>
                    <a:gs pos="2655">
                      <a:srgbClr val="505050"/>
                    </a:gs>
                    <a:gs pos="31000">
                      <a:srgbClr val="505050"/>
                    </a:gs>
                  </a:gsLst>
                  <a:lin ang="5400000" scaled="0"/>
                </a:gradFill>
                <a:latin typeface="Segoe UI"/>
              </a:rPr>
              <a:t>Improved scale and resource utilization per service</a:t>
            </a:r>
          </a:p>
          <a:p>
            <a:pPr marL="280067" indent="-280067" defTabSz="914016">
              <a:lnSpc>
                <a:spcPct val="120000"/>
              </a:lnSpc>
              <a:spcAft>
                <a:spcPts val="588"/>
              </a:spcAft>
              <a:buFont typeface="Wingdings" panose="05000000000000000000" pitchFamily="2" charset="2"/>
              <a:buChar char="ü"/>
              <a:defRPr/>
            </a:pPr>
            <a:r>
              <a:rPr lang="en-US" sz="1370" spc="0">
                <a:gradFill>
                  <a:gsLst>
                    <a:gs pos="2655">
                      <a:srgbClr val="505050"/>
                    </a:gs>
                    <a:gs pos="31000">
                      <a:srgbClr val="505050"/>
                    </a:gs>
                  </a:gsLst>
                  <a:lin ang="5400000" scaled="0"/>
                </a:gradFill>
                <a:latin typeface="Segoe UI"/>
              </a:rPr>
              <a:t>Smaller, focused teams</a:t>
            </a:r>
          </a:p>
        </p:txBody>
      </p:sp>
      <p:sp>
        <p:nvSpPr>
          <p:cNvPr id="193" name="Title 1">
            <a:extLst>
              <a:ext uri="{FF2B5EF4-FFF2-40B4-BE49-F238E27FC236}">
                <a16:creationId xmlns:a16="http://schemas.microsoft.com/office/drawing/2014/main" id="{59D38C62-F9DD-456A-B44B-157327FE5C7D}"/>
              </a:ext>
            </a:extLst>
          </p:cNvPr>
          <p:cNvSpPr txBox="1">
            <a:spLocks/>
          </p:cNvSpPr>
          <p:nvPr/>
        </p:nvSpPr>
        <p:spPr>
          <a:xfrm>
            <a:off x="432477" y="2070550"/>
            <a:ext cx="4492875" cy="910303"/>
          </a:xfrm>
          <a:prstGeom prst="rect">
            <a:avLst/>
          </a:prstGeom>
        </p:spPr>
        <p:txBody>
          <a:bodyPr vert="horz" wrap="square" lIns="0" tIns="0" rIns="0" bIns="0" rtlCol="0" anchor="t">
            <a:noAutofit/>
          </a:bodyPr>
          <a:lst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4"/>
            <a:r>
              <a:rPr lang="en-US" sz="3135" spc="0">
                <a:solidFill>
                  <a:srgbClr val="0072C6"/>
                </a:solidFill>
                <a:latin typeface="Segoe UI Light"/>
              </a:rPr>
              <a:t>Microservices: for faster app development</a:t>
            </a:r>
          </a:p>
        </p:txBody>
      </p:sp>
      <p:sp>
        <p:nvSpPr>
          <p:cNvPr id="195" name="Rectangle 194">
            <a:extLst>
              <a:ext uri="{FF2B5EF4-FFF2-40B4-BE49-F238E27FC236}">
                <a16:creationId xmlns:a16="http://schemas.microsoft.com/office/drawing/2014/main" id="{FBD89AA3-BFD0-44A2-9837-A7DEF2034D98}"/>
              </a:ext>
            </a:extLst>
          </p:cNvPr>
          <p:cNvSpPr/>
          <p:nvPr/>
        </p:nvSpPr>
        <p:spPr>
          <a:xfrm>
            <a:off x="224223" y="1005138"/>
            <a:ext cx="1334095" cy="400053"/>
          </a:xfrm>
          <a:prstGeom prst="rect">
            <a:avLst/>
          </a:prstGeom>
        </p:spPr>
        <p:txBody>
          <a:bodyPr wrap="square">
            <a:spAutoFit/>
          </a:bodyPr>
          <a:lstStyle/>
          <a:p>
            <a:pPr algn="ctr" defTabSz="914016">
              <a:defRPr/>
            </a:pPr>
            <a:r>
              <a:rPr lang="en-US" sz="980">
                <a:solidFill>
                  <a:srgbClr val="FFFFFF">
                    <a:lumMod val="95000"/>
                  </a:srgbClr>
                </a:solidFill>
                <a:latin typeface="Segoe UI Semibold" panose="020B0702040204020203" pitchFamily="34" charset="0"/>
                <a:cs typeface="Segoe UI Semibold" panose="020B0702040204020203" pitchFamily="34" charset="0"/>
              </a:rPr>
              <a:t>Lift and shift to containers</a:t>
            </a:r>
          </a:p>
        </p:txBody>
      </p:sp>
      <p:sp>
        <p:nvSpPr>
          <p:cNvPr id="198" name="Rectangle 197">
            <a:extLst>
              <a:ext uri="{FF2B5EF4-FFF2-40B4-BE49-F238E27FC236}">
                <a16:creationId xmlns:a16="http://schemas.microsoft.com/office/drawing/2014/main" id="{23D503FE-7F90-4DD0-82A5-BC1E5FA3A90A}"/>
              </a:ext>
            </a:extLst>
          </p:cNvPr>
          <p:cNvSpPr/>
          <p:nvPr/>
        </p:nvSpPr>
        <p:spPr>
          <a:xfrm>
            <a:off x="2088004" y="1005141"/>
            <a:ext cx="948349" cy="246186"/>
          </a:xfrm>
          <a:prstGeom prst="rect">
            <a:avLst/>
          </a:prstGeom>
        </p:spPr>
        <p:txBody>
          <a:bodyPr wrap="square">
            <a:spAutoFit/>
          </a:bodyPr>
          <a:lstStyle/>
          <a:p>
            <a:pPr algn="ctr" defTabSz="914016">
              <a:defRPr/>
            </a:pPr>
            <a:r>
              <a:rPr lang="en-US" sz="980">
                <a:solidFill>
                  <a:srgbClr val="505050"/>
                </a:solidFill>
                <a:latin typeface="Segoe UI"/>
                <a:cs typeface="Segoe UI" pitchFamily="34" charset="0"/>
              </a:rPr>
              <a:t>Microservices</a:t>
            </a:r>
          </a:p>
        </p:txBody>
      </p:sp>
      <p:grpSp>
        <p:nvGrpSpPr>
          <p:cNvPr id="200" name="Group 199">
            <a:extLst>
              <a:ext uri="{FF2B5EF4-FFF2-40B4-BE49-F238E27FC236}">
                <a16:creationId xmlns:a16="http://schemas.microsoft.com/office/drawing/2014/main" id="{53001EF4-2F59-4454-A29D-4760B14F5B33}"/>
              </a:ext>
            </a:extLst>
          </p:cNvPr>
          <p:cNvGrpSpPr/>
          <p:nvPr/>
        </p:nvGrpSpPr>
        <p:grpSpPr>
          <a:xfrm>
            <a:off x="3566039" y="293600"/>
            <a:ext cx="1151640" cy="957727"/>
            <a:chOff x="2587804" y="298536"/>
            <a:chExt cx="1174900" cy="977069"/>
          </a:xfrm>
        </p:grpSpPr>
        <p:sp>
          <p:nvSpPr>
            <p:cNvPr id="201" name="Rectangle 200">
              <a:extLst>
                <a:ext uri="{FF2B5EF4-FFF2-40B4-BE49-F238E27FC236}">
                  <a16:creationId xmlns:a16="http://schemas.microsoft.com/office/drawing/2014/main" id="{0E094E38-C268-484A-A1FC-AB36D187787B}"/>
                </a:ext>
              </a:extLst>
            </p:cNvPr>
            <p:cNvSpPr/>
            <p:nvPr/>
          </p:nvSpPr>
          <p:spPr>
            <a:xfrm>
              <a:off x="2587804" y="1024447"/>
              <a:ext cx="1174900" cy="251158"/>
            </a:xfrm>
            <a:prstGeom prst="rect">
              <a:avLst/>
            </a:prstGeom>
          </p:spPr>
          <p:txBody>
            <a:bodyPr wrap="square">
              <a:spAutoFit/>
            </a:bodyPr>
            <a:lstStyle/>
            <a:p>
              <a:pPr algn="ctr" defTabSz="914016">
                <a:defRPr/>
              </a:pPr>
              <a:r>
                <a:rPr lang="en-US" sz="980">
                  <a:solidFill>
                    <a:srgbClr val="D2D2D2"/>
                  </a:solidFill>
                  <a:latin typeface="Segoe UI"/>
                  <a:cs typeface="Segoe UI" pitchFamily="34" charset="0"/>
                </a:rPr>
                <a:t>Machine learning</a:t>
              </a:r>
            </a:p>
          </p:txBody>
        </p:sp>
        <p:sp>
          <p:nvSpPr>
            <p:cNvPr id="202" name="Brain_3" title="Icon of a brain">
              <a:extLst>
                <a:ext uri="{FF2B5EF4-FFF2-40B4-BE49-F238E27FC236}">
                  <a16:creationId xmlns:a16="http://schemas.microsoft.com/office/drawing/2014/main" id="{FAB8E96D-AF13-46B9-B832-852E0A325C29}"/>
                </a:ext>
              </a:extLst>
            </p:cNvPr>
            <p:cNvSpPr>
              <a:spLocks noChangeAspect="1" noEditPoints="1"/>
            </p:cNvSpPr>
            <p:nvPr/>
          </p:nvSpPr>
          <p:spPr bwMode="auto">
            <a:xfrm>
              <a:off x="2903366" y="298536"/>
              <a:ext cx="543777" cy="584706"/>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endParaRPr lang="en-US" sz="1765">
                <a:solidFill>
                  <a:srgbClr val="505050"/>
                </a:solidFill>
                <a:latin typeface="Segoe UI"/>
              </a:endParaRPr>
            </a:p>
          </p:txBody>
        </p:sp>
      </p:grpSp>
      <p:grpSp>
        <p:nvGrpSpPr>
          <p:cNvPr id="203" name="Group 202">
            <a:extLst>
              <a:ext uri="{FF2B5EF4-FFF2-40B4-BE49-F238E27FC236}">
                <a16:creationId xmlns:a16="http://schemas.microsoft.com/office/drawing/2014/main" id="{D4F45CF4-5FDC-4E76-A4B6-9AAC804568AE}"/>
              </a:ext>
            </a:extLst>
          </p:cNvPr>
          <p:cNvGrpSpPr/>
          <p:nvPr/>
        </p:nvGrpSpPr>
        <p:grpSpPr>
          <a:xfrm>
            <a:off x="5247366" y="319752"/>
            <a:ext cx="519994" cy="931573"/>
            <a:chOff x="5352463" y="325216"/>
            <a:chExt cx="530496" cy="950388"/>
          </a:xfrm>
        </p:grpSpPr>
        <p:sp>
          <p:nvSpPr>
            <p:cNvPr id="204" name="Rectangle 203">
              <a:extLst>
                <a:ext uri="{FF2B5EF4-FFF2-40B4-BE49-F238E27FC236}">
                  <a16:creationId xmlns:a16="http://schemas.microsoft.com/office/drawing/2014/main" id="{D4813916-ACF2-4A49-BC10-4DD1CDA94236}"/>
                </a:ext>
              </a:extLst>
            </p:cNvPr>
            <p:cNvSpPr/>
            <p:nvPr/>
          </p:nvSpPr>
          <p:spPr>
            <a:xfrm>
              <a:off x="5432203" y="1024446"/>
              <a:ext cx="371016" cy="251158"/>
            </a:xfrm>
            <a:prstGeom prst="rect">
              <a:avLst/>
            </a:prstGeom>
          </p:spPr>
          <p:txBody>
            <a:bodyPr wrap="square">
              <a:spAutoFit/>
            </a:bodyPr>
            <a:lstStyle/>
            <a:p>
              <a:pPr algn="ctr" defTabSz="914016">
                <a:defRPr/>
              </a:pPr>
              <a:r>
                <a:rPr lang="en-US" sz="980">
                  <a:solidFill>
                    <a:srgbClr val="D2D2D2"/>
                  </a:solidFill>
                  <a:latin typeface="Segoe UI"/>
                  <a:cs typeface="Segoe UI" pitchFamily="34" charset="0"/>
                </a:rPr>
                <a:t>IoT</a:t>
              </a:r>
            </a:p>
          </p:txBody>
        </p:sp>
        <p:sp>
          <p:nvSpPr>
            <p:cNvPr id="205" name="IoT" title="Icon of five circles that all connect to a center circle">
              <a:extLst>
                <a:ext uri="{FF2B5EF4-FFF2-40B4-BE49-F238E27FC236}">
                  <a16:creationId xmlns:a16="http://schemas.microsoft.com/office/drawing/2014/main" id="{DCA0A974-49C0-40EF-9A2C-C91BB783D09F}"/>
                </a:ext>
              </a:extLst>
            </p:cNvPr>
            <p:cNvSpPr>
              <a:spLocks noChangeAspect="1" noEditPoints="1"/>
            </p:cNvSpPr>
            <p:nvPr/>
          </p:nvSpPr>
          <p:spPr bwMode="auto">
            <a:xfrm>
              <a:off x="5352463" y="325216"/>
              <a:ext cx="530496" cy="53134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lumMod val="9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endParaRPr lang="en-US" sz="1765">
                <a:gradFill>
                  <a:gsLst>
                    <a:gs pos="0">
                      <a:srgbClr val="505050"/>
                    </a:gs>
                    <a:gs pos="100000">
                      <a:srgbClr val="505050"/>
                    </a:gs>
                  </a:gsLst>
                </a:gradFill>
                <a:latin typeface="Segoe UI"/>
              </a:endParaRPr>
            </a:p>
          </p:txBody>
        </p:sp>
      </p:grpSp>
      <p:sp>
        <p:nvSpPr>
          <p:cNvPr id="208" name="Rectangle: Rounded Corners 207">
            <a:extLst>
              <a:ext uri="{FF2B5EF4-FFF2-40B4-BE49-F238E27FC236}">
                <a16:creationId xmlns:a16="http://schemas.microsoft.com/office/drawing/2014/main" id="{78DA1E07-BCDC-4A47-9513-685824073ADC}"/>
              </a:ext>
            </a:extLst>
          </p:cNvPr>
          <p:cNvSpPr/>
          <p:nvPr/>
        </p:nvSpPr>
        <p:spPr>
          <a:xfrm>
            <a:off x="6022139" y="4641325"/>
            <a:ext cx="1429700" cy="454904"/>
          </a:xfrm>
          <a:prstGeom prst="roundRect">
            <a:avLst/>
          </a:prstGeom>
          <a:solidFill>
            <a:schemeClr val="bg1"/>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049">
              <a:defRPr/>
            </a:pPr>
            <a:endParaRPr lang="en-US" sz="1765">
              <a:solidFill>
                <a:srgbClr val="000000"/>
              </a:solidFill>
              <a:latin typeface="Segoe UI"/>
            </a:endParaRPr>
          </a:p>
        </p:txBody>
      </p:sp>
      <p:sp>
        <p:nvSpPr>
          <p:cNvPr id="209" name="Rectangle: Rounded Corners 208">
            <a:extLst>
              <a:ext uri="{FF2B5EF4-FFF2-40B4-BE49-F238E27FC236}">
                <a16:creationId xmlns:a16="http://schemas.microsoft.com/office/drawing/2014/main" id="{70AD0F09-D2FB-4E05-8909-4C42BF9A3ED2}"/>
              </a:ext>
            </a:extLst>
          </p:cNvPr>
          <p:cNvSpPr/>
          <p:nvPr/>
        </p:nvSpPr>
        <p:spPr>
          <a:xfrm>
            <a:off x="6022139" y="5291915"/>
            <a:ext cx="1429700" cy="454904"/>
          </a:xfrm>
          <a:prstGeom prst="roundRect">
            <a:avLst/>
          </a:prstGeom>
          <a:solidFill>
            <a:schemeClr val="bg1"/>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049">
              <a:defRPr/>
            </a:pPr>
            <a:endParaRPr lang="en-US" sz="1765">
              <a:solidFill>
                <a:srgbClr val="000000"/>
              </a:solidFill>
              <a:latin typeface="Segoe UI"/>
            </a:endParaRPr>
          </a:p>
        </p:txBody>
      </p:sp>
      <p:sp>
        <p:nvSpPr>
          <p:cNvPr id="210" name="Rectangle: Rounded Corners 209">
            <a:extLst>
              <a:ext uri="{FF2B5EF4-FFF2-40B4-BE49-F238E27FC236}">
                <a16:creationId xmlns:a16="http://schemas.microsoft.com/office/drawing/2014/main" id="{62D217F6-7318-4687-B834-0B5B81DB4E82}"/>
              </a:ext>
            </a:extLst>
          </p:cNvPr>
          <p:cNvSpPr/>
          <p:nvPr/>
        </p:nvSpPr>
        <p:spPr>
          <a:xfrm>
            <a:off x="6022139" y="5946835"/>
            <a:ext cx="1429700" cy="454904"/>
          </a:xfrm>
          <a:prstGeom prst="roundRect">
            <a:avLst/>
          </a:prstGeom>
          <a:solidFill>
            <a:schemeClr val="bg1"/>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049">
              <a:defRPr/>
            </a:pPr>
            <a:endParaRPr lang="en-US" sz="1765">
              <a:solidFill>
                <a:srgbClr val="000000"/>
              </a:solidFill>
              <a:latin typeface="Segoe UI"/>
            </a:endParaRPr>
          </a:p>
        </p:txBody>
      </p:sp>
      <p:sp>
        <p:nvSpPr>
          <p:cNvPr id="211" name="Rectangle: Rounded Corners 210">
            <a:extLst>
              <a:ext uri="{FF2B5EF4-FFF2-40B4-BE49-F238E27FC236}">
                <a16:creationId xmlns:a16="http://schemas.microsoft.com/office/drawing/2014/main" id="{B7A4889D-ACED-48F7-ADA5-B6F3868460F2}"/>
              </a:ext>
            </a:extLst>
          </p:cNvPr>
          <p:cNvSpPr/>
          <p:nvPr/>
        </p:nvSpPr>
        <p:spPr>
          <a:xfrm>
            <a:off x="6022139" y="3995069"/>
            <a:ext cx="1429700" cy="454904"/>
          </a:xfrm>
          <a:prstGeom prst="roundRect">
            <a:avLst/>
          </a:prstGeom>
          <a:solidFill>
            <a:schemeClr val="bg1"/>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049">
              <a:defRPr/>
            </a:pPr>
            <a:endParaRPr lang="en-US" sz="1765">
              <a:solidFill>
                <a:srgbClr val="000000"/>
              </a:solidFill>
              <a:latin typeface="Segoe UI"/>
            </a:endParaRPr>
          </a:p>
        </p:txBody>
      </p:sp>
      <p:sp>
        <p:nvSpPr>
          <p:cNvPr id="212" name="Oval 211">
            <a:extLst>
              <a:ext uri="{FF2B5EF4-FFF2-40B4-BE49-F238E27FC236}">
                <a16:creationId xmlns:a16="http://schemas.microsoft.com/office/drawing/2014/main" id="{6BDECD6C-1664-412D-81FD-7DC141AAB114}"/>
              </a:ext>
            </a:extLst>
          </p:cNvPr>
          <p:cNvSpPr/>
          <p:nvPr/>
        </p:nvSpPr>
        <p:spPr>
          <a:xfrm>
            <a:off x="8859829" y="4078888"/>
            <a:ext cx="2238982" cy="2238982"/>
          </a:xfrm>
          <a:prstGeom prst="ellipse">
            <a:avLst/>
          </a:prstGeom>
          <a:noFill/>
          <a:ln w="381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049">
              <a:defRPr/>
            </a:pPr>
            <a:endParaRPr lang="en-US" sz="1765">
              <a:solidFill>
                <a:srgbClr val="000000"/>
              </a:solidFill>
              <a:latin typeface="Segoe UI"/>
            </a:endParaRPr>
          </a:p>
        </p:txBody>
      </p:sp>
      <p:sp>
        <p:nvSpPr>
          <p:cNvPr id="213" name="Rectangle: Rounded Corners 212">
            <a:extLst>
              <a:ext uri="{FF2B5EF4-FFF2-40B4-BE49-F238E27FC236}">
                <a16:creationId xmlns:a16="http://schemas.microsoft.com/office/drawing/2014/main" id="{BB1488B7-4553-4575-8BB6-A6C621D2B73E}"/>
              </a:ext>
            </a:extLst>
          </p:cNvPr>
          <p:cNvSpPr/>
          <p:nvPr/>
        </p:nvSpPr>
        <p:spPr>
          <a:xfrm>
            <a:off x="10208565" y="4636695"/>
            <a:ext cx="1429700" cy="454904"/>
          </a:xfrm>
          <a:prstGeom prst="roundRect">
            <a:avLst/>
          </a:prstGeom>
          <a:solidFill>
            <a:srgbClr val="F7F4F8"/>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049">
              <a:defRPr/>
            </a:pPr>
            <a:endParaRPr lang="en-US" sz="1765">
              <a:solidFill>
                <a:srgbClr val="000000"/>
              </a:solidFill>
              <a:latin typeface="Segoe UI"/>
            </a:endParaRPr>
          </a:p>
        </p:txBody>
      </p:sp>
      <p:sp>
        <p:nvSpPr>
          <p:cNvPr id="214" name="Oval 213">
            <a:extLst>
              <a:ext uri="{FF2B5EF4-FFF2-40B4-BE49-F238E27FC236}">
                <a16:creationId xmlns:a16="http://schemas.microsoft.com/office/drawing/2014/main" id="{BA4A2205-F809-4D34-BDCE-BCD540A4F345}"/>
              </a:ext>
            </a:extLst>
          </p:cNvPr>
          <p:cNvSpPr/>
          <p:nvPr/>
        </p:nvSpPr>
        <p:spPr>
          <a:xfrm>
            <a:off x="10273553" y="4905305"/>
            <a:ext cx="121309" cy="121309"/>
          </a:xfrm>
          <a:prstGeom prst="ellipse">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049">
              <a:defRPr/>
            </a:pPr>
            <a:endParaRPr lang="en-US" sz="1765">
              <a:solidFill>
                <a:srgbClr val="000000"/>
              </a:solidFill>
              <a:latin typeface="Segoe UI"/>
            </a:endParaRPr>
          </a:p>
        </p:txBody>
      </p:sp>
      <p:sp>
        <p:nvSpPr>
          <p:cNvPr id="215" name="Rectangle: Rounded Corners 214">
            <a:extLst>
              <a:ext uri="{FF2B5EF4-FFF2-40B4-BE49-F238E27FC236}">
                <a16:creationId xmlns:a16="http://schemas.microsoft.com/office/drawing/2014/main" id="{F5365332-05A1-4D6C-95B7-2EF2D293C9D1}"/>
              </a:ext>
            </a:extLst>
          </p:cNvPr>
          <p:cNvSpPr/>
          <p:nvPr/>
        </p:nvSpPr>
        <p:spPr>
          <a:xfrm>
            <a:off x="11222352" y="4872610"/>
            <a:ext cx="342262" cy="18282"/>
          </a:xfrm>
          <a:prstGeom prst="roundRect">
            <a:avLst>
              <a:gd name="adj" fmla="val 50000"/>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049">
              <a:defRPr/>
            </a:pPr>
            <a:endParaRPr lang="en-US" sz="1765">
              <a:solidFill>
                <a:srgbClr val="000000"/>
              </a:solidFill>
              <a:latin typeface="Segoe UI"/>
            </a:endParaRPr>
          </a:p>
        </p:txBody>
      </p:sp>
      <p:sp>
        <p:nvSpPr>
          <p:cNvPr id="216" name="Rectangle: Rounded Corners 215">
            <a:extLst>
              <a:ext uri="{FF2B5EF4-FFF2-40B4-BE49-F238E27FC236}">
                <a16:creationId xmlns:a16="http://schemas.microsoft.com/office/drawing/2014/main" id="{4D1491A7-8B70-41D7-9DD2-C2BE1A534048}"/>
              </a:ext>
            </a:extLst>
          </p:cNvPr>
          <p:cNvSpPr/>
          <p:nvPr/>
        </p:nvSpPr>
        <p:spPr>
          <a:xfrm>
            <a:off x="11222352" y="5000677"/>
            <a:ext cx="342262" cy="18282"/>
          </a:xfrm>
          <a:prstGeom prst="roundRect">
            <a:avLst>
              <a:gd name="adj" fmla="val 50000"/>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049">
              <a:defRPr/>
            </a:pPr>
            <a:endParaRPr lang="en-US" sz="1765">
              <a:solidFill>
                <a:srgbClr val="000000"/>
              </a:solidFill>
              <a:latin typeface="Segoe UI"/>
            </a:endParaRPr>
          </a:p>
        </p:txBody>
      </p:sp>
      <p:sp>
        <p:nvSpPr>
          <p:cNvPr id="217" name="Rectangle: Rounded Corners 216">
            <a:extLst>
              <a:ext uri="{FF2B5EF4-FFF2-40B4-BE49-F238E27FC236}">
                <a16:creationId xmlns:a16="http://schemas.microsoft.com/office/drawing/2014/main" id="{B1A0ED2C-B8EA-4EC2-8FAF-5E22F412FB34}"/>
              </a:ext>
            </a:extLst>
          </p:cNvPr>
          <p:cNvSpPr/>
          <p:nvPr/>
        </p:nvSpPr>
        <p:spPr>
          <a:xfrm>
            <a:off x="11222352" y="4936644"/>
            <a:ext cx="342262" cy="18282"/>
          </a:xfrm>
          <a:prstGeom prst="roundRect">
            <a:avLst>
              <a:gd name="adj" fmla="val 50000"/>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049">
              <a:defRPr/>
            </a:pPr>
            <a:endParaRPr lang="en-US" sz="1765">
              <a:solidFill>
                <a:srgbClr val="000000"/>
              </a:solidFill>
              <a:latin typeface="Segoe UI"/>
            </a:endParaRPr>
          </a:p>
        </p:txBody>
      </p:sp>
      <p:sp>
        <p:nvSpPr>
          <p:cNvPr id="218" name="Rectangle: Rounded Corners 217">
            <a:extLst>
              <a:ext uri="{FF2B5EF4-FFF2-40B4-BE49-F238E27FC236}">
                <a16:creationId xmlns:a16="http://schemas.microsoft.com/office/drawing/2014/main" id="{31CABBDB-D1A3-4CC0-B110-B1463E8818FF}"/>
              </a:ext>
            </a:extLst>
          </p:cNvPr>
          <p:cNvSpPr/>
          <p:nvPr/>
        </p:nvSpPr>
        <p:spPr>
          <a:xfrm>
            <a:off x="10208565" y="5307811"/>
            <a:ext cx="1429700" cy="454904"/>
          </a:xfrm>
          <a:prstGeom prst="roundRect">
            <a:avLst/>
          </a:prstGeom>
          <a:solidFill>
            <a:srgbClr val="F7F4F8"/>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049">
              <a:defRPr/>
            </a:pPr>
            <a:endParaRPr lang="en-US" sz="1765">
              <a:solidFill>
                <a:srgbClr val="000000"/>
              </a:solidFill>
              <a:latin typeface="Segoe UI"/>
            </a:endParaRPr>
          </a:p>
        </p:txBody>
      </p:sp>
      <p:sp>
        <p:nvSpPr>
          <p:cNvPr id="219" name="Oval 218">
            <a:extLst>
              <a:ext uri="{FF2B5EF4-FFF2-40B4-BE49-F238E27FC236}">
                <a16:creationId xmlns:a16="http://schemas.microsoft.com/office/drawing/2014/main" id="{E584737C-D625-4124-AC2B-6EECE6198792}"/>
              </a:ext>
            </a:extLst>
          </p:cNvPr>
          <p:cNvSpPr/>
          <p:nvPr/>
        </p:nvSpPr>
        <p:spPr>
          <a:xfrm>
            <a:off x="10273553" y="5576421"/>
            <a:ext cx="121309" cy="121309"/>
          </a:xfrm>
          <a:prstGeom prst="ellipse">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049">
              <a:defRPr/>
            </a:pPr>
            <a:endParaRPr lang="en-US" sz="1765">
              <a:solidFill>
                <a:srgbClr val="000000"/>
              </a:solidFill>
              <a:latin typeface="Segoe UI"/>
            </a:endParaRPr>
          </a:p>
        </p:txBody>
      </p:sp>
      <p:sp>
        <p:nvSpPr>
          <p:cNvPr id="220" name="Rectangle: Rounded Corners 219">
            <a:extLst>
              <a:ext uri="{FF2B5EF4-FFF2-40B4-BE49-F238E27FC236}">
                <a16:creationId xmlns:a16="http://schemas.microsoft.com/office/drawing/2014/main" id="{40B11080-CC42-4011-B99D-7D5270EA3BB7}"/>
              </a:ext>
            </a:extLst>
          </p:cNvPr>
          <p:cNvSpPr/>
          <p:nvPr/>
        </p:nvSpPr>
        <p:spPr>
          <a:xfrm>
            <a:off x="11222352" y="5543726"/>
            <a:ext cx="342262" cy="18282"/>
          </a:xfrm>
          <a:prstGeom prst="roundRect">
            <a:avLst>
              <a:gd name="adj" fmla="val 50000"/>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049">
              <a:defRPr/>
            </a:pPr>
            <a:endParaRPr lang="en-US" sz="1765">
              <a:solidFill>
                <a:srgbClr val="000000"/>
              </a:solidFill>
              <a:latin typeface="Segoe UI"/>
            </a:endParaRPr>
          </a:p>
        </p:txBody>
      </p:sp>
      <p:sp>
        <p:nvSpPr>
          <p:cNvPr id="221" name="Rectangle: Rounded Corners 220">
            <a:extLst>
              <a:ext uri="{FF2B5EF4-FFF2-40B4-BE49-F238E27FC236}">
                <a16:creationId xmlns:a16="http://schemas.microsoft.com/office/drawing/2014/main" id="{DCB4832C-B785-448E-9DF1-2800A6D20C5A}"/>
              </a:ext>
            </a:extLst>
          </p:cNvPr>
          <p:cNvSpPr/>
          <p:nvPr/>
        </p:nvSpPr>
        <p:spPr>
          <a:xfrm>
            <a:off x="11222352" y="5671792"/>
            <a:ext cx="342262" cy="18282"/>
          </a:xfrm>
          <a:prstGeom prst="roundRect">
            <a:avLst>
              <a:gd name="adj" fmla="val 50000"/>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049">
              <a:defRPr/>
            </a:pPr>
            <a:endParaRPr lang="en-US" sz="1765">
              <a:solidFill>
                <a:srgbClr val="000000"/>
              </a:solidFill>
              <a:latin typeface="Segoe UI"/>
            </a:endParaRPr>
          </a:p>
        </p:txBody>
      </p:sp>
      <p:sp>
        <p:nvSpPr>
          <p:cNvPr id="222" name="Rectangle: Rounded Corners 221">
            <a:extLst>
              <a:ext uri="{FF2B5EF4-FFF2-40B4-BE49-F238E27FC236}">
                <a16:creationId xmlns:a16="http://schemas.microsoft.com/office/drawing/2014/main" id="{3B14B708-FCC3-477D-BCCD-9B0604A7D905}"/>
              </a:ext>
            </a:extLst>
          </p:cNvPr>
          <p:cNvSpPr/>
          <p:nvPr/>
        </p:nvSpPr>
        <p:spPr>
          <a:xfrm>
            <a:off x="11222352" y="5607759"/>
            <a:ext cx="342262" cy="18282"/>
          </a:xfrm>
          <a:prstGeom prst="roundRect">
            <a:avLst>
              <a:gd name="adj" fmla="val 50000"/>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049">
              <a:defRPr/>
            </a:pPr>
            <a:endParaRPr lang="en-US" sz="1765">
              <a:solidFill>
                <a:srgbClr val="000000"/>
              </a:solidFill>
              <a:latin typeface="Segoe UI"/>
            </a:endParaRPr>
          </a:p>
        </p:txBody>
      </p:sp>
      <p:sp>
        <p:nvSpPr>
          <p:cNvPr id="223" name="Rectangle: Rounded Corners 222">
            <a:extLst>
              <a:ext uri="{FF2B5EF4-FFF2-40B4-BE49-F238E27FC236}">
                <a16:creationId xmlns:a16="http://schemas.microsoft.com/office/drawing/2014/main" id="{05D26DE5-0B8D-4056-ABFB-417CBDB9CFA4}"/>
              </a:ext>
            </a:extLst>
          </p:cNvPr>
          <p:cNvSpPr/>
          <p:nvPr/>
        </p:nvSpPr>
        <p:spPr>
          <a:xfrm>
            <a:off x="8327004" y="5307811"/>
            <a:ext cx="1429700" cy="454904"/>
          </a:xfrm>
          <a:prstGeom prst="roundRect">
            <a:avLst/>
          </a:prstGeom>
          <a:solidFill>
            <a:srgbClr val="F7F4F8"/>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049">
              <a:defRPr/>
            </a:pPr>
            <a:endParaRPr lang="en-US" sz="1765">
              <a:solidFill>
                <a:srgbClr val="000000"/>
              </a:solidFill>
              <a:latin typeface="Segoe UI"/>
            </a:endParaRPr>
          </a:p>
        </p:txBody>
      </p:sp>
      <p:sp>
        <p:nvSpPr>
          <p:cNvPr id="224" name="Oval 223">
            <a:extLst>
              <a:ext uri="{FF2B5EF4-FFF2-40B4-BE49-F238E27FC236}">
                <a16:creationId xmlns:a16="http://schemas.microsoft.com/office/drawing/2014/main" id="{94BF420D-2975-4DE7-A52B-D0952A7D7C3C}"/>
              </a:ext>
            </a:extLst>
          </p:cNvPr>
          <p:cNvSpPr/>
          <p:nvPr/>
        </p:nvSpPr>
        <p:spPr>
          <a:xfrm>
            <a:off x="8391993" y="5576421"/>
            <a:ext cx="121309" cy="121309"/>
          </a:xfrm>
          <a:prstGeom prst="ellipse">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049">
              <a:defRPr/>
            </a:pPr>
            <a:endParaRPr lang="en-US" sz="1765">
              <a:solidFill>
                <a:srgbClr val="000000"/>
              </a:solidFill>
              <a:latin typeface="Segoe UI"/>
            </a:endParaRPr>
          </a:p>
        </p:txBody>
      </p:sp>
      <p:sp>
        <p:nvSpPr>
          <p:cNvPr id="225" name="Rectangle: Rounded Corners 224">
            <a:extLst>
              <a:ext uri="{FF2B5EF4-FFF2-40B4-BE49-F238E27FC236}">
                <a16:creationId xmlns:a16="http://schemas.microsoft.com/office/drawing/2014/main" id="{0B54CE8C-9EBD-4BE0-89C7-395A619FEC92}"/>
              </a:ext>
            </a:extLst>
          </p:cNvPr>
          <p:cNvSpPr/>
          <p:nvPr/>
        </p:nvSpPr>
        <p:spPr>
          <a:xfrm>
            <a:off x="9340792" y="5543726"/>
            <a:ext cx="342262" cy="18282"/>
          </a:xfrm>
          <a:prstGeom prst="roundRect">
            <a:avLst>
              <a:gd name="adj" fmla="val 50000"/>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049">
              <a:defRPr/>
            </a:pPr>
            <a:endParaRPr lang="en-US" sz="1765">
              <a:solidFill>
                <a:srgbClr val="000000"/>
              </a:solidFill>
              <a:latin typeface="Segoe UI"/>
            </a:endParaRPr>
          </a:p>
        </p:txBody>
      </p:sp>
      <p:sp>
        <p:nvSpPr>
          <p:cNvPr id="226" name="Rectangle: Rounded Corners 225">
            <a:extLst>
              <a:ext uri="{FF2B5EF4-FFF2-40B4-BE49-F238E27FC236}">
                <a16:creationId xmlns:a16="http://schemas.microsoft.com/office/drawing/2014/main" id="{515AF6FE-A4D7-49F7-B848-B2E41FE29210}"/>
              </a:ext>
            </a:extLst>
          </p:cNvPr>
          <p:cNvSpPr/>
          <p:nvPr/>
        </p:nvSpPr>
        <p:spPr>
          <a:xfrm>
            <a:off x="9340792" y="5671792"/>
            <a:ext cx="342262" cy="18282"/>
          </a:xfrm>
          <a:prstGeom prst="roundRect">
            <a:avLst>
              <a:gd name="adj" fmla="val 50000"/>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049">
              <a:defRPr/>
            </a:pPr>
            <a:endParaRPr lang="en-US" sz="1765">
              <a:solidFill>
                <a:srgbClr val="000000"/>
              </a:solidFill>
              <a:latin typeface="Segoe UI"/>
            </a:endParaRPr>
          </a:p>
        </p:txBody>
      </p:sp>
      <p:sp>
        <p:nvSpPr>
          <p:cNvPr id="227" name="Rectangle: Rounded Corners 226">
            <a:extLst>
              <a:ext uri="{FF2B5EF4-FFF2-40B4-BE49-F238E27FC236}">
                <a16:creationId xmlns:a16="http://schemas.microsoft.com/office/drawing/2014/main" id="{9F061962-3007-4FD1-8CFA-904C8A75178B}"/>
              </a:ext>
            </a:extLst>
          </p:cNvPr>
          <p:cNvSpPr/>
          <p:nvPr/>
        </p:nvSpPr>
        <p:spPr>
          <a:xfrm>
            <a:off x="9340792" y="5607759"/>
            <a:ext cx="342262" cy="18282"/>
          </a:xfrm>
          <a:prstGeom prst="roundRect">
            <a:avLst>
              <a:gd name="adj" fmla="val 50000"/>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049">
              <a:defRPr/>
            </a:pPr>
            <a:endParaRPr lang="en-US" sz="1765">
              <a:solidFill>
                <a:srgbClr val="000000"/>
              </a:solidFill>
              <a:latin typeface="Segoe UI"/>
            </a:endParaRPr>
          </a:p>
        </p:txBody>
      </p:sp>
      <p:sp>
        <p:nvSpPr>
          <p:cNvPr id="228" name="Rectangle: Rounded Corners 227">
            <a:extLst>
              <a:ext uri="{FF2B5EF4-FFF2-40B4-BE49-F238E27FC236}">
                <a16:creationId xmlns:a16="http://schemas.microsoft.com/office/drawing/2014/main" id="{CDED53CB-48F9-4D5A-A8D2-6AD5200B5F4B}"/>
              </a:ext>
            </a:extLst>
          </p:cNvPr>
          <p:cNvSpPr/>
          <p:nvPr/>
        </p:nvSpPr>
        <p:spPr>
          <a:xfrm>
            <a:off x="8327004" y="4636695"/>
            <a:ext cx="1429700" cy="454904"/>
          </a:xfrm>
          <a:prstGeom prst="roundRect">
            <a:avLst/>
          </a:prstGeom>
          <a:solidFill>
            <a:srgbClr val="F7F4F8"/>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049">
              <a:defRPr/>
            </a:pPr>
            <a:endParaRPr lang="en-US" sz="1765">
              <a:solidFill>
                <a:srgbClr val="000000"/>
              </a:solidFill>
              <a:latin typeface="Segoe UI"/>
            </a:endParaRPr>
          </a:p>
        </p:txBody>
      </p:sp>
      <p:sp>
        <p:nvSpPr>
          <p:cNvPr id="229" name="Oval 228">
            <a:extLst>
              <a:ext uri="{FF2B5EF4-FFF2-40B4-BE49-F238E27FC236}">
                <a16:creationId xmlns:a16="http://schemas.microsoft.com/office/drawing/2014/main" id="{5A1E50AE-5B6B-467B-9206-EC3C4286D53E}"/>
              </a:ext>
            </a:extLst>
          </p:cNvPr>
          <p:cNvSpPr/>
          <p:nvPr/>
        </p:nvSpPr>
        <p:spPr>
          <a:xfrm>
            <a:off x="8391993" y="4905305"/>
            <a:ext cx="121309" cy="121309"/>
          </a:xfrm>
          <a:prstGeom prst="ellipse">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049">
              <a:defRPr/>
            </a:pPr>
            <a:endParaRPr lang="en-US" sz="1765">
              <a:solidFill>
                <a:srgbClr val="000000"/>
              </a:solidFill>
              <a:latin typeface="Segoe UI"/>
            </a:endParaRPr>
          </a:p>
        </p:txBody>
      </p:sp>
      <p:sp>
        <p:nvSpPr>
          <p:cNvPr id="230" name="Rectangle: Rounded Corners 229">
            <a:extLst>
              <a:ext uri="{FF2B5EF4-FFF2-40B4-BE49-F238E27FC236}">
                <a16:creationId xmlns:a16="http://schemas.microsoft.com/office/drawing/2014/main" id="{3D43FFA2-21DD-4DFB-9600-41EE479BF9C0}"/>
              </a:ext>
            </a:extLst>
          </p:cNvPr>
          <p:cNvSpPr/>
          <p:nvPr/>
        </p:nvSpPr>
        <p:spPr>
          <a:xfrm>
            <a:off x="9340792" y="4872610"/>
            <a:ext cx="342262" cy="18282"/>
          </a:xfrm>
          <a:prstGeom prst="roundRect">
            <a:avLst>
              <a:gd name="adj" fmla="val 50000"/>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049">
              <a:defRPr/>
            </a:pPr>
            <a:endParaRPr lang="en-US" sz="1765">
              <a:solidFill>
                <a:srgbClr val="000000"/>
              </a:solidFill>
              <a:latin typeface="Segoe UI"/>
            </a:endParaRPr>
          </a:p>
        </p:txBody>
      </p:sp>
      <p:sp>
        <p:nvSpPr>
          <p:cNvPr id="231" name="Rectangle: Rounded Corners 230">
            <a:extLst>
              <a:ext uri="{FF2B5EF4-FFF2-40B4-BE49-F238E27FC236}">
                <a16:creationId xmlns:a16="http://schemas.microsoft.com/office/drawing/2014/main" id="{85110254-3ABF-4617-9194-A4E31C1A6D5A}"/>
              </a:ext>
            </a:extLst>
          </p:cNvPr>
          <p:cNvSpPr/>
          <p:nvPr/>
        </p:nvSpPr>
        <p:spPr>
          <a:xfrm>
            <a:off x="9340792" y="5000677"/>
            <a:ext cx="342262" cy="18282"/>
          </a:xfrm>
          <a:prstGeom prst="roundRect">
            <a:avLst>
              <a:gd name="adj" fmla="val 50000"/>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049">
              <a:defRPr/>
            </a:pPr>
            <a:endParaRPr lang="en-US" sz="1765">
              <a:solidFill>
                <a:srgbClr val="000000"/>
              </a:solidFill>
              <a:latin typeface="Segoe UI"/>
            </a:endParaRPr>
          </a:p>
        </p:txBody>
      </p:sp>
      <p:sp>
        <p:nvSpPr>
          <p:cNvPr id="232" name="Rectangle: Rounded Corners 231">
            <a:extLst>
              <a:ext uri="{FF2B5EF4-FFF2-40B4-BE49-F238E27FC236}">
                <a16:creationId xmlns:a16="http://schemas.microsoft.com/office/drawing/2014/main" id="{85747DB5-FB5F-41C3-9E91-58E0DB6F6AA5}"/>
              </a:ext>
            </a:extLst>
          </p:cNvPr>
          <p:cNvSpPr/>
          <p:nvPr/>
        </p:nvSpPr>
        <p:spPr>
          <a:xfrm>
            <a:off x="9340792" y="4936644"/>
            <a:ext cx="342262" cy="18282"/>
          </a:xfrm>
          <a:prstGeom prst="roundRect">
            <a:avLst>
              <a:gd name="adj" fmla="val 50000"/>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049">
              <a:defRPr/>
            </a:pPr>
            <a:endParaRPr lang="en-US" sz="1765">
              <a:solidFill>
                <a:srgbClr val="000000"/>
              </a:solidFill>
              <a:latin typeface="Segoe UI"/>
            </a:endParaRPr>
          </a:p>
        </p:txBody>
      </p:sp>
      <p:sp>
        <p:nvSpPr>
          <p:cNvPr id="233" name="Rectangle 232">
            <a:extLst>
              <a:ext uri="{FF2B5EF4-FFF2-40B4-BE49-F238E27FC236}">
                <a16:creationId xmlns:a16="http://schemas.microsoft.com/office/drawing/2014/main" id="{C4557240-2678-485D-AE7C-1FE8D625FC6C}"/>
              </a:ext>
            </a:extLst>
          </p:cNvPr>
          <p:cNvSpPr/>
          <p:nvPr/>
        </p:nvSpPr>
        <p:spPr>
          <a:xfrm>
            <a:off x="5727486" y="1970109"/>
            <a:ext cx="970000" cy="276832"/>
          </a:xfrm>
          <a:prstGeom prst="rect">
            <a:avLst/>
          </a:prstGeom>
        </p:spPr>
        <p:txBody>
          <a:bodyPr wrap="none">
            <a:spAutoFit/>
          </a:bodyPr>
          <a:lstStyle/>
          <a:p>
            <a:pPr marL="0" lvl="1" algn="ctr" defTabSz="914049">
              <a:defRPr/>
            </a:pPr>
            <a:r>
              <a:rPr lang="en-US" sz="1175" b="1">
                <a:solidFill>
                  <a:srgbClr val="000000">
                    <a:lumMod val="65000"/>
                    <a:lumOff val="35000"/>
                  </a:srgbClr>
                </a:solidFill>
                <a:latin typeface="Segoe UI" panose="020B0502040204020203" pitchFamily="34" charset="0"/>
                <a:cs typeface="Segoe UI" panose="020B0502040204020203" pitchFamily="34" charset="0"/>
              </a:rPr>
              <a:t>Monolithic</a:t>
            </a:r>
          </a:p>
        </p:txBody>
      </p:sp>
      <p:grpSp>
        <p:nvGrpSpPr>
          <p:cNvPr id="234" name="Group 233">
            <a:extLst>
              <a:ext uri="{FF2B5EF4-FFF2-40B4-BE49-F238E27FC236}">
                <a16:creationId xmlns:a16="http://schemas.microsoft.com/office/drawing/2014/main" id="{B2E0FFD7-01B6-4C7A-9DF0-5D728D7AC6A1}"/>
              </a:ext>
            </a:extLst>
          </p:cNvPr>
          <p:cNvGrpSpPr/>
          <p:nvPr/>
        </p:nvGrpSpPr>
        <p:grpSpPr>
          <a:xfrm>
            <a:off x="6024899" y="2854167"/>
            <a:ext cx="781656" cy="781656"/>
            <a:chOff x="3829879" y="2544417"/>
            <a:chExt cx="781878" cy="781878"/>
          </a:xfrm>
        </p:grpSpPr>
        <p:sp>
          <p:nvSpPr>
            <p:cNvPr id="235" name="Rectangle: Rounded Corners 234">
              <a:extLst>
                <a:ext uri="{FF2B5EF4-FFF2-40B4-BE49-F238E27FC236}">
                  <a16:creationId xmlns:a16="http://schemas.microsoft.com/office/drawing/2014/main" id="{23642AC5-C483-435F-BBB7-5F307FB7D6B8}"/>
                </a:ext>
              </a:extLst>
            </p:cNvPr>
            <p:cNvSpPr/>
            <p:nvPr/>
          </p:nvSpPr>
          <p:spPr>
            <a:xfrm>
              <a:off x="3829879" y="2544417"/>
              <a:ext cx="781878" cy="781878"/>
            </a:xfrm>
            <a:prstGeom prst="roundRect">
              <a:avLst/>
            </a:prstGeom>
            <a:solidFill>
              <a:srgbClr val="E9E9E9"/>
            </a:solidFill>
            <a:ln w="12700">
              <a:solidFill>
                <a:srgbClr val="797979"/>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914049">
                <a:defRPr/>
              </a:pPr>
              <a:endParaRPr lang="en-US" sz="1765">
                <a:solidFill>
                  <a:srgbClr val="000000"/>
                </a:solidFill>
                <a:latin typeface="Segoe UI"/>
              </a:endParaRPr>
            </a:p>
          </p:txBody>
        </p:sp>
        <p:grpSp>
          <p:nvGrpSpPr>
            <p:cNvPr id="236" name="Group 235">
              <a:extLst>
                <a:ext uri="{FF2B5EF4-FFF2-40B4-BE49-F238E27FC236}">
                  <a16:creationId xmlns:a16="http://schemas.microsoft.com/office/drawing/2014/main" id="{1C4573C5-630F-4562-98DA-5DEDFAF316FA}"/>
                </a:ext>
              </a:extLst>
            </p:cNvPr>
            <p:cNvGrpSpPr/>
            <p:nvPr/>
          </p:nvGrpSpPr>
          <p:grpSpPr>
            <a:xfrm>
              <a:off x="3962757" y="2717377"/>
              <a:ext cx="516122" cy="435958"/>
              <a:chOff x="3958213" y="2687192"/>
              <a:chExt cx="516122" cy="435958"/>
            </a:xfrm>
          </p:grpSpPr>
          <p:grpSp>
            <p:nvGrpSpPr>
              <p:cNvPr id="237" name="Group 236">
                <a:extLst>
                  <a:ext uri="{FF2B5EF4-FFF2-40B4-BE49-F238E27FC236}">
                    <a16:creationId xmlns:a16="http://schemas.microsoft.com/office/drawing/2014/main" id="{E18EDE34-B57F-42D5-A0D2-7D0318B4B31B}"/>
                  </a:ext>
                </a:extLst>
              </p:cNvPr>
              <p:cNvGrpSpPr/>
              <p:nvPr/>
            </p:nvGrpSpPr>
            <p:grpSpPr>
              <a:xfrm>
                <a:off x="4101974" y="2687192"/>
                <a:ext cx="228600" cy="228600"/>
                <a:chOff x="6614096" y="3386015"/>
                <a:chExt cx="182880" cy="182880"/>
              </a:xfrm>
            </p:grpSpPr>
            <p:sp>
              <p:nvSpPr>
                <p:cNvPr id="244" name="Oval 243">
                  <a:extLst>
                    <a:ext uri="{FF2B5EF4-FFF2-40B4-BE49-F238E27FC236}">
                      <a16:creationId xmlns:a16="http://schemas.microsoft.com/office/drawing/2014/main" id="{CB90C562-FABB-42FD-ADEA-C7FCB4903BC5}"/>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a:defRPr/>
                  </a:pPr>
                  <a:endParaRPr lang="en-US">
                    <a:solidFill>
                      <a:srgbClr val="000000"/>
                    </a:solidFill>
                    <a:latin typeface="Segoe UI"/>
                  </a:endParaRPr>
                </a:p>
              </p:txBody>
            </p:sp>
            <p:sp>
              <p:nvSpPr>
                <p:cNvPr id="245" name="Oval 244">
                  <a:extLst>
                    <a:ext uri="{FF2B5EF4-FFF2-40B4-BE49-F238E27FC236}">
                      <a16:creationId xmlns:a16="http://schemas.microsoft.com/office/drawing/2014/main" id="{407EF2C5-1F4E-4ACC-89A5-260B698CF371}"/>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a:defRPr/>
                  </a:pPr>
                  <a:endParaRPr lang="en-US">
                    <a:solidFill>
                      <a:srgbClr val="000000"/>
                    </a:solidFill>
                    <a:latin typeface="Segoe UI"/>
                  </a:endParaRPr>
                </a:p>
              </p:txBody>
            </p:sp>
          </p:grpSp>
          <p:grpSp>
            <p:nvGrpSpPr>
              <p:cNvPr id="238" name="Group 237">
                <a:extLst>
                  <a:ext uri="{FF2B5EF4-FFF2-40B4-BE49-F238E27FC236}">
                    <a16:creationId xmlns:a16="http://schemas.microsoft.com/office/drawing/2014/main" id="{799F044E-F334-4A69-803A-168728691715}"/>
                  </a:ext>
                </a:extLst>
              </p:cNvPr>
              <p:cNvGrpSpPr/>
              <p:nvPr/>
            </p:nvGrpSpPr>
            <p:grpSpPr>
              <a:xfrm>
                <a:off x="3958213" y="2894550"/>
                <a:ext cx="228600" cy="228600"/>
                <a:chOff x="6614096" y="3386015"/>
                <a:chExt cx="182880" cy="182880"/>
              </a:xfrm>
            </p:grpSpPr>
            <p:sp>
              <p:nvSpPr>
                <p:cNvPr id="242" name="Oval 241">
                  <a:extLst>
                    <a:ext uri="{FF2B5EF4-FFF2-40B4-BE49-F238E27FC236}">
                      <a16:creationId xmlns:a16="http://schemas.microsoft.com/office/drawing/2014/main" id="{483CF10D-1244-4A0E-B9C3-A06253ABC41F}"/>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a:defRPr/>
                  </a:pPr>
                  <a:endParaRPr lang="en-US">
                    <a:solidFill>
                      <a:srgbClr val="000000"/>
                    </a:solidFill>
                    <a:latin typeface="Segoe UI"/>
                  </a:endParaRPr>
                </a:p>
              </p:txBody>
            </p:sp>
            <p:sp>
              <p:nvSpPr>
                <p:cNvPr id="243" name="Oval 242">
                  <a:extLst>
                    <a:ext uri="{FF2B5EF4-FFF2-40B4-BE49-F238E27FC236}">
                      <a16:creationId xmlns:a16="http://schemas.microsoft.com/office/drawing/2014/main" id="{71C2B643-42E7-4831-BC60-B8A857BF460E}"/>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a:defRPr/>
                  </a:pPr>
                  <a:endParaRPr lang="en-US">
                    <a:solidFill>
                      <a:srgbClr val="000000"/>
                    </a:solidFill>
                    <a:latin typeface="Segoe UI"/>
                  </a:endParaRPr>
                </a:p>
              </p:txBody>
            </p:sp>
          </p:grpSp>
          <p:grpSp>
            <p:nvGrpSpPr>
              <p:cNvPr id="239" name="Group 238">
                <a:extLst>
                  <a:ext uri="{FF2B5EF4-FFF2-40B4-BE49-F238E27FC236}">
                    <a16:creationId xmlns:a16="http://schemas.microsoft.com/office/drawing/2014/main" id="{7782F896-A25A-4956-AB5F-92B717CF083B}"/>
                  </a:ext>
                </a:extLst>
              </p:cNvPr>
              <p:cNvGrpSpPr/>
              <p:nvPr/>
            </p:nvGrpSpPr>
            <p:grpSpPr>
              <a:xfrm>
                <a:off x="4245735" y="2894550"/>
                <a:ext cx="228600" cy="228600"/>
                <a:chOff x="6614096" y="3386015"/>
                <a:chExt cx="182880" cy="182880"/>
              </a:xfrm>
            </p:grpSpPr>
            <p:sp>
              <p:nvSpPr>
                <p:cNvPr id="240" name="Oval 239">
                  <a:extLst>
                    <a:ext uri="{FF2B5EF4-FFF2-40B4-BE49-F238E27FC236}">
                      <a16:creationId xmlns:a16="http://schemas.microsoft.com/office/drawing/2014/main" id="{CB6376E3-31F3-4A7A-ADD6-E6F6C4A7046B}"/>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a:defRPr/>
                  </a:pPr>
                  <a:endParaRPr lang="en-US">
                    <a:solidFill>
                      <a:srgbClr val="000000"/>
                    </a:solidFill>
                    <a:latin typeface="Segoe UI"/>
                  </a:endParaRPr>
                </a:p>
              </p:txBody>
            </p:sp>
            <p:sp>
              <p:nvSpPr>
                <p:cNvPr id="241" name="Oval 240">
                  <a:extLst>
                    <a:ext uri="{FF2B5EF4-FFF2-40B4-BE49-F238E27FC236}">
                      <a16:creationId xmlns:a16="http://schemas.microsoft.com/office/drawing/2014/main" id="{2C6D9B3C-6D46-4D04-96AD-4CFB1C408A56}"/>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a:defRPr/>
                  </a:pPr>
                  <a:endParaRPr lang="en-US">
                    <a:solidFill>
                      <a:srgbClr val="000000"/>
                    </a:solidFill>
                    <a:latin typeface="Segoe UI"/>
                  </a:endParaRPr>
                </a:p>
              </p:txBody>
            </p:sp>
          </p:grpSp>
        </p:grpSp>
      </p:grpSp>
      <p:pic>
        <p:nvPicPr>
          <p:cNvPr id="246" name="Picture 245">
            <a:extLst>
              <a:ext uri="{FF2B5EF4-FFF2-40B4-BE49-F238E27FC236}">
                <a16:creationId xmlns:a16="http://schemas.microsoft.com/office/drawing/2014/main" id="{76A225C8-CACE-46F0-BF8F-BF02481D1C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63873" y="4046781"/>
            <a:ext cx="355357" cy="358010"/>
          </a:xfrm>
          <a:prstGeom prst="rect">
            <a:avLst/>
          </a:prstGeom>
        </p:spPr>
      </p:pic>
      <p:pic>
        <p:nvPicPr>
          <p:cNvPr id="247" name="Picture 246">
            <a:extLst>
              <a:ext uri="{FF2B5EF4-FFF2-40B4-BE49-F238E27FC236}">
                <a16:creationId xmlns:a16="http://schemas.microsoft.com/office/drawing/2014/main" id="{F5E2F3C5-9799-4352-84D4-6379E4F0BA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63873" y="4695953"/>
            <a:ext cx="355357" cy="358010"/>
          </a:xfrm>
          <a:prstGeom prst="rect">
            <a:avLst/>
          </a:prstGeom>
        </p:spPr>
      </p:pic>
      <p:pic>
        <p:nvPicPr>
          <p:cNvPr id="248" name="Picture 247">
            <a:extLst>
              <a:ext uri="{FF2B5EF4-FFF2-40B4-BE49-F238E27FC236}">
                <a16:creationId xmlns:a16="http://schemas.microsoft.com/office/drawing/2014/main" id="{D13D6542-92E6-4FD8-9FD0-5EFB6206B1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63873" y="5345123"/>
            <a:ext cx="355357" cy="358010"/>
          </a:xfrm>
          <a:prstGeom prst="rect">
            <a:avLst/>
          </a:prstGeom>
        </p:spPr>
      </p:pic>
      <p:sp>
        <p:nvSpPr>
          <p:cNvPr id="249" name="Rectangle 248">
            <a:extLst>
              <a:ext uri="{FF2B5EF4-FFF2-40B4-BE49-F238E27FC236}">
                <a16:creationId xmlns:a16="http://schemas.microsoft.com/office/drawing/2014/main" id="{053EC6D9-7F32-4CC0-9D92-92F9C7BD3CE9}"/>
              </a:ext>
            </a:extLst>
          </p:cNvPr>
          <p:cNvSpPr/>
          <p:nvPr/>
        </p:nvSpPr>
        <p:spPr>
          <a:xfrm>
            <a:off x="6209606" y="2580126"/>
            <a:ext cx="412235" cy="246186"/>
          </a:xfrm>
          <a:prstGeom prst="rect">
            <a:avLst/>
          </a:prstGeom>
        </p:spPr>
        <p:txBody>
          <a:bodyPr wrap="none">
            <a:spAutoFit/>
          </a:bodyPr>
          <a:lstStyle/>
          <a:p>
            <a:pPr marL="0" lvl="1" algn="ctr" defTabSz="914049">
              <a:defRPr/>
            </a:pPr>
            <a:r>
              <a:rPr lang="en-US" sz="980" cap="all">
                <a:solidFill>
                  <a:srgbClr val="797979"/>
                </a:solidFill>
                <a:latin typeface="Segoe UI"/>
              </a:rPr>
              <a:t>App</a:t>
            </a:r>
          </a:p>
        </p:txBody>
      </p:sp>
      <p:sp>
        <p:nvSpPr>
          <p:cNvPr id="250" name="Rectangle: Rounded Corners 249">
            <a:extLst>
              <a:ext uri="{FF2B5EF4-FFF2-40B4-BE49-F238E27FC236}">
                <a16:creationId xmlns:a16="http://schemas.microsoft.com/office/drawing/2014/main" id="{40FECA8E-0461-421B-BD0E-62587C425649}"/>
              </a:ext>
            </a:extLst>
          </p:cNvPr>
          <p:cNvSpPr/>
          <p:nvPr/>
        </p:nvSpPr>
        <p:spPr>
          <a:xfrm>
            <a:off x="8929185" y="2939522"/>
            <a:ext cx="781656" cy="781656"/>
          </a:xfrm>
          <a:prstGeom prst="roundRect">
            <a:avLst/>
          </a:prstGeom>
          <a:solidFill>
            <a:srgbClr val="F7F4F8"/>
          </a:solidFill>
          <a:ln w="12700">
            <a:solidFill>
              <a:srgbClr val="797979"/>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914049">
              <a:defRPr/>
            </a:pPr>
            <a:endParaRPr lang="en-US" sz="1765">
              <a:solidFill>
                <a:srgbClr val="000000"/>
              </a:solidFill>
              <a:latin typeface="Segoe UI"/>
            </a:endParaRPr>
          </a:p>
        </p:txBody>
      </p:sp>
      <p:grpSp>
        <p:nvGrpSpPr>
          <p:cNvPr id="251" name="Group 250">
            <a:extLst>
              <a:ext uri="{FF2B5EF4-FFF2-40B4-BE49-F238E27FC236}">
                <a16:creationId xmlns:a16="http://schemas.microsoft.com/office/drawing/2014/main" id="{6E6CC7A3-583E-4E53-8ADA-D4E24D5F246D}"/>
              </a:ext>
            </a:extLst>
          </p:cNvPr>
          <p:cNvGrpSpPr/>
          <p:nvPr/>
        </p:nvGrpSpPr>
        <p:grpSpPr>
          <a:xfrm>
            <a:off x="9205745" y="3112432"/>
            <a:ext cx="228535" cy="228535"/>
            <a:chOff x="6614096" y="3386015"/>
            <a:chExt cx="182880" cy="182880"/>
          </a:xfrm>
        </p:grpSpPr>
        <p:sp>
          <p:nvSpPr>
            <p:cNvPr id="252" name="Oval 251">
              <a:extLst>
                <a:ext uri="{FF2B5EF4-FFF2-40B4-BE49-F238E27FC236}">
                  <a16:creationId xmlns:a16="http://schemas.microsoft.com/office/drawing/2014/main" id="{1F016771-C475-482F-B43C-C8B9690F4193}"/>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a:defRPr/>
              </a:pPr>
              <a:endParaRPr lang="en-US">
                <a:solidFill>
                  <a:srgbClr val="000000"/>
                </a:solidFill>
                <a:latin typeface="Segoe UI"/>
              </a:endParaRPr>
            </a:p>
          </p:txBody>
        </p:sp>
        <p:sp>
          <p:nvSpPr>
            <p:cNvPr id="253" name="Oval 252">
              <a:extLst>
                <a:ext uri="{FF2B5EF4-FFF2-40B4-BE49-F238E27FC236}">
                  <a16:creationId xmlns:a16="http://schemas.microsoft.com/office/drawing/2014/main" id="{DA16259C-BCD2-4A7D-AFB1-8B142599450F}"/>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a:defRPr/>
              </a:pPr>
              <a:endParaRPr lang="en-US">
                <a:solidFill>
                  <a:srgbClr val="000000"/>
                </a:solidFill>
                <a:latin typeface="Segoe UI"/>
              </a:endParaRPr>
            </a:p>
          </p:txBody>
        </p:sp>
      </p:grpSp>
      <p:grpSp>
        <p:nvGrpSpPr>
          <p:cNvPr id="254" name="Group 253">
            <a:extLst>
              <a:ext uri="{FF2B5EF4-FFF2-40B4-BE49-F238E27FC236}">
                <a16:creationId xmlns:a16="http://schemas.microsoft.com/office/drawing/2014/main" id="{2AE2F410-C067-4CA2-AF62-4C14BDF784CE}"/>
              </a:ext>
            </a:extLst>
          </p:cNvPr>
          <p:cNvGrpSpPr/>
          <p:nvPr/>
        </p:nvGrpSpPr>
        <p:grpSpPr>
          <a:xfrm>
            <a:off x="9062024" y="3319732"/>
            <a:ext cx="228535" cy="228535"/>
            <a:chOff x="6614096" y="3386015"/>
            <a:chExt cx="182880" cy="182880"/>
          </a:xfrm>
        </p:grpSpPr>
        <p:sp>
          <p:nvSpPr>
            <p:cNvPr id="255" name="Oval 254">
              <a:extLst>
                <a:ext uri="{FF2B5EF4-FFF2-40B4-BE49-F238E27FC236}">
                  <a16:creationId xmlns:a16="http://schemas.microsoft.com/office/drawing/2014/main" id="{51EA2929-4D76-4135-9B3A-6D376A781371}"/>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a:defRPr/>
              </a:pPr>
              <a:endParaRPr lang="en-US">
                <a:solidFill>
                  <a:srgbClr val="000000"/>
                </a:solidFill>
                <a:latin typeface="Segoe UI"/>
              </a:endParaRPr>
            </a:p>
          </p:txBody>
        </p:sp>
        <p:sp>
          <p:nvSpPr>
            <p:cNvPr id="256" name="Oval 255">
              <a:extLst>
                <a:ext uri="{FF2B5EF4-FFF2-40B4-BE49-F238E27FC236}">
                  <a16:creationId xmlns:a16="http://schemas.microsoft.com/office/drawing/2014/main" id="{1DD5AC91-9BA3-4460-9B4A-8556600DE54B}"/>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a:defRPr/>
              </a:pPr>
              <a:endParaRPr lang="en-US">
                <a:solidFill>
                  <a:srgbClr val="000000"/>
                </a:solidFill>
                <a:latin typeface="Segoe UI"/>
              </a:endParaRPr>
            </a:p>
          </p:txBody>
        </p:sp>
      </p:grpSp>
      <p:grpSp>
        <p:nvGrpSpPr>
          <p:cNvPr id="257" name="Group 256">
            <a:extLst>
              <a:ext uri="{FF2B5EF4-FFF2-40B4-BE49-F238E27FC236}">
                <a16:creationId xmlns:a16="http://schemas.microsoft.com/office/drawing/2014/main" id="{7CB82ECE-F6D6-402C-AEA0-0E573415855E}"/>
              </a:ext>
            </a:extLst>
          </p:cNvPr>
          <p:cNvGrpSpPr/>
          <p:nvPr/>
        </p:nvGrpSpPr>
        <p:grpSpPr>
          <a:xfrm>
            <a:off x="9349464" y="3319732"/>
            <a:ext cx="228535" cy="228535"/>
            <a:chOff x="6614096" y="3386015"/>
            <a:chExt cx="182880" cy="182880"/>
          </a:xfrm>
        </p:grpSpPr>
        <p:sp>
          <p:nvSpPr>
            <p:cNvPr id="258" name="Oval 257">
              <a:extLst>
                <a:ext uri="{FF2B5EF4-FFF2-40B4-BE49-F238E27FC236}">
                  <a16:creationId xmlns:a16="http://schemas.microsoft.com/office/drawing/2014/main" id="{922179BD-9239-41E8-ADB5-98397DA931F2}"/>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a:defRPr/>
              </a:pPr>
              <a:endParaRPr lang="en-US">
                <a:solidFill>
                  <a:srgbClr val="000000"/>
                </a:solidFill>
                <a:latin typeface="Segoe UI"/>
              </a:endParaRPr>
            </a:p>
          </p:txBody>
        </p:sp>
        <p:sp>
          <p:nvSpPr>
            <p:cNvPr id="259" name="Oval 258">
              <a:extLst>
                <a:ext uri="{FF2B5EF4-FFF2-40B4-BE49-F238E27FC236}">
                  <a16:creationId xmlns:a16="http://schemas.microsoft.com/office/drawing/2014/main" id="{644D03A6-542F-4122-B6A1-69B7095A2295}"/>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a:defRPr/>
              </a:pPr>
              <a:endParaRPr lang="en-US">
                <a:solidFill>
                  <a:srgbClr val="000000"/>
                </a:solidFill>
                <a:latin typeface="Segoe UI"/>
              </a:endParaRPr>
            </a:p>
          </p:txBody>
        </p:sp>
      </p:grpSp>
      <p:sp>
        <p:nvSpPr>
          <p:cNvPr id="260" name="Rectangle: Rounded Corners 259">
            <a:extLst>
              <a:ext uri="{FF2B5EF4-FFF2-40B4-BE49-F238E27FC236}">
                <a16:creationId xmlns:a16="http://schemas.microsoft.com/office/drawing/2014/main" id="{D04AD245-10BB-42AF-88F4-0A0C1B839F0E}"/>
              </a:ext>
            </a:extLst>
          </p:cNvPr>
          <p:cNvSpPr/>
          <p:nvPr/>
        </p:nvSpPr>
        <p:spPr>
          <a:xfrm>
            <a:off x="10234153" y="2939522"/>
            <a:ext cx="781656" cy="781656"/>
          </a:xfrm>
          <a:prstGeom prst="roundRect">
            <a:avLst/>
          </a:prstGeom>
          <a:solidFill>
            <a:srgbClr val="F7F4F8"/>
          </a:solidFill>
          <a:ln w="12700">
            <a:solidFill>
              <a:srgbClr val="797979"/>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914049">
              <a:defRPr/>
            </a:pPr>
            <a:endParaRPr lang="en-US" sz="1765">
              <a:solidFill>
                <a:srgbClr val="000000"/>
              </a:solidFill>
              <a:latin typeface="Segoe UI"/>
            </a:endParaRPr>
          </a:p>
        </p:txBody>
      </p:sp>
      <p:grpSp>
        <p:nvGrpSpPr>
          <p:cNvPr id="261" name="Group 260">
            <a:extLst>
              <a:ext uri="{FF2B5EF4-FFF2-40B4-BE49-F238E27FC236}">
                <a16:creationId xmlns:a16="http://schemas.microsoft.com/office/drawing/2014/main" id="{29E409E5-7F3C-4ADE-95EB-03720FD6D045}"/>
              </a:ext>
            </a:extLst>
          </p:cNvPr>
          <p:cNvGrpSpPr/>
          <p:nvPr/>
        </p:nvGrpSpPr>
        <p:grpSpPr>
          <a:xfrm>
            <a:off x="10510714" y="3112432"/>
            <a:ext cx="228535" cy="228535"/>
            <a:chOff x="6614096" y="3386015"/>
            <a:chExt cx="182880" cy="182880"/>
          </a:xfrm>
        </p:grpSpPr>
        <p:sp>
          <p:nvSpPr>
            <p:cNvPr id="262" name="Oval 261">
              <a:extLst>
                <a:ext uri="{FF2B5EF4-FFF2-40B4-BE49-F238E27FC236}">
                  <a16:creationId xmlns:a16="http://schemas.microsoft.com/office/drawing/2014/main" id="{E1E94519-D3EE-4EEE-AAF9-42A9792AB39D}"/>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a:defRPr/>
              </a:pPr>
              <a:endParaRPr lang="en-US">
                <a:solidFill>
                  <a:srgbClr val="000000"/>
                </a:solidFill>
                <a:latin typeface="Segoe UI"/>
              </a:endParaRPr>
            </a:p>
          </p:txBody>
        </p:sp>
        <p:sp>
          <p:nvSpPr>
            <p:cNvPr id="263" name="Oval 262">
              <a:extLst>
                <a:ext uri="{FF2B5EF4-FFF2-40B4-BE49-F238E27FC236}">
                  <a16:creationId xmlns:a16="http://schemas.microsoft.com/office/drawing/2014/main" id="{682B86E3-4375-42BF-B431-47884298D87D}"/>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a:defRPr/>
              </a:pPr>
              <a:endParaRPr lang="en-US">
                <a:solidFill>
                  <a:srgbClr val="000000"/>
                </a:solidFill>
                <a:latin typeface="Segoe UI"/>
              </a:endParaRPr>
            </a:p>
          </p:txBody>
        </p:sp>
      </p:grpSp>
      <p:grpSp>
        <p:nvGrpSpPr>
          <p:cNvPr id="264" name="Group 263">
            <a:extLst>
              <a:ext uri="{FF2B5EF4-FFF2-40B4-BE49-F238E27FC236}">
                <a16:creationId xmlns:a16="http://schemas.microsoft.com/office/drawing/2014/main" id="{84AD5AFB-19B9-4479-B116-AF6B2C97A37C}"/>
              </a:ext>
            </a:extLst>
          </p:cNvPr>
          <p:cNvGrpSpPr/>
          <p:nvPr/>
        </p:nvGrpSpPr>
        <p:grpSpPr>
          <a:xfrm>
            <a:off x="10366994" y="3319732"/>
            <a:ext cx="228535" cy="228535"/>
            <a:chOff x="6614096" y="3386015"/>
            <a:chExt cx="182880" cy="182880"/>
          </a:xfrm>
        </p:grpSpPr>
        <p:sp>
          <p:nvSpPr>
            <p:cNvPr id="265" name="Oval 264">
              <a:extLst>
                <a:ext uri="{FF2B5EF4-FFF2-40B4-BE49-F238E27FC236}">
                  <a16:creationId xmlns:a16="http://schemas.microsoft.com/office/drawing/2014/main" id="{B1B344B3-3300-48C1-A549-96180C35DDF4}"/>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a:defRPr/>
              </a:pPr>
              <a:endParaRPr lang="en-US">
                <a:solidFill>
                  <a:srgbClr val="000000"/>
                </a:solidFill>
                <a:latin typeface="Segoe UI"/>
              </a:endParaRPr>
            </a:p>
          </p:txBody>
        </p:sp>
        <p:sp>
          <p:nvSpPr>
            <p:cNvPr id="266" name="Oval 265">
              <a:extLst>
                <a:ext uri="{FF2B5EF4-FFF2-40B4-BE49-F238E27FC236}">
                  <a16:creationId xmlns:a16="http://schemas.microsoft.com/office/drawing/2014/main" id="{4F9BF189-985E-465E-A369-0FA0F7819ADD}"/>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a:defRPr/>
              </a:pPr>
              <a:endParaRPr lang="en-US">
                <a:solidFill>
                  <a:srgbClr val="000000"/>
                </a:solidFill>
                <a:latin typeface="Segoe UI"/>
              </a:endParaRPr>
            </a:p>
          </p:txBody>
        </p:sp>
      </p:grpSp>
      <p:grpSp>
        <p:nvGrpSpPr>
          <p:cNvPr id="267" name="Group 266">
            <a:extLst>
              <a:ext uri="{FF2B5EF4-FFF2-40B4-BE49-F238E27FC236}">
                <a16:creationId xmlns:a16="http://schemas.microsoft.com/office/drawing/2014/main" id="{452F53E5-8F85-4D61-B8F0-A73D82DDB37A}"/>
              </a:ext>
            </a:extLst>
          </p:cNvPr>
          <p:cNvGrpSpPr/>
          <p:nvPr/>
        </p:nvGrpSpPr>
        <p:grpSpPr>
          <a:xfrm>
            <a:off x="10654434" y="3319732"/>
            <a:ext cx="228535" cy="228535"/>
            <a:chOff x="6614096" y="3386015"/>
            <a:chExt cx="182880" cy="182880"/>
          </a:xfrm>
        </p:grpSpPr>
        <p:sp>
          <p:nvSpPr>
            <p:cNvPr id="268" name="Oval 267">
              <a:extLst>
                <a:ext uri="{FF2B5EF4-FFF2-40B4-BE49-F238E27FC236}">
                  <a16:creationId xmlns:a16="http://schemas.microsoft.com/office/drawing/2014/main" id="{BB7068FF-355F-412B-96C4-5EC9A27B2B41}"/>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a:defRPr/>
              </a:pPr>
              <a:endParaRPr lang="en-US">
                <a:solidFill>
                  <a:srgbClr val="000000"/>
                </a:solidFill>
                <a:latin typeface="Segoe UI"/>
              </a:endParaRPr>
            </a:p>
          </p:txBody>
        </p:sp>
        <p:sp>
          <p:nvSpPr>
            <p:cNvPr id="269" name="Oval 268">
              <a:extLst>
                <a:ext uri="{FF2B5EF4-FFF2-40B4-BE49-F238E27FC236}">
                  <a16:creationId xmlns:a16="http://schemas.microsoft.com/office/drawing/2014/main" id="{36134B4D-B30E-435A-9712-F8D946FD1BD7}"/>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a:defRPr/>
              </a:pPr>
              <a:endParaRPr lang="en-US">
                <a:solidFill>
                  <a:srgbClr val="000000"/>
                </a:solidFill>
                <a:latin typeface="Segoe UI"/>
              </a:endParaRPr>
            </a:p>
          </p:txBody>
        </p:sp>
      </p:grpSp>
      <p:pic>
        <p:nvPicPr>
          <p:cNvPr id="270" name="Picture 269">
            <a:extLst>
              <a:ext uri="{FF2B5EF4-FFF2-40B4-BE49-F238E27FC236}">
                <a16:creationId xmlns:a16="http://schemas.microsoft.com/office/drawing/2014/main" id="{4B5652B8-CCA3-4D5B-AE75-0E1DC6514D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63873" y="6000920"/>
            <a:ext cx="355357" cy="358010"/>
          </a:xfrm>
          <a:prstGeom prst="rect">
            <a:avLst/>
          </a:prstGeom>
        </p:spPr>
      </p:pic>
      <p:sp>
        <p:nvSpPr>
          <p:cNvPr id="271" name="Rectangle 270">
            <a:extLst>
              <a:ext uri="{FF2B5EF4-FFF2-40B4-BE49-F238E27FC236}">
                <a16:creationId xmlns:a16="http://schemas.microsoft.com/office/drawing/2014/main" id="{7C750794-48AC-4EF9-B3B5-F6625F8602F1}"/>
              </a:ext>
            </a:extLst>
          </p:cNvPr>
          <p:cNvSpPr/>
          <p:nvPr/>
        </p:nvSpPr>
        <p:spPr>
          <a:xfrm>
            <a:off x="9113894" y="2665481"/>
            <a:ext cx="412235" cy="246186"/>
          </a:xfrm>
          <a:prstGeom prst="rect">
            <a:avLst/>
          </a:prstGeom>
        </p:spPr>
        <p:txBody>
          <a:bodyPr wrap="none">
            <a:spAutoFit/>
          </a:bodyPr>
          <a:lstStyle/>
          <a:p>
            <a:pPr marL="0" lvl="1" algn="ctr" defTabSz="914049">
              <a:defRPr/>
            </a:pPr>
            <a:r>
              <a:rPr lang="en-US" sz="980" cap="all">
                <a:solidFill>
                  <a:srgbClr val="797979"/>
                </a:solidFill>
                <a:latin typeface="Segoe UI"/>
              </a:rPr>
              <a:t>App</a:t>
            </a:r>
          </a:p>
        </p:txBody>
      </p:sp>
      <p:sp>
        <p:nvSpPr>
          <p:cNvPr id="272" name="Rectangle 271">
            <a:extLst>
              <a:ext uri="{FF2B5EF4-FFF2-40B4-BE49-F238E27FC236}">
                <a16:creationId xmlns:a16="http://schemas.microsoft.com/office/drawing/2014/main" id="{F8AC63C0-8941-4027-86C8-67083E328F97}"/>
              </a:ext>
            </a:extLst>
          </p:cNvPr>
          <p:cNvSpPr/>
          <p:nvPr/>
        </p:nvSpPr>
        <p:spPr>
          <a:xfrm>
            <a:off x="10418864" y="2665481"/>
            <a:ext cx="412235" cy="246186"/>
          </a:xfrm>
          <a:prstGeom prst="rect">
            <a:avLst/>
          </a:prstGeom>
        </p:spPr>
        <p:txBody>
          <a:bodyPr wrap="none">
            <a:spAutoFit/>
          </a:bodyPr>
          <a:lstStyle/>
          <a:p>
            <a:pPr marL="0" lvl="1" algn="ctr" defTabSz="914049">
              <a:defRPr/>
            </a:pPr>
            <a:r>
              <a:rPr lang="en-US" sz="980" cap="all">
                <a:solidFill>
                  <a:srgbClr val="797979"/>
                </a:solidFill>
                <a:latin typeface="Segoe UI"/>
              </a:rPr>
              <a:t>App</a:t>
            </a:r>
          </a:p>
        </p:txBody>
      </p:sp>
      <p:sp>
        <p:nvSpPr>
          <p:cNvPr id="273" name="Rectangle 272">
            <a:extLst>
              <a:ext uri="{FF2B5EF4-FFF2-40B4-BE49-F238E27FC236}">
                <a16:creationId xmlns:a16="http://schemas.microsoft.com/office/drawing/2014/main" id="{2857CC98-E431-4D42-B262-C72BE52B8024}"/>
              </a:ext>
            </a:extLst>
          </p:cNvPr>
          <p:cNvSpPr/>
          <p:nvPr/>
        </p:nvSpPr>
        <p:spPr>
          <a:xfrm>
            <a:off x="8021714" y="1958780"/>
            <a:ext cx="1167141" cy="276832"/>
          </a:xfrm>
          <a:prstGeom prst="rect">
            <a:avLst/>
          </a:prstGeom>
        </p:spPr>
        <p:txBody>
          <a:bodyPr wrap="none">
            <a:spAutoFit/>
          </a:bodyPr>
          <a:lstStyle/>
          <a:p>
            <a:pPr marL="0" lvl="1" algn="ctr" defTabSz="914049">
              <a:defRPr/>
            </a:pPr>
            <a:r>
              <a:rPr lang="en-US" sz="1175" b="1">
                <a:solidFill>
                  <a:srgbClr val="000000">
                    <a:lumMod val="65000"/>
                    <a:lumOff val="35000"/>
                  </a:srgbClr>
                </a:solidFill>
                <a:latin typeface="Segoe UI" panose="020B0502040204020203" pitchFamily="34" charset="0"/>
                <a:cs typeface="Segoe UI" panose="020B0502040204020203" pitchFamily="34" charset="0"/>
              </a:rPr>
              <a:t>Microservices</a:t>
            </a:r>
          </a:p>
        </p:txBody>
      </p:sp>
      <p:sp>
        <p:nvSpPr>
          <p:cNvPr id="274" name="Rectangle 273">
            <a:extLst>
              <a:ext uri="{FF2B5EF4-FFF2-40B4-BE49-F238E27FC236}">
                <a16:creationId xmlns:a16="http://schemas.microsoft.com/office/drawing/2014/main" id="{3A0D382C-0AD4-4DBE-B146-86B3CF2DF484}"/>
              </a:ext>
            </a:extLst>
          </p:cNvPr>
          <p:cNvSpPr/>
          <p:nvPr/>
        </p:nvSpPr>
        <p:spPr>
          <a:xfrm>
            <a:off x="5749309" y="2169107"/>
            <a:ext cx="1720099" cy="276832"/>
          </a:xfrm>
          <a:prstGeom prst="rect">
            <a:avLst/>
          </a:prstGeom>
        </p:spPr>
        <p:txBody>
          <a:bodyPr wrap="none">
            <a:spAutoFit/>
          </a:bodyPr>
          <a:lstStyle/>
          <a:p>
            <a:pPr marL="0" lvl="1" algn="ctr" defTabSz="914049">
              <a:defRPr/>
            </a:pPr>
            <a:r>
              <a:rPr lang="en-US" sz="1175">
                <a:solidFill>
                  <a:srgbClr val="000000">
                    <a:lumMod val="65000"/>
                    <a:lumOff val="35000"/>
                  </a:srgbClr>
                </a:solidFill>
                <a:latin typeface="Segoe UI" panose="020B0502040204020203" pitchFamily="34" charset="0"/>
                <a:cs typeface="Segoe UI" panose="020B0502040204020203" pitchFamily="34" charset="0"/>
              </a:rPr>
              <a:t>Large, all-inclusive app</a:t>
            </a:r>
          </a:p>
        </p:txBody>
      </p:sp>
      <p:sp>
        <p:nvSpPr>
          <p:cNvPr id="275" name="Rectangle 274">
            <a:extLst>
              <a:ext uri="{FF2B5EF4-FFF2-40B4-BE49-F238E27FC236}">
                <a16:creationId xmlns:a16="http://schemas.microsoft.com/office/drawing/2014/main" id="{82568ED5-FC98-40C0-B39E-42DECE40D044}"/>
              </a:ext>
            </a:extLst>
          </p:cNvPr>
          <p:cNvSpPr/>
          <p:nvPr/>
        </p:nvSpPr>
        <p:spPr>
          <a:xfrm>
            <a:off x="8049361" y="2169107"/>
            <a:ext cx="2053476" cy="276832"/>
          </a:xfrm>
          <a:prstGeom prst="rect">
            <a:avLst/>
          </a:prstGeom>
        </p:spPr>
        <p:txBody>
          <a:bodyPr wrap="none">
            <a:spAutoFit/>
          </a:bodyPr>
          <a:lstStyle/>
          <a:p>
            <a:pPr marL="0" lvl="1" algn="ctr" defTabSz="914049">
              <a:defRPr/>
            </a:pPr>
            <a:r>
              <a:rPr lang="en-US" sz="1175">
                <a:solidFill>
                  <a:srgbClr val="000000">
                    <a:lumMod val="65000"/>
                    <a:lumOff val="35000"/>
                  </a:srgbClr>
                </a:solidFill>
                <a:latin typeface="Segoe UI" panose="020B0502040204020203" pitchFamily="34" charset="0"/>
                <a:cs typeface="Segoe UI" panose="020B0502040204020203" pitchFamily="34" charset="0"/>
              </a:rPr>
              <a:t>Small, independent services</a:t>
            </a:r>
          </a:p>
        </p:txBody>
      </p:sp>
      <p:sp>
        <p:nvSpPr>
          <p:cNvPr id="276" name="Oval 275">
            <a:extLst>
              <a:ext uri="{FF2B5EF4-FFF2-40B4-BE49-F238E27FC236}">
                <a16:creationId xmlns:a16="http://schemas.microsoft.com/office/drawing/2014/main" id="{51C44D0F-B3E4-4010-BB2B-0114EE9132DD}"/>
              </a:ext>
            </a:extLst>
          </p:cNvPr>
          <p:cNvSpPr/>
          <p:nvPr/>
        </p:nvSpPr>
        <p:spPr>
          <a:xfrm>
            <a:off x="6087127" y="4263679"/>
            <a:ext cx="121309" cy="121309"/>
          </a:xfrm>
          <a:prstGeom prst="ellipse">
            <a:avLst/>
          </a:prstGeom>
          <a:no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049">
              <a:defRPr/>
            </a:pPr>
            <a:endParaRPr lang="en-US" sz="1765">
              <a:solidFill>
                <a:srgbClr val="000000"/>
              </a:solidFill>
              <a:latin typeface="Segoe UI"/>
            </a:endParaRPr>
          </a:p>
        </p:txBody>
      </p:sp>
      <p:sp>
        <p:nvSpPr>
          <p:cNvPr id="277" name="Rectangle: Rounded Corners 276">
            <a:extLst>
              <a:ext uri="{FF2B5EF4-FFF2-40B4-BE49-F238E27FC236}">
                <a16:creationId xmlns:a16="http://schemas.microsoft.com/office/drawing/2014/main" id="{7E2A2E45-25A5-4210-9DCB-C82B483ACACB}"/>
              </a:ext>
            </a:extLst>
          </p:cNvPr>
          <p:cNvSpPr/>
          <p:nvPr/>
        </p:nvSpPr>
        <p:spPr>
          <a:xfrm>
            <a:off x="7035927" y="4230984"/>
            <a:ext cx="342262" cy="18282"/>
          </a:xfrm>
          <a:prstGeom prst="roundRect">
            <a:avLst>
              <a:gd name="adj" fmla="val 50000"/>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049">
              <a:defRPr/>
            </a:pPr>
            <a:endParaRPr lang="en-US" sz="1765">
              <a:solidFill>
                <a:srgbClr val="000000"/>
              </a:solidFill>
              <a:latin typeface="Segoe UI"/>
            </a:endParaRPr>
          </a:p>
        </p:txBody>
      </p:sp>
      <p:sp>
        <p:nvSpPr>
          <p:cNvPr id="278" name="Rectangle: Rounded Corners 277">
            <a:extLst>
              <a:ext uri="{FF2B5EF4-FFF2-40B4-BE49-F238E27FC236}">
                <a16:creationId xmlns:a16="http://schemas.microsoft.com/office/drawing/2014/main" id="{A5998BFF-C8BD-49D0-9B19-B84A431428E6}"/>
              </a:ext>
            </a:extLst>
          </p:cNvPr>
          <p:cNvSpPr/>
          <p:nvPr/>
        </p:nvSpPr>
        <p:spPr>
          <a:xfrm>
            <a:off x="7035927" y="4359051"/>
            <a:ext cx="342262" cy="18282"/>
          </a:xfrm>
          <a:prstGeom prst="roundRect">
            <a:avLst>
              <a:gd name="adj" fmla="val 50000"/>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049">
              <a:defRPr/>
            </a:pPr>
            <a:endParaRPr lang="en-US" sz="1765">
              <a:solidFill>
                <a:srgbClr val="000000"/>
              </a:solidFill>
              <a:latin typeface="Segoe UI"/>
            </a:endParaRPr>
          </a:p>
        </p:txBody>
      </p:sp>
      <p:sp>
        <p:nvSpPr>
          <p:cNvPr id="279" name="Rectangle: Rounded Corners 278">
            <a:extLst>
              <a:ext uri="{FF2B5EF4-FFF2-40B4-BE49-F238E27FC236}">
                <a16:creationId xmlns:a16="http://schemas.microsoft.com/office/drawing/2014/main" id="{8876393E-05C2-4467-98AC-ECD4569FC278}"/>
              </a:ext>
            </a:extLst>
          </p:cNvPr>
          <p:cNvSpPr/>
          <p:nvPr/>
        </p:nvSpPr>
        <p:spPr>
          <a:xfrm>
            <a:off x="7035927" y="4295018"/>
            <a:ext cx="342262" cy="18282"/>
          </a:xfrm>
          <a:prstGeom prst="roundRect">
            <a:avLst>
              <a:gd name="adj" fmla="val 50000"/>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049">
              <a:defRPr/>
            </a:pPr>
            <a:endParaRPr lang="en-US" sz="1765">
              <a:solidFill>
                <a:srgbClr val="000000"/>
              </a:solidFill>
              <a:latin typeface="Segoe UI"/>
            </a:endParaRPr>
          </a:p>
        </p:txBody>
      </p:sp>
      <p:sp>
        <p:nvSpPr>
          <p:cNvPr id="280" name="Oval 279">
            <a:extLst>
              <a:ext uri="{FF2B5EF4-FFF2-40B4-BE49-F238E27FC236}">
                <a16:creationId xmlns:a16="http://schemas.microsoft.com/office/drawing/2014/main" id="{FFF455CC-8E4C-47CA-A760-7106917C57C4}"/>
              </a:ext>
            </a:extLst>
          </p:cNvPr>
          <p:cNvSpPr/>
          <p:nvPr/>
        </p:nvSpPr>
        <p:spPr>
          <a:xfrm>
            <a:off x="6087127" y="4909936"/>
            <a:ext cx="121309" cy="121309"/>
          </a:xfrm>
          <a:prstGeom prst="ellipse">
            <a:avLst/>
          </a:prstGeom>
          <a:no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049">
              <a:defRPr/>
            </a:pPr>
            <a:endParaRPr lang="en-US" sz="1765">
              <a:solidFill>
                <a:srgbClr val="000000"/>
              </a:solidFill>
              <a:latin typeface="Segoe UI"/>
            </a:endParaRPr>
          </a:p>
        </p:txBody>
      </p:sp>
      <p:sp>
        <p:nvSpPr>
          <p:cNvPr id="281" name="Rectangle: Rounded Corners 280">
            <a:extLst>
              <a:ext uri="{FF2B5EF4-FFF2-40B4-BE49-F238E27FC236}">
                <a16:creationId xmlns:a16="http://schemas.microsoft.com/office/drawing/2014/main" id="{7B0D0052-C374-4433-B975-818520448BB8}"/>
              </a:ext>
            </a:extLst>
          </p:cNvPr>
          <p:cNvSpPr/>
          <p:nvPr/>
        </p:nvSpPr>
        <p:spPr>
          <a:xfrm>
            <a:off x="7035927" y="4877241"/>
            <a:ext cx="342262" cy="18282"/>
          </a:xfrm>
          <a:prstGeom prst="roundRect">
            <a:avLst>
              <a:gd name="adj" fmla="val 50000"/>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049">
              <a:defRPr/>
            </a:pPr>
            <a:endParaRPr lang="en-US" sz="1765">
              <a:solidFill>
                <a:srgbClr val="000000"/>
              </a:solidFill>
              <a:latin typeface="Segoe UI"/>
            </a:endParaRPr>
          </a:p>
        </p:txBody>
      </p:sp>
      <p:sp>
        <p:nvSpPr>
          <p:cNvPr id="282" name="Rectangle: Rounded Corners 281">
            <a:extLst>
              <a:ext uri="{FF2B5EF4-FFF2-40B4-BE49-F238E27FC236}">
                <a16:creationId xmlns:a16="http://schemas.microsoft.com/office/drawing/2014/main" id="{121AFE82-9468-4040-8980-E7FF45A75098}"/>
              </a:ext>
            </a:extLst>
          </p:cNvPr>
          <p:cNvSpPr/>
          <p:nvPr/>
        </p:nvSpPr>
        <p:spPr>
          <a:xfrm>
            <a:off x="7035927" y="5005307"/>
            <a:ext cx="342262" cy="18282"/>
          </a:xfrm>
          <a:prstGeom prst="roundRect">
            <a:avLst>
              <a:gd name="adj" fmla="val 50000"/>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049">
              <a:defRPr/>
            </a:pPr>
            <a:endParaRPr lang="en-US" sz="1765">
              <a:solidFill>
                <a:srgbClr val="000000"/>
              </a:solidFill>
              <a:latin typeface="Segoe UI"/>
            </a:endParaRPr>
          </a:p>
        </p:txBody>
      </p:sp>
      <p:sp>
        <p:nvSpPr>
          <p:cNvPr id="283" name="Rectangle: Rounded Corners 282">
            <a:extLst>
              <a:ext uri="{FF2B5EF4-FFF2-40B4-BE49-F238E27FC236}">
                <a16:creationId xmlns:a16="http://schemas.microsoft.com/office/drawing/2014/main" id="{75A185F2-8CAD-496B-80E0-F829A5416D53}"/>
              </a:ext>
            </a:extLst>
          </p:cNvPr>
          <p:cNvSpPr/>
          <p:nvPr/>
        </p:nvSpPr>
        <p:spPr>
          <a:xfrm>
            <a:off x="7035927" y="4941275"/>
            <a:ext cx="342262" cy="18282"/>
          </a:xfrm>
          <a:prstGeom prst="roundRect">
            <a:avLst>
              <a:gd name="adj" fmla="val 50000"/>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049">
              <a:defRPr/>
            </a:pPr>
            <a:endParaRPr lang="en-US" sz="1765">
              <a:solidFill>
                <a:srgbClr val="000000"/>
              </a:solidFill>
              <a:latin typeface="Segoe UI"/>
            </a:endParaRPr>
          </a:p>
        </p:txBody>
      </p:sp>
      <p:sp>
        <p:nvSpPr>
          <p:cNvPr id="284" name="Oval 283">
            <a:extLst>
              <a:ext uri="{FF2B5EF4-FFF2-40B4-BE49-F238E27FC236}">
                <a16:creationId xmlns:a16="http://schemas.microsoft.com/office/drawing/2014/main" id="{43E69356-C345-4055-B421-CB1C6E330534}"/>
              </a:ext>
            </a:extLst>
          </p:cNvPr>
          <p:cNvSpPr/>
          <p:nvPr/>
        </p:nvSpPr>
        <p:spPr>
          <a:xfrm>
            <a:off x="6087127" y="5560525"/>
            <a:ext cx="121309" cy="121309"/>
          </a:xfrm>
          <a:prstGeom prst="ellipse">
            <a:avLst/>
          </a:prstGeom>
          <a:no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049">
              <a:defRPr/>
            </a:pPr>
            <a:endParaRPr lang="en-US" sz="1765">
              <a:solidFill>
                <a:srgbClr val="000000"/>
              </a:solidFill>
              <a:latin typeface="Segoe UI"/>
            </a:endParaRPr>
          </a:p>
        </p:txBody>
      </p:sp>
      <p:sp>
        <p:nvSpPr>
          <p:cNvPr id="285" name="Rectangle: Rounded Corners 284">
            <a:extLst>
              <a:ext uri="{FF2B5EF4-FFF2-40B4-BE49-F238E27FC236}">
                <a16:creationId xmlns:a16="http://schemas.microsoft.com/office/drawing/2014/main" id="{F32EE5F6-7B51-4B9F-9671-AE7741CC90E5}"/>
              </a:ext>
            </a:extLst>
          </p:cNvPr>
          <p:cNvSpPr/>
          <p:nvPr/>
        </p:nvSpPr>
        <p:spPr>
          <a:xfrm>
            <a:off x="7035927" y="5527831"/>
            <a:ext cx="342262" cy="18282"/>
          </a:xfrm>
          <a:prstGeom prst="roundRect">
            <a:avLst>
              <a:gd name="adj" fmla="val 50000"/>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049">
              <a:defRPr/>
            </a:pPr>
            <a:endParaRPr lang="en-US" sz="1765">
              <a:solidFill>
                <a:srgbClr val="000000"/>
              </a:solidFill>
              <a:latin typeface="Segoe UI"/>
            </a:endParaRPr>
          </a:p>
        </p:txBody>
      </p:sp>
      <p:sp>
        <p:nvSpPr>
          <p:cNvPr id="286" name="Rectangle: Rounded Corners 285">
            <a:extLst>
              <a:ext uri="{FF2B5EF4-FFF2-40B4-BE49-F238E27FC236}">
                <a16:creationId xmlns:a16="http://schemas.microsoft.com/office/drawing/2014/main" id="{B7A76BB8-A617-43EE-BB31-C9C72D1E52B5}"/>
              </a:ext>
            </a:extLst>
          </p:cNvPr>
          <p:cNvSpPr/>
          <p:nvPr/>
        </p:nvSpPr>
        <p:spPr>
          <a:xfrm>
            <a:off x="7035927" y="5655898"/>
            <a:ext cx="342262" cy="18282"/>
          </a:xfrm>
          <a:prstGeom prst="roundRect">
            <a:avLst>
              <a:gd name="adj" fmla="val 50000"/>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049">
              <a:defRPr/>
            </a:pPr>
            <a:endParaRPr lang="en-US" sz="1765">
              <a:solidFill>
                <a:srgbClr val="000000"/>
              </a:solidFill>
              <a:latin typeface="Segoe UI"/>
            </a:endParaRPr>
          </a:p>
        </p:txBody>
      </p:sp>
      <p:sp>
        <p:nvSpPr>
          <p:cNvPr id="287" name="Rectangle: Rounded Corners 286">
            <a:extLst>
              <a:ext uri="{FF2B5EF4-FFF2-40B4-BE49-F238E27FC236}">
                <a16:creationId xmlns:a16="http://schemas.microsoft.com/office/drawing/2014/main" id="{6D433337-9E8F-404A-B9CC-B7C5757E35B9}"/>
              </a:ext>
            </a:extLst>
          </p:cNvPr>
          <p:cNvSpPr/>
          <p:nvPr/>
        </p:nvSpPr>
        <p:spPr>
          <a:xfrm>
            <a:off x="7035927" y="5591865"/>
            <a:ext cx="342262" cy="18282"/>
          </a:xfrm>
          <a:prstGeom prst="roundRect">
            <a:avLst>
              <a:gd name="adj" fmla="val 50000"/>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049">
              <a:defRPr/>
            </a:pPr>
            <a:endParaRPr lang="en-US" sz="1765">
              <a:solidFill>
                <a:srgbClr val="000000"/>
              </a:solidFill>
              <a:latin typeface="Segoe UI"/>
            </a:endParaRPr>
          </a:p>
        </p:txBody>
      </p:sp>
      <p:sp>
        <p:nvSpPr>
          <p:cNvPr id="288" name="Oval 287">
            <a:extLst>
              <a:ext uri="{FF2B5EF4-FFF2-40B4-BE49-F238E27FC236}">
                <a16:creationId xmlns:a16="http://schemas.microsoft.com/office/drawing/2014/main" id="{79986C65-8440-4B97-8BD0-97C6FB5C2BB9}"/>
              </a:ext>
            </a:extLst>
          </p:cNvPr>
          <p:cNvSpPr/>
          <p:nvPr/>
        </p:nvSpPr>
        <p:spPr>
          <a:xfrm>
            <a:off x="6087127" y="6215446"/>
            <a:ext cx="121309" cy="121309"/>
          </a:xfrm>
          <a:prstGeom prst="ellipse">
            <a:avLst/>
          </a:prstGeom>
          <a:no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049">
              <a:defRPr/>
            </a:pPr>
            <a:endParaRPr lang="en-US" sz="1765">
              <a:solidFill>
                <a:srgbClr val="000000"/>
              </a:solidFill>
              <a:latin typeface="Segoe UI"/>
            </a:endParaRPr>
          </a:p>
        </p:txBody>
      </p:sp>
      <p:sp>
        <p:nvSpPr>
          <p:cNvPr id="289" name="Rectangle: Rounded Corners 288">
            <a:extLst>
              <a:ext uri="{FF2B5EF4-FFF2-40B4-BE49-F238E27FC236}">
                <a16:creationId xmlns:a16="http://schemas.microsoft.com/office/drawing/2014/main" id="{0A39D07A-54F2-4B0A-BB6F-862A549F562E}"/>
              </a:ext>
            </a:extLst>
          </p:cNvPr>
          <p:cNvSpPr/>
          <p:nvPr/>
        </p:nvSpPr>
        <p:spPr>
          <a:xfrm>
            <a:off x="7035927" y="6182750"/>
            <a:ext cx="342262" cy="18282"/>
          </a:xfrm>
          <a:prstGeom prst="roundRect">
            <a:avLst>
              <a:gd name="adj" fmla="val 50000"/>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049">
              <a:defRPr/>
            </a:pPr>
            <a:endParaRPr lang="en-US" sz="1765">
              <a:solidFill>
                <a:srgbClr val="000000"/>
              </a:solidFill>
              <a:latin typeface="Segoe UI"/>
            </a:endParaRPr>
          </a:p>
        </p:txBody>
      </p:sp>
      <p:sp>
        <p:nvSpPr>
          <p:cNvPr id="290" name="Rectangle: Rounded Corners 289">
            <a:extLst>
              <a:ext uri="{FF2B5EF4-FFF2-40B4-BE49-F238E27FC236}">
                <a16:creationId xmlns:a16="http://schemas.microsoft.com/office/drawing/2014/main" id="{757615FD-0723-4A41-AF28-A9692FD9194E}"/>
              </a:ext>
            </a:extLst>
          </p:cNvPr>
          <p:cNvSpPr/>
          <p:nvPr/>
        </p:nvSpPr>
        <p:spPr>
          <a:xfrm>
            <a:off x="7035927" y="6310817"/>
            <a:ext cx="342262" cy="18282"/>
          </a:xfrm>
          <a:prstGeom prst="roundRect">
            <a:avLst>
              <a:gd name="adj" fmla="val 50000"/>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049">
              <a:defRPr/>
            </a:pPr>
            <a:endParaRPr lang="en-US" sz="1765">
              <a:solidFill>
                <a:srgbClr val="000000"/>
              </a:solidFill>
              <a:latin typeface="Segoe UI"/>
            </a:endParaRPr>
          </a:p>
        </p:txBody>
      </p:sp>
      <p:sp>
        <p:nvSpPr>
          <p:cNvPr id="291" name="Rectangle: Rounded Corners 290">
            <a:extLst>
              <a:ext uri="{FF2B5EF4-FFF2-40B4-BE49-F238E27FC236}">
                <a16:creationId xmlns:a16="http://schemas.microsoft.com/office/drawing/2014/main" id="{6CA77218-869B-4226-BB63-58D8EB3B9A22}"/>
              </a:ext>
            </a:extLst>
          </p:cNvPr>
          <p:cNvSpPr/>
          <p:nvPr/>
        </p:nvSpPr>
        <p:spPr>
          <a:xfrm>
            <a:off x="7035927" y="6246784"/>
            <a:ext cx="342262" cy="18282"/>
          </a:xfrm>
          <a:prstGeom prst="roundRect">
            <a:avLst>
              <a:gd name="adj" fmla="val 50000"/>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049">
              <a:defRPr/>
            </a:pPr>
            <a:endParaRPr lang="en-US" sz="1765">
              <a:solidFill>
                <a:srgbClr val="000000"/>
              </a:solidFill>
              <a:latin typeface="Segoe UI"/>
            </a:endParaRPr>
          </a:p>
        </p:txBody>
      </p:sp>
      <p:sp>
        <p:nvSpPr>
          <p:cNvPr id="292" name="Rectangle: Rounded Corners 291">
            <a:extLst>
              <a:ext uri="{FF2B5EF4-FFF2-40B4-BE49-F238E27FC236}">
                <a16:creationId xmlns:a16="http://schemas.microsoft.com/office/drawing/2014/main" id="{C75EAB43-9BA7-4570-85C3-733B662D7FDA}"/>
              </a:ext>
            </a:extLst>
          </p:cNvPr>
          <p:cNvSpPr/>
          <p:nvPr/>
        </p:nvSpPr>
        <p:spPr>
          <a:xfrm>
            <a:off x="9259841" y="3992678"/>
            <a:ext cx="1429700" cy="454904"/>
          </a:xfrm>
          <a:prstGeom prst="roundRect">
            <a:avLst/>
          </a:prstGeom>
          <a:solidFill>
            <a:srgbClr val="F7F4F8"/>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049">
              <a:defRPr/>
            </a:pPr>
            <a:endParaRPr lang="en-US" sz="1765">
              <a:solidFill>
                <a:srgbClr val="000000"/>
              </a:solidFill>
              <a:latin typeface="Segoe UI"/>
            </a:endParaRPr>
          </a:p>
        </p:txBody>
      </p:sp>
      <p:sp>
        <p:nvSpPr>
          <p:cNvPr id="293" name="Oval 292">
            <a:extLst>
              <a:ext uri="{FF2B5EF4-FFF2-40B4-BE49-F238E27FC236}">
                <a16:creationId xmlns:a16="http://schemas.microsoft.com/office/drawing/2014/main" id="{EA894B95-9B3A-4308-87E9-DEAA176A5067}"/>
              </a:ext>
            </a:extLst>
          </p:cNvPr>
          <p:cNvSpPr/>
          <p:nvPr/>
        </p:nvSpPr>
        <p:spPr>
          <a:xfrm>
            <a:off x="9324829" y="4261288"/>
            <a:ext cx="121309" cy="121309"/>
          </a:xfrm>
          <a:prstGeom prst="ellipse">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049">
              <a:defRPr/>
            </a:pPr>
            <a:endParaRPr lang="en-US" sz="1765">
              <a:solidFill>
                <a:srgbClr val="000000"/>
              </a:solidFill>
              <a:latin typeface="Segoe UI"/>
            </a:endParaRPr>
          </a:p>
        </p:txBody>
      </p:sp>
      <p:sp>
        <p:nvSpPr>
          <p:cNvPr id="294" name="Rectangle: Rounded Corners 293">
            <a:extLst>
              <a:ext uri="{FF2B5EF4-FFF2-40B4-BE49-F238E27FC236}">
                <a16:creationId xmlns:a16="http://schemas.microsoft.com/office/drawing/2014/main" id="{7273EB42-FC15-4796-86E6-5AE2D4FA6C55}"/>
              </a:ext>
            </a:extLst>
          </p:cNvPr>
          <p:cNvSpPr/>
          <p:nvPr/>
        </p:nvSpPr>
        <p:spPr>
          <a:xfrm>
            <a:off x="10273628" y="4228594"/>
            <a:ext cx="342262" cy="18282"/>
          </a:xfrm>
          <a:prstGeom prst="roundRect">
            <a:avLst>
              <a:gd name="adj" fmla="val 50000"/>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049">
              <a:defRPr/>
            </a:pPr>
            <a:endParaRPr lang="en-US" sz="1765">
              <a:solidFill>
                <a:srgbClr val="000000"/>
              </a:solidFill>
              <a:latin typeface="Segoe UI"/>
            </a:endParaRPr>
          </a:p>
        </p:txBody>
      </p:sp>
      <p:sp>
        <p:nvSpPr>
          <p:cNvPr id="295" name="Rectangle: Rounded Corners 294">
            <a:extLst>
              <a:ext uri="{FF2B5EF4-FFF2-40B4-BE49-F238E27FC236}">
                <a16:creationId xmlns:a16="http://schemas.microsoft.com/office/drawing/2014/main" id="{2A1E61F6-78D0-4DFF-A7AA-57141E42CEF9}"/>
              </a:ext>
            </a:extLst>
          </p:cNvPr>
          <p:cNvSpPr/>
          <p:nvPr/>
        </p:nvSpPr>
        <p:spPr>
          <a:xfrm>
            <a:off x="10273628" y="4356660"/>
            <a:ext cx="342262" cy="18282"/>
          </a:xfrm>
          <a:prstGeom prst="roundRect">
            <a:avLst>
              <a:gd name="adj" fmla="val 50000"/>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049">
              <a:defRPr/>
            </a:pPr>
            <a:endParaRPr lang="en-US" sz="1765">
              <a:solidFill>
                <a:srgbClr val="000000"/>
              </a:solidFill>
              <a:latin typeface="Segoe UI"/>
            </a:endParaRPr>
          </a:p>
        </p:txBody>
      </p:sp>
      <p:sp>
        <p:nvSpPr>
          <p:cNvPr id="296" name="Rectangle: Rounded Corners 295">
            <a:extLst>
              <a:ext uri="{FF2B5EF4-FFF2-40B4-BE49-F238E27FC236}">
                <a16:creationId xmlns:a16="http://schemas.microsoft.com/office/drawing/2014/main" id="{6C6EEA14-4613-4534-9711-342F36D37B21}"/>
              </a:ext>
            </a:extLst>
          </p:cNvPr>
          <p:cNvSpPr/>
          <p:nvPr/>
        </p:nvSpPr>
        <p:spPr>
          <a:xfrm>
            <a:off x="10273628" y="4292628"/>
            <a:ext cx="342262" cy="18282"/>
          </a:xfrm>
          <a:prstGeom prst="roundRect">
            <a:avLst>
              <a:gd name="adj" fmla="val 50000"/>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049">
              <a:defRPr/>
            </a:pPr>
            <a:endParaRPr lang="en-US" sz="1765">
              <a:solidFill>
                <a:srgbClr val="000000"/>
              </a:solidFill>
              <a:latin typeface="Segoe UI"/>
            </a:endParaRPr>
          </a:p>
        </p:txBody>
      </p:sp>
      <p:grpSp>
        <p:nvGrpSpPr>
          <p:cNvPr id="297" name="Group 296">
            <a:extLst>
              <a:ext uri="{FF2B5EF4-FFF2-40B4-BE49-F238E27FC236}">
                <a16:creationId xmlns:a16="http://schemas.microsoft.com/office/drawing/2014/main" id="{398DC743-9523-4BA4-8427-2C3AEC6F6CDB}"/>
              </a:ext>
            </a:extLst>
          </p:cNvPr>
          <p:cNvGrpSpPr/>
          <p:nvPr/>
        </p:nvGrpSpPr>
        <p:grpSpPr>
          <a:xfrm>
            <a:off x="9534476" y="4080810"/>
            <a:ext cx="137121" cy="137121"/>
            <a:chOff x="6614096" y="3386015"/>
            <a:chExt cx="182880" cy="182880"/>
          </a:xfrm>
        </p:grpSpPr>
        <p:sp>
          <p:nvSpPr>
            <p:cNvPr id="298" name="Oval 297">
              <a:extLst>
                <a:ext uri="{FF2B5EF4-FFF2-40B4-BE49-F238E27FC236}">
                  <a16:creationId xmlns:a16="http://schemas.microsoft.com/office/drawing/2014/main" id="{52E4A1AF-B277-444D-B744-5C70174FCBB5}"/>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a:defRPr/>
              </a:pPr>
              <a:endParaRPr lang="en-US">
                <a:solidFill>
                  <a:srgbClr val="000000"/>
                </a:solidFill>
                <a:latin typeface="Segoe UI"/>
              </a:endParaRPr>
            </a:p>
          </p:txBody>
        </p:sp>
        <p:sp>
          <p:nvSpPr>
            <p:cNvPr id="299" name="Oval 298">
              <a:extLst>
                <a:ext uri="{FF2B5EF4-FFF2-40B4-BE49-F238E27FC236}">
                  <a16:creationId xmlns:a16="http://schemas.microsoft.com/office/drawing/2014/main" id="{650823B4-7D14-42BC-B47C-693D17962511}"/>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a:defRPr/>
              </a:pPr>
              <a:endParaRPr lang="en-US">
                <a:solidFill>
                  <a:srgbClr val="000000"/>
                </a:solidFill>
                <a:latin typeface="Segoe UI"/>
              </a:endParaRPr>
            </a:p>
          </p:txBody>
        </p:sp>
      </p:grpSp>
      <p:grpSp>
        <p:nvGrpSpPr>
          <p:cNvPr id="300" name="Group 299">
            <a:extLst>
              <a:ext uri="{FF2B5EF4-FFF2-40B4-BE49-F238E27FC236}">
                <a16:creationId xmlns:a16="http://schemas.microsoft.com/office/drawing/2014/main" id="{EF6520B9-C081-42E7-AA13-0242FEEE6EAD}"/>
              </a:ext>
            </a:extLst>
          </p:cNvPr>
          <p:cNvGrpSpPr/>
          <p:nvPr/>
        </p:nvGrpSpPr>
        <p:grpSpPr>
          <a:xfrm>
            <a:off x="9704891" y="4242775"/>
            <a:ext cx="137121" cy="137121"/>
            <a:chOff x="6614096" y="3386015"/>
            <a:chExt cx="182880" cy="182880"/>
          </a:xfrm>
        </p:grpSpPr>
        <p:sp>
          <p:nvSpPr>
            <p:cNvPr id="301" name="Oval 300">
              <a:extLst>
                <a:ext uri="{FF2B5EF4-FFF2-40B4-BE49-F238E27FC236}">
                  <a16:creationId xmlns:a16="http://schemas.microsoft.com/office/drawing/2014/main" id="{9C0388A2-0147-4E24-9886-DBAA97FEF310}"/>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a:defRPr/>
              </a:pPr>
              <a:endParaRPr lang="en-US">
                <a:solidFill>
                  <a:srgbClr val="000000"/>
                </a:solidFill>
                <a:latin typeface="Segoe UI"/>
              </a:endParaRPr>
            </a:p>
          </p:txBody>
        </p:sp>
        <p:sp>
          <p:nvSpPr>
            <p:cNvPr id="302" name="Oval 301">
              <a:extLst>
                <a:ext uri="{FF2B5EF4-FFF2-40B4-BE49-F238E27FC236}">
                  <a16:creationId xmlns:a16="http://schemas.microsoft.com/office/drawing/2014/main" id="{9E102FE3-C416-45C4-9E74-7625FA32D8EA}"/>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a:defRPr/>
              </a:pPr>
              <a:endParaRPr lang="en-US">
                <a:solidFill>
                  <a:srgbClr val="000000"/>
                </a:solidFill>
                <a:latin typeface="Segoe UI"/>
              </a:endParaRPr>
            </a:p>
          </p:txBody>
        </p:sp>
      </p:grpSp>
      <p:grpSp>
        <p:nvGrpSpPr>
          <p:cNvPr id="303" name="Group 302">
            <a:extLst>
              <a:ext uri="{FF2B5EF4-FFF2-40B4-BE49-F238E27FC236}">
                <a16:creationId xmlns:a16="http://schemas.microsoft.com/office/drawing/2014/main" id="{FA7B2BD0-7DD4-422E-B804-A29B0DA480F5}"/>
              </a:ext>
            </a:extLst>
          </p:cNvPr>
          <p:cNvGrpSpPr/>
          <p:nvPr/>
        </p:nvGrpSpPr>
        <p:grpSpPr>
          <a:xfrm>
            <a:off x="10045724" y="4242775"/>
            <a:ext cx="137121" cy="137121"/>
            <a:chOff x="6614096" y="3386015"/>
            <a:chExt cx="182880" cy="182880"/>
          </a:xfrm>
        </p:grpSpPr>
        <p:sp>
          <p:nvSpPr>
            <p:cNvPr id="304" name="Oval 303">
              <a:extLst>
                <a:ext uri="{FF2B5EF4-FFF2-40B4-BE49-F238E27FC236}">
                  <a16:creationId xmlns:a16="http://schemas.microsoft.com/office/drawing/2014/main" id="{FE280802-DE07-496B-9BA6-6B87E6962CC5}"/>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a:defRPr/>
              </a:pPr>
              <a:endParaRPr lang="en-US">
                <a:solidFill>
                  <a:srgbClr val="000000"/>
                </a:solidFill>
                <a:latin typeface="Segoe UI"/>
              </a:endParaRPr>
            </a:p>
          </p:txBody>
        </p:sp>
        <p:sp>
          <p:nvSpPr>
            <p:cNvPr id="305" name="Oval 304">
              <a:extLst>
                <a:ext uri="{FF2B5EF4-FFF2-40B4-BE49-F238E27FC236}">
                  <a16:creationId xmlns:a16="http://schemas.microsoft.com/office/drawing/2014/main" id="{C437EA53-AD80-42CB-BC27-0B04F486028C}"/>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a:defRPr/>
              </a:pPr>
              <a:endParaRPr lang="en-US">
                <a:solidFill>
                  <a:srgbClr val="000000"/>
                </a:solidFill>
                <a:latin typeface="Segoe UI"/>
              </a:endParaRPr>
            </a:p>
          </p:txBody>
        </p:sp>
      </p:grpSp>
      <p:grpSp>
        <p:nvGrpSpPr>
          <p:cNvPr id="306" name="Group 305">
            <a:extLst>
              <a:ext uri="{FF2B5EF4-FFF2-40B4-BE49-F238E27FC236}">
                <a16:creationId xmlns:a16="http://schemas.microsoft.com/office/drawing/2014/main" id="{D63D94FB-3352-47AC-8BF3-B415639308BF}"/>
              </a:ext>
            </a:extLst>
          </p:cNvPr>
          <p:cNvGrpSpPr/>
          <p:nvPr/>
        </p:nvGrpSpPr>
        <p:grpSpPr>
          <a:xfrm>
            <a:off x="9875308" y="4080810"/>
            <a:ext cx="137121" cy="137121"/>
            <a:chOff x="6614096" y="3386015"/>
            <a:chExt cx="182880" cy="182880"/>
          </a:xfrm>
        </p:grpSpPr>
        <p:sp>
          <p:nvSpPr>
            <p:cNvPr id="307" name="Oval 306">
              <a:extLst>
                <a:ext uri="{FF2B5EF4-FFF2-40B4-BE49-F238E27FC236}">
                  <a16:creationId xmlns:a16="http://schemas.microsoft.com/office/drawing/2014/main" id="{C391FB64-FB82-40BB-BF9A-AF65BC63449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a:defRPr/>
              </a:pPr>
              <a:endParaRPr lang="en-US">
                <a:solidFill>
                  <a:srgbClr val="000000"/>
                </a:solidFill>
                <a:latin typeface="Segoe UI"/>
              </a:endParaRPr>
            </a:p>
          </p:txBody>
        </p:sp>
        <p:sp>
          <p:nvSpPr>
            <p:cNvPr id="308" name="Oval 307">
              <a:extLst>
                <a:ext uri="{FF2B5EF4-FFF2-40B4-BE49-F238E27FC236}">
                  <a16:creationId xmlns:a16="http://schemas.microsoft.com/office/drawing/2014/main" id="{46491ED3-03A6-4CF4-8126-8CF38DEF9364}"/>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a:defRPr/>
              </a:pPr>
              <a:endParaRPr lang="en-US">
                <a:solidFill>
                  <a:srgbClr val="000000"/>
                </a:solidFill>
                <a:latin typeface="Segoe UI"/>
              </a:endParaRPr>
            </a:p>
          </p:txBody>
        </p:sp>
      </p:grpSp>
      <p:sp>
        <p:nvSpPr>
          <p:cNvPr id="309" name="Rectangle: Rounded Corners 308">
            <a:extLst>
              <a:ext uri="{FF2B5EF4-FFF2-40B4-BE49-F238E27FC236}">
                <a16:creationId xmlns:a16="http://schemas.microsoft.com/office/drawing/2014/main" id="{CA00D2A9-4F88-42A5-B506-03B920922C51}"/>
              </a:ext>
            </a:extLst>
          </p:cNvPr>
          <p:cNvSpPr/>
          <p:nvPr/>
        </p:nvSpPr>
        <p:spPr>
          <a:xfrm>
            <a:off x="9259841" y="5939671"/>
            <a:ext cx="1429700" cy="454904"/>
          </a:xfrm>
          <a:prstGeom prst="roundRect">
            <a:avLst/>
          </a:prstGeom>
          <a:solidFill>
            <a:srgbClr val="F7F4F8"/>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049">
              <a:defRPr/>
            </a:pPr>
            <a:endParaRPr lang="en-US" sz="1765">
              <a:solidFill>
                <a:srgbClr val="000000"/>
              </a:solidFill>
              <a:latin typeface="Segoe UI"/>
            </a:endParaRPr>
          </a:p>
        </p:txBody>
      </p:sp>
      <p:sp>
        <p:nvSpPr>
          <p:cNvPr id="310" name="Oval 309">
            <a:extLst>
              <a:ext uri="{FF2B5EF4-FFF2-40B4-BE49-F238E27FC236}">
                <a16:creationId xmlns:a16="http://schemas.microsoft.com/office/drawing/2014/main" id="{149708C7-F346-4978-90AB-238DDDD08121}"/>
              </a:ext>
            </a:extLst>
          </p:cNvPr>
          <p:cNvSpPr/>
          <p:nvPr/>
        </p:nvSpPr>
        <p:spPr>
          <a:xfrm>
            <a:off x="9324829" y="6208280"/>
            <a:ext cx="121309" cy="121309"/>
          </a:xfrm>
          <a:prstGeom prst="ellipse">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049">
              <a:defRPr/>
            </a:pPr>
            <a:endParaRPr lang="en-US" sz="1765">
              <a:solidFill>
                <a:srgbClr val="000000"/>
              </a:solidFill>
              <a:latin typeface="Segoe UI"/>
            </a:endParaRPr>
          </a:p>
        </p:txBody>
      </p:sp>
      <p:sp>
        <p:nvSpPr>
          <p:cNvPr id="311" name="Rectangle: Rounded Corners 310">
            <a:extLst>
              <a:ext uri="{FF2B5EF4-FFF2-40B4-BE49-F238E27FC236}">
                <a16:creationId xmlns:a16="http://schemas.microsoft.com/office/drawing/2014/main" id="{43FA25B4-D2F1-4E4E-843F-2126AAB8C386}"/>
              </a:ext>
            </a:extLst>
          </p:cNvPr>
          <p:cNvSpPr/>
          <p:nvPr/>
        </p:nvSpPr>
        <p:spPr>
          <a:xfrm>
            <a:off x="10273628" y="6175587"/>
            <a:ext cx="342262" cy="18282"/>
          </a:xfrm>
          <a:prstGeom prst="roundRect">
            <a:avLst>
              <a:gd name="adj" fmla="val 50000"/>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049">
              <a:defRPr/>
            </a:pPr>
            <a:endParaRPr lang="en-US" sz="1765">
              <a:solidFill>
                <a:srgbClr val="000000"/>
              </a:solidFill>
              <a:latin typeface="Segoe UI"/>
            </a:endParaRPr>
          </a:p>
        </p:txBody>
      </p:sp>
      <p:sp>
        <p:nvSpPr>
          <p:cNvPr id="312" name="Rectangle: Rounded Corners 311">
            <a:extLst>
              <a:ext uri="{FF2B5EF4-FFF2-40B4-BE49-F238E27FC236}">
                <a16:creationId xmlns:a16="http://schemas.microsoft.com/office/drawing/2014/main" id="{B28546D1-B0DB-47D0-9B6C-5600B907BC15}"/>
              </a:ext>
            </a:extLst>
          </p:cNvPr>
          <p:cNvSpPr/>
          <p:nvPr/>
        </p:nvSpPr>
        <p:spPr>
          <a:xfrm>
            <a:off x="10273628" y="6303652"/>
            <a:ext cx="342262" cy="18282"/>
          </a:xfrm>
          <a:prstGeom prst="roundRect">
            <a:avLst>
              <a:gd name="adj" fmla="val 50000"/>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049">
              <a:defRPr/>
            </a:pPr>
            <a:endParaRPr lang="en-US" sz="1765">
              <a:solidFill>
                <a:srgbClr val="000000"/>
              </a:solidFill>
              <a:latin typeface="Segoe UI"/>
            </a:endParaRPr>
          </a:p>
        </p:txBody>
      </p:sp>
      <p:sp>
        <p:nvSpPr>
          <p:cNvPr id="313" name="Rectangle: Rounded Corners 312">
            <a:extLst>
              <a:ext uri="{FF2B5EF4-FFF2-40B4-BE49-F238E27FC236}">
                <a16:creationId xmlns:a16="http://schemas.microsoft.com/office/drawing/2014/main" id="{188EC152-76A0-41FA-ABCF-68365209F471}"/>
              </a:ext>
            </a:extLst>
          </p:cNvPr>
          <p:cNvSpPr/>
          <p:nvPr/>
        </p:nvSpPr>
        <p:spPr>
          <a:xfrm>
            <a:off x="10273628" y="6239620"/>
            <a:ext cx="342262" cy="18282"/>
          </a:xfrm>
          <a:prstGeom prst="roundRect">
            <a:avLst>
              <a:gd name="adj" fmla="val 50000"/>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049">
              <a:defRPr/>
            </a:pPr>
            <a:endParaRPr lang="en-US" sz="1765">
              <a:solidFill>
                <a:srgbClr val="000000"/>
              </a:solidFill>
              <a:latin typeface="Segoe UI"/>
            </a:endParaRPr>
          </a:p>
        </p:txBody>
      </p:sp>
      <p:grpSp>
        <p:nvGrpSpPr>
          <p:cNvPr id="314" name="Group 313">
            <a:extLst>
              <a:ext uri="{FF2B5EF4-FFF2-40B4-BE49-F238E27FC236}">
                <a16:creationId xmlns:a16="http://schemas.microsoft.com/office/drawing/2014/main" id="{720DA543-61D7-45F8-8D44-C318C002566D}"/>
              </a:ext>
            </a:extLst>
          </p:cNvPr>
          <p:cNvGrpSpPr/>
          <p:nvPr/>
        </p:nvGrpSpPr>
        <p:grpSpPr>
          <a:xfrm>
            <a:off x="10683829" y="5536565"/>
            <a:ext cx="137121" cy="137121"/>
            <a:chOff x="6614096" y="3386015"/>
            <a:chExt cx="182880" cy="182880"/>
          </a:xfrm>
        </p:grpSpPr>
        <p:sp>
          <p:nvSpPr>
            <p:cNvPr id="315" name="Oval 314">
              <a:extLst>
                <a:ext uri="{FF2B5EF4-FFF2-40B4-BE49-F238E27FC236}">
                  <a16:creationId xmlns:a16="http://schemas.microsoft.com/office/drawing/2014/main" id="{3B268691-28F6-42DD-8034-9659467C38E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a:defRPr/>
              </a:pPr>
              <a:endParaRPr lang="en-US">
                <a:solidFill>
                  <a:srgbClr val="000000"/>
                </a:solidFill>
                <a:latin typeface="Segoe UI"/>
              </a:endParaRPr>
            </a:p>
          </p:txBody>
        </p:sp>
        <p:sp>
          <p:nvSpPr>
            <p:cNvPr id="316" name="Oval 315">
              <a:extLst>
                <a:ext uri="{FF2B5EF4-FFF2-40B4-BE49-F238E27FC236}">
                  <a16:creationId xmlns:a16="http://schemas.microsoft.com/office/drawing/2014/main" id="{377825ED-9B2A-4A1D-AE99-C337B2CB9A5F}"/>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a:defRPr/>
              </a:pPr>
              <a:endParaRPr lang="en-US">
                <a:solidFill>
                  <a:srgbClr val="000000"/>
                </a:solidFill>
                <a:latin typeface="Segoe UI"/>
              </a:endParaRPr>
            </a:p>
          </p:txBody>
        </p:sp>
      </p:grpSp>
      <p:grpSp>
        <p:nvGrpSpPr>
          <p:cNvPr id="317" name="Group 316">
            <a:extLst>
              <a:ext uri="{FF2B5EF4-FFF2-40B4-BE49-F238E27FC236}">
                <a16:creationId xmlns:a16="http://schemas.microsoft.com/office/drawing/2014/main" id="{1FD1C244-BFB0-430C-AFF3-2EE243B4E46A}"/>
              </a:ext>
            </a:extLst>
          </p:cNvPr>
          <p:cNvGrpSpPr/>
          <p:nvPr/>
        </p:nvGrpSpPr>
        <p:grpSpPr>
          <a:xfrm>
            <a:off x="10778092" y="5388140"/>
            <a:ext cx="137121" cy="137121"/>
            <a:chOff x="6614096" y="3386015"/>
            <a:chExt cx="182880" cy="182880"/>
          </a:xfrm>
        </p:grpSpPr>
        <p:sp>
          <p:nvSpPr>
            <p:cNvPr id="318" name="Oval 317">
              <a:extLst>
                <a:ext uri="{FF2B5EF4-FFF2-40B4-BE49-F238E27FC236}">
                  <a16:creationId xmlns:a16="http://schemas.microsoft.com/office/drawing/2014/main" id="{076F52DB-8F19-47D7-B510-9D76AEB6AEA6}"/>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a:defRPr/>
              </a:pPr>
              <a:endParaRPr lang="en-US">
                <a:solidFill>
                  <a:srgbClr val="000000"/>
                </a:solidFill>
                <a:latin typeface="Segoe UI"/>
              </a:endParaRPr>
            </a:p>
          </p:txBody>
        </p:sp>
        <p:sp>
          <p:nvSpPr>
            <p:cNvPr id="319" name="Oval 318">
              <a:extLst>
                <a:ext uri="{FF2B5EF4-FFF2-40B4-BE49-F238E27FC236}">
                  <a16:creationId xmlns:a16="http://schemas.microsoft.com/office/drawing/2014/main" id="{F326651F-4F50-4544-B606-D96C41EC10F6}"/>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a:defRPr/>
              </a:pPr>
              <a:endParaRPr lang="en-US">
                <a:solidFill>
                  <a:srgbClr val="000000"/>
                </a:solidFill>
                <a:latin typeface="Segoe UI"/>
              </a:endParaRPr>
            </a:p>
          </p:txBody>
        </p:sp>
      </p:grpSp>
      <p:grpSp>
        <p:nvGrpSpPr>
          <p:cNvPr id="320" name="Group 319">
            <a:extLst>
              <a:ext uri="{FF2B5EF4-FFF2-40B4-BE49-F238E27FC236}">
                <a16:creationId xmlns:a16="http://schemas.microsoft.com/office/drawing/2014/main" id="{4CABB2F3-6263-47DD-92A8-BC452291B5AD}"/>
              </a:ext>
            </a:extLst>
          </p:cNvPr>
          <p:cNvGrpSpPr/>
          <p:nvPr/>
        </p:nvGrpSpPr>
        <p:grpSpPr>
          <a:xfrm>
            <a:off x="10872355" y="5536565"/>
            <a:ext cx="137121" cy="137121"/>
            <a:chOff x="6614096" y="3386015"/>
            <a:chExt cx="182880" cy="182880"/>
          </a:xfrm>
        </p:grpSpPr>
        <p:sp>
          <p:nvSpPr>
            <p:cNvPr id="321" name="Oval 320">
              <a:extLst>
                <a:ext uri="{FF2B5EF4-FFF2-40B4-BE49-F238E27FC236}">
                  <a16:creationId xmlns:a16="http://schemas.microsoft.com/office/drawing/2014/main" id="{704D5F83-F22F-440E-A123-D26DE11B1ED5}"/>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a:defRPr/>
              </a:pPr>
              <a:endParaRPr lang="en-US">
                <a:solidFill>
                  <a:srgbClr val="000000"/>
                </a:solidFill>
                <a:latin typeface="Segoe UI"/>
              </a:endParaRPr>
            </a:p>
          </p:txBody>
        </p:sp>
        <p:sp>
          <p:nvSpPr>
            <p:cNvPr id="322" name="Oval 321">
              <a:extLst>
                <a:ext uri="{FF2B5EF4-FFF2-40B4-BE49-F238E27FC236}">
                  <a16:creationId xmlns:a16="http://schemas.microsoft.com/office/drawing/2014/main" id="{CC85B4FB-B32B-4B4F-9B5E-15ACF252AF01}"/>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a:defRPr/>
              </a:pPr>
              <a:endParaRPr lang="en-US">
                <a:solidFill>
                  <a:srgbClr val="000000"/>
                </a:solidFill>
                <a:latin typeface="Segoe UI"/>
              </a:endParaRPr>
            </a:p>
          </p:txBody>
        </p:sp>
      </p:grpSp>
      <p:grpSp>
        <p:nvGrpSpPr>
          <p:cNvPr id="323" name="Group 322">
            <a:extLst>
              <a:ext uri="{FF2B5EF4-FFF2-40B4-BE49-F238E27FC236}">
                <a16:creationId xmlns:a16="http://schemas.microsoft.com/office/drawing/2014/main" id="{827F1BFD-0BD8-4F23-9615-3840A53F7066}"/>
              </a:ext>
            </a:extLst>
          </p:cNvPr>
          <p:cNvGrpSpPr/>
          <p:nvPr/>
        </p:nvGrpSpPr>
        <p:grpSpPr>
          <a:xfrm>
            <a:off x="10574415" y="4814952"/>
            <a:ext cx="137121" cy="137121"/>
            <a:chOff x="6614096" y="3386015"/>
            <a:chExt cx="182880" cy="182880"/>
          </a:xfrm>
        </p:grpSpPr>
        <p:sp>
          <p:nvSpPr>
            <p:cNvPr id="324" name="Oval 323">
              <a:extLst>
                <a:ext uri="{FF2B5EF4-FFF2-40B4-BE49-F238E27FC236}">
                  <a16:creationId xmlns:a16="http://schemas.microsoft.com/office/drawing/2014/main" id="{47DBDD8A-57BD-4022-A6CB-F91CCCAC1815}"/>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a:defRPr/>
              </a:pPr>
              <a:endParaRPr lang="en-US">
                <a:solidFill>
                  <a:srgbClr val="000000"/>
                </a:solidFill>
                <a:latin typeface="Segoe UI"/>
              </a:endParaRPr>
            </a:p>
          </p:txBody>
        </p:sp>
        <p:sp>
          <p:nvSpPr>
            <p:cNvPr id="325" name="Oval 324">
              <a:extLst>
                <a:ext uri="{FF2B5EF4-FFF2-40B4-BE49-F238E27FC236}">
                  <a16:creationId xmlns:a16="http://schemas.microsoft.com/office/drawing/2014/main" id="{514E8BA7-7148-4CD1-9609-9AD078233A94}"/>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a:defRPr/>
              </a:pPr>
              <a:endParaRPr lang="en-US">
                <a:solidFill>
                  <a:srgbClr val="000000"/>
                </a:solidFill>
                <a:latin typeface="Segoe UI"/>
              </a:endParaRPr>
            </a:p>
          </p:txBody>
        </p:sp>
      </p:grpSp>
      <p:grpSp>
        <p:nvGrpSpPr>
          <p:cNvPr id="326" name="Group 325">
            <a:extLst>
              <a:ext uri="{FF2B5EF4-FFF2-40B4-BE49-F238E27FC236}">
                <a16:creationId xmlns:a16="http://schemas.microsoft.com/office/drawing/2014/main" id="{B69C023A-B0CB-4E5C-BB24-566E6F4C79B9}"/>
              </a:ext>
            </a:extLst>
          </p:cNvPr>
          <p:cNvGrpSpPr/>
          <p:nvPr/>
        </p:nvGrpSpPr>
        <p:grpSpPr>
          <a:xfrm>
            <a:off x="10752677" y="4814952"/>
            <a:ext cx="137121" cy="137121"/>
            <a:chOff x="6614096" y="3386015"/>
            <a:chExt cx="182880" cy="182880"/>
          </a:xfrm>
        </p:grpSpPr>
        <p:sp>
          <p:nvSpPr>
            <p:cNvPr id="327" name="Oval 326">
              <a:extLst>
                <a:ext uri="{FF2B5EF4-FFF2-40B4-BE49-F238E27FC236}">
                  <a16:creationId xmlns:a16="http://schemas.microsoft.com/office/drawing/2014/main" id="{4A7F7FA6-C7C5-41D7-AAB8-33BD9A3042A5}"/>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a:defRPr/>
              </a:pPr>
              <a:endParaRPr lang="en-US">
                <a:solidFill>
                  <a:srgbClr val="000000"/>
                </a:solidFill>
                <a:latin typeface="Segoe UI"/>
              </a:endParaRPr>
            </a:p>
          </p:txBody>
        </p:sp>
        <p:sp>
          <p:nvSpPr>
            <p:cNvPr id="328" name="Oval 327">
              <a:extLst>
                <a:ext uri="{FF2B5EF4-FFF2-40B4-BE49-F238E27FC236}">
                  <a16:creationId xmlns:a16="http://schemas.microsoft.com/office/drawing/2014/main" id="{9FA4A386-7A42-4446-BD4E-1E650E57C529}"/>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a:defRPr/>
              </a:pPr>
              <a:endParaRPr lang="en-US">
                <a:solidFill>
                  <a:srgbClr val="000000"/>
                </a:solidFill>
                <a:latin typeface="Segoe UI"/>
              </a:endParaRPr>
            </a:p>
          </p:txBody>
        </p:sp>
      </p:grpSp>
      <p:grpSp>
        <p:nvGrpSpPr>
          <p:cNvPr id="329" name="Group 328">
            <a:extLst>
              <a:ext uri="{FF2B5EF4-FFF2-40B4-BE49-F238E27FC236}">
                <a16:creationId xmlns:a16="http://schemas.microsoft.com/office/drawing/2014/main" id="{53757ED3-3DF5-4266-A8CA-26504FC3A458}"/>
              </a:ext>
            </a:extLst>
          </p:cNvPr>
          <p:cNvGrpSpPr/>
          <p:nvPr/>
        </p:nvGrpSpPr>
        <p:grpSpPr>
          <a:xfrm>
            <a:off x="10930938" y="4814952"/>
            <a:ext cx="137121" cy="137121"/>
            <a:chOff x="6614096" y="3386015"/>
            <a:chExt cx="182880" cy="182880"/>
          </a:xfrm>
        </p:grpSpPr>
        <p:sp>
          <p:nvSpPr>
            <p:cNvPr id="330" name="Oval 329">
              <a:extLst>
                <a:ext uri="{FF2B5EF4-FFF2-40B4-BE49-F238E27FC236}">
                  <a16:creationId xmlns:a16="http://schemas.microsoft.com/office/drawing/2014/main" id="{EB242C8F-8EF0-4C1C-8142-4DBC311CC60F}"/>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a:defRPr/>
              </a:pPr>
              <a:endParaRPr lang="en-US">
                <a:solidFill>
                  <a:srgbClr val="000000"/>
                </a:solidFill>
                <a:latin typeface="Segoe UI"/>
              </a:endParaRPr>
            </a:p>
          </p:txBody>
        </p:sp>
        <p:sp>
          <p:nvSpPr>
            <p:cNvPr id="331" name="Oval 330">
              <a:extLst>
                <a:ext uri="{FF2B5EF4-FFF2-40B4-BE49-F238E27FC236}">
                  <a16:creationId xmlns:a16="http://schemas.microsoft.com/office/drawing/2014/main" id="{4C36CF68-4D56-4D42-835D-5C5BFD72E926}"/>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a:defRPr/>
              </a:pPr>
              <a:endParaRPr lang="en-US">
                <a:solidFill>
                  <a:srgbClr val="000000"/>
                </a:solidFill>
                <a:latin typeface="Segoe UI"/>
              </a:endParaRPr>
            </a:p>
          </p:txBody>
        </p:sp>
      </p:grpSp>
      <p:grpSp>
        <p:nvGrpSpPr>
          <p:cNvPr id="332" name="Group 331">
            <a:extLst>
              <a:ext uri="{FF2B5EF4-FFF2-40B4-BE49-F238E27FC236}">
                <a16:creationId xmlns:a16="http://schemas.microsoft.com/office/drawing/2014/main" id="{2A8C297C-18B2-4033-9BC4-A417944E4725}"/>
              </a:ext>
            </a:extLst>
          </p:cNvPr>
          <p:cNvGrpSpPr/>
          <p:nvPr/>
        </p:nvGrpSpPr>
        <p:grpSpPr>
          <a:xfrm>
            <a:off x="8601287" y="4714663"/>
            <a:ext cx="137121" cy="137121"/>
            <a:chOff x="6614096" y="3386015"/>
            <a:chExt cx="182880" cy="182880"/>
          </a:xfrm>
        </p:grpSpPr>
        <p:sp>
          <p:nvSpPr>
            <p:cNvPr id="333" name="Oval 332">
              <a:extLst>
                <a:ext uri="{FF2B5EF4-FFF2-40B4-BE49-F238E27FC236}">
                  <a16:creationId xmlns:a16="http://schemas.microsoft.com/office/drawing/2014/main" id="{F2E6EABF-F4C2-4B9C-9160-BAA96E236553}"/>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a:defRPr/>
              </a:pPr>
              <a:endParaRPr lang="en-US">
                <a:solidFill>
                  <a:srgbClr val="000000"/>
                </a:solidFill>
                <a:latin typeface="Segoe UI"/>
              </a:endParaRPr>
            </a:p>
          </p:txBody>
        </p:sp>
        <p:sp>
          <p:nvSpPr>
            <p:cNvPr id="334" name="Oval 333">
              <a:extLst>
                <a:ext uri="{FF2B5EF4-FFF2-40B4-BE49-F238E27FC236}">
                  <a16:creationId xmlns:a16="http://schemas.microsoft.com/office/drawing/2014/main" id="{41925B84-2208-4B07-8352-03A518810F65}"/>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a:defRPr/>
              </a:pPr>
              <a:endParaRPr lang="en-US">
                <a:solidFill>
                  <a:srgbClr val="000000"/>
                </a:solidFill>
                <a:latin typeface="Segoe UI"/>
              </a:endParaRPr>
            </a:p>
          </p:txBody>
        </p:sp>
      </p:grpSp>
      <p:grpSp>
        <p:nvGrpSpPr>
          <p:cNvPr id="335" name="Group 334">
            <a:extLst>
              <a:ext uri="{FF2B5EF4-FFF2-40B4-BE49-F238E27FC236}">
                <a16:creationId xmlns:a16="http://schemas.microsoft.com/office/drawing/2014/main" id="{E2521F64-C36D-45DA-88C9-1E6CC6ED8E04}"/>
              </a:ext>
            </a:extLst>
          </p:cNvPr>
          <p:cNvGrpSpPr/>
          <p:nvPr/>
        </p:nvGrpSpPr>
        <p:grpSpPr>
          <a:xfrm>
            <a:off x="8784018" y="4721580"/>
            <a:ext cx="137121" cy="137121"/>
            <a:chOff x="6614096" y="3386015"/>
            <a:chExt cx="182880" cy="182880"/>
          </a:xfrm>
        </p:grpSpPr>
        <p:sp>
          <p:nvSpPr>
            <p:cNvPr id="336" name="Oval 335">
              <a:extLst>
                <a:ext uri="{FF2B5EF4-FFF2-40B4-BE49-F238E27FC236}">
                  <a16:creationId xmlns:a16="http://schemas.microsoft.com/office/drawing/2014/main" id="{718796F9-9141-4DE6-BC79-1E83FD7DC9F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a:defRPr/>
              </a:pPr>
              <a:endParaRPr lang="en-US">
                <a:solidFill>
                  <a:srgbClr val="000000"/>
                </a:solidFill>
                <a:latin typeface="Segoe UI"/>
              </a:endParaRPr>
            </a:p>
          </p:txBody>
        </p:sp>
        <p:sp>
          <p:nvSpPr>
            <p:cNvPr id="337" name="Oval 336">
              <a:extLst>
                <a:ext uri="{FF2B5EF4-FFF2-40B4-BE49-F238E27FC236}">
                  <a16:creationId xmlns:a16="http://schemas.microsoft.com/office/drawing/2014/main" id="{01B4E2D4-B43C-4D72-AB71-94F0A512C1A6}"/>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a:defRPr/>
              </a:pPr>
              <a:endParaRPr lang="en-US">
                <a:solidFill>
                  <a:srgbClr val="000000"/>
                </a:solidFill>
                <a:latin typeface="Segoe UI"/>
              </a:endParaRPr>
            </a:p>
          </p:txBody>
        </p:sp>
      </p:grpSp>
      <p:grpSp>
        <p:nvGrpSpPr>
          <p:cNvPr id="338" name="Group 337">
            <a:extLst>
              <a:ext uri="{FF2B5EF4-FFF2-40B4-BE49-F238E27FC236}">
                <a16:creationId xmlns:a16="http://schemas.microsoft.com/office/drawing/2014/main" id="{6D6826B5-3792-4F6D-BD65-4B0898795BBB}"/>
              </a:ext>
            </a:extLst>
          </p:cNvPr>
          <p:cNvGrpSpPr/>
          <p:nvPr/>
        </p:nvGrpSpPr>
        <p:grpSpPr>
          <a:xfrm>
            <a:off x="8993714" y="4718060"/>
            <a:ext cx="137121" cy="137121"/>
            <a:chOff x="6614096" y="3386015"/>
            <a:chExt cx="182880" cy="182880"/>
          </a:xfrm>
        </p:grpSpPr>
        <p:sp>
          <p:nvSpPr>
            <p:cNvPr id="339" name="Oval 338">
              <a:extLst>
                <a:ext uri="{FF2B5EF4-FFF2-40B4-BE49-F238E27FC236}">
                  <a16:creationId xmlns:a16="http://schemas.microsoft.com/office/drawing/2014/main" id="{2C0C87CA-906E-4E2F-A383-CFB4890DA7F6}"/>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a:defRPr/>
              </a:pPr>
              <a:endParaRPr lang="en-US">
                <a:solidFill>
                  <a:srgbClr val="000000"/>
                </a:solidFill>
                <a:latin typeface="Segoe UI"/>
              </a:endParaRPr>
            </a:p>
          </p:txBody>
        </p:sp>
        <p:sp>
          <p:nvSpPr>
            <p:cNvPr id="340" name="Oval 339">
              <a:extLst>
                <a:ext uri="{FF2B5EF4-FFF2-40B4-BE49-F238E27FC236}">
                  <a16:creationId xmlns:a16="http://schemas.microsoft.com/office/drawing/2014/main" id="{D000A5CF-8011-48A7-AB38-DF1EA6326755}"/>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a:defRPr/>
              </a:pPr>
              <a:endParaRPr lang="en-US">
                <a:solidFill>
                  <a:srgbClr val="000000"/>
                </a:solidFill>
                <a:latin typeface="Segoe UI"/>
              </a:endParaRPr>
            </a:p>
          </p:txBody>
        </p:sp>
      </p:grpSp>
      <p:grpSp>
        <p:nvGrpSpPr>
          <p:cNvPr id="341" name="Group 340">
            <a:extLst>
              <a:ext uri="{FF2B5EF4-FFF2-40B4-BE49-F238E27FC236}">
                <a16:creationId xmlns:a16="http://schemas.microsoft.com/office/drawing/2014/main" id="{9705FDD0-7BE8-4F53-9973-D70DB0528A7F}"/>
              </a:ext>
            </a:extLst>
          </p:cNvPr>
          <p:cNvGrpSpPr/>
          <p:nvPr/>
        </p:nvGrpSpPr>
        <p:grpSpPr>
          <a:xfrm>
            <a:off x="8683678" y="4885445"/>
            <a:ext cx="137121" cy="137121"/>
            <a:chOff x="6614096" y="3386015"/>
            <a:chExt cx="182880" cy="182880"/>
          </a:xfrm>
        </p:grpSpPr>
        <p:sp>
          <p:nvSpPr>
            <p:cNvPr id="342" name="Oval 341">
              <a:extLst>
                <a:ext uri="{FF2B5EF4-FFF2-40B4-BE49-F238E27FC236}">
                  <a16:creationId xmlns:a16="http://schemas.microsoft.com/office/drawing/2014/main" id="{943F52BF-9016-4840-B9B8-79ADB159314F}"/>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a:defRPr/>
              </a:pPr>
              <a:endParaRPr lang="en-US">
                <a:solidFill>
                  <a:srgbClr val="000000"/>
                </a:solidFill>
                <a:latin typeface="Segoe UI"/>
              </a:endParaRPr>
            </a:p>
          </p:txBody>
        </p:sp>
        <p:sp>
          <p:nvSpPr>
            <p:cNvPr id="343" name="Oval 342">
              <a:extLst>
                <a:ext uri="{FF2B5EF4-FFF2-40B4-BE49-F238E27FC236}">
                  <a16:creationId xmlns:a16="http://schemas.microsoft.com/office/drawing/2014/main" id="{46A773B1-9D21-48BE-9C1A-235458752BE2}"/>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a:defRPr/>
              </a:pPr>
              <a:endParaRPr lang="en-US">
                <a:solidFill>
                  <a:srgbClr val="000000"/>
                </a:solidFill>
                <a:latin typeface="Segoe UI"/>
              </a:endParaRPr>
            </a:p>
          </p:txBody>
        </p:sp>
      </p:grpSp>
      <p:grpSp>
        <p:nvGrpSpPr>
          <p:cNvPr id="344" name="Group 343">
            <a:extLst>
              <a:ext uri="{FF2B5EF4-FFF2-40B4-BE49-F238E27FC236}">
                <a16:creationId xmlns:a16="http://schemas.microsoft.com/office/drawing/2014/main" id="{CBD1EA22-C74E-4B33-B3AB-D449E57E6124}"/>
              </a:ext>
            </a:extLst>
          </p:cNvPr>
          <p:cNvGrpSpPr/>
          <p:nvPr/>
        </p:nvGrpSpPr>
        <p:grpSpPr>
          <a:xfrm>
            <a:off x="8882873" y="4895053"/>
            <a:ext cx="137121" cy="137121"/>
            <a:chOff x="6614096" y="3386015"/>
            <a:chExt cx="182880" cy="182880"/>
          </a:xfrm>
        </p:grpSpPr>
        <p:sp>
          <p:nvSpPr>
            <p:cNvPr id="345" name="Oval 344">
              <a:extLst>
                <a:ext uri="{FF2B5EF4-FFF2-40B4-BE49-F238E27FC236}">
                  <a16:creationId xmlns:a16="http://schemas.microsoft.com/office/drawing/2014/main" id="{BB10872E-3CCB-4DFF-AA52-4555166D4CF0}"/>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a:defRPr/>
              </a:pPr>
              <a:endParaRPr lang="en-US">
                <a:solidFill>
                  <a:srgbClr val="000000"/>
                </a:solidFill>
                <a:latin typeface="Segoe UI"/>
              </a:endParaRPr>
            </a:p>
          </p:txBody>
        </p:sp>
        <p:sp>
          <p:nvSpPr>
            <p:cNvPr id="346" name="Oval 345">
              <a:extLst>
                <a:ext uri="{FF2B5EF4-FFF2-40B4-BE49-F238E27FC236}">
                  <a16:creationId xmlns:a16="http://schemas.microsoft.com/office/drawing/2014/main" id="{EE94B4E4-D34E-40A5-816C-6F89927A063C}"/>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a:defRPr/>
              </a:pPr>
              <a:endParaRPr lang="en-US">
                <a:solidFill>
                  <a:srgbClr val="000000"/>
                </a:solidFill>
                <a:latin typeface="Segoe UI"/>
              </a:endParaRPr>
            </a:p>
          </p:txBody>
        </p:sp>
      </p:grpSp>
      <p:grpSp>
        <p:nvGrpSpPr>
          <p:cNvPr id="347" name="Group 346">
            <a:extLst>
              <a:ext uri="{FF2B5EF4-FFF2-40B4-BE49-F238E27FC236}">
                <a16:creationId xmlns:a16="http://schemas.microsoft.com/office/drawing/2014/main" id="{298CDF75-51A2-41C2-8E15-88933354DAB2}"/>
              </a:ext>
            </a:extLst>
          </p:cNvPr>
          <p:cNvGrpSpPr/>
          <p:nvPr/>
        </p:nvGrpSpPr>
        <p:grpSpPr>
          <a:xfrm>
            <a:off x="8722328" y="5466333"/>
            <a:ext cx="137121" cy="137121"/>
            <a:chOff x="6614096" y="3386015"/>
            <a:chExt cx="182880" cy="182880"/>
          </a:xfrm>
        </p:grpSpPr>
        <p:sp>
          <p:nvSpPr>
            <p:cNvPr id="348" name="Oval 347">
              <a:extLst>
                <a:ext uri="{FF2B5EF4-FFF2-40B4-BE49-F238E27FC236}">
                  <a16:creationId xmlns:a16="http://schemas.microsoft.com/office/drawing/2014/main" id="{0F4E1393-A193-438A-9598-C0ACC9A0449A}"/>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a:defRPr/>
              </a:pPr>
              <a:endParaRPr lang="en-US">
                <a:solidFill>
                  <a:srgbClr val="000000"/>
                </a:solidFill>
                <a:latin typeface="Segoe UI"/>
              </a:endParaRPr>
            </a:p>
          </p:txBody>
        </p:sp>
        <p:sp>
          <p:nvSpPr>
            <p:cNvPr id="349" name="Oval 348">
              <a:extLst>
                <a:ext uri="{FF2B5EF4-FFF2-40B4-BE49-F238E27FC236}">
                  <a16:creationId xmlns:a16="http://schemas.microsoft.com/office/drawing/2014/main" id="{F308753C-D59A-4A63-8DEC-DAF7DE9010BA}"/>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a:defRPr/>
              </a:pPr>
              <a:endParaRPr lang="en-US">
                <a:solidFill>
                  <a:srgbClr val="000000"/>
                </a:solidFill>
                <a:latin typeface="Segoe UI"/>
              </a:endParaRPr>
            </a:p>
          </p:txBody>
        </p:sp>
      </p:grpSp>
      <p:grpSp>
        <p:nvGrpSpPr>
          <p:cNvPr id="350" name="Group 349">
            <a:extLst>
              <a:ext uri="{FF2B5EF4-FFF2-40B4-BE49-F238E27FC236}">
                <a16:creationId xmlns:a16="http://schemas.microsoft.com/office/drawing/2014/main" id="{EC7A16B2-3A9D-4C94-897B-4DF449348D62}"/>
              </a:ext>
            </a:extLst>
          </p:cNvPr>
          <p:cNvGrpSpPr/>
          <p:nvPr/>
        </p:nvGrpSpPr>
        <p:grpSpPr>
          <a:xfrm>
            <a:off x="8912213" y="5466333"/>
            <a:ext cx="137121" cy="137121"/>
            <a:chOff x="6614096" y="3386015"/>
            <a:chExt cx="182880" cy="182880"/>
          </a:xfrm>
        </p:grpSpPr>
        <p:sp>
          <p:nvSpPr>
            <p:cNvPr id="351" name="Oval 350">
              <a:extLst>
                <a:ext uri="{FF2B5EF4-FFF2-40B4-BE49-F238E27FC236}">
                  <a16:creationId xmlns:a16="http://schemas.microsoft.com/office/drawing/2014/main" id="{829D30AC-7EE1-45BB-B710-4720F7722566}"/>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a:defRPr/>
              </a:pPr>
              <a:endParaRPr lang="en-US">
                <a:solidFill>
                  <a:srgbClr val="000000"/>
                </a:solidFill>
                <a:latin typeface="Segoe UI"/>
              </a:endParaRPr>
            </a:p>
          </p:txBody>
        </p:sp>
        <p:sp>
          <p:nvSpPr>
            <p:cNvPr id="352" name="Oval 351">
              <a:extLst>
                <a:ext uri="{FF2B5EF4-FFF2-40B4-BE49-F238E27FC236}">
                  <a16:creationId xmlns:a16="http://schemas.microsoft.com/office/drawing/2014/main" id="{9FB30620-5CBA-49A9-93E8-EDE0F5D9D8A3}"/>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a:defRPr/>
              </a:pPr>
              <a:endParaRPr lang="en-US">
                <a:solidFill>
                  <a:srgbClr val="000000"/>
                </a:solidFill>
                <a:latin typeface="Segoe UI"/>
              </a:endParaRPr>
            </a:p>
          </p:txBody>
        </p:sp>
      </p:grpSp>
      <p:grpSp>
        <p:nvGrpSpPr>
          <p:cNvPr id="353" name="Group 352">
            <a:extLst>
              <a:ext uri="{FF2B5EF4-FFF2-40B4-BE49-F238E27FC236}">
                <a16:creationId xmlns:a16="http://schemas.microsoft.com/office/drawing/2014/main" id="{3133B3BB-B2E8-4DE4-A79F-0AFAAE4CCFCF}"/>
              </a:ext>
            </a:extLst>
          </p:cNvPr>
          <p:cNvGrpSpPr/>
          <p:nvPr/>
        </p:nvGrpSpPr>
        <p:grpSpPr>
          <a:xfrm>
            <a:off x="9703125" y="6026134"/>
            <a:ext cx="137121" cy="137121"/>
            <a:chOff x="6614096" y="3386015"/>
            <a:chExt cx="182880" cy="182880"/>
          </a:xfrm>
        </p:grpSpPr>
        <p:sp>
          <p:nvSpPr>
            <p:cNvPr id="354" name="Oval 353">
              <a:extLst>
                <a:ext uri="{FF2B5EF4-FFF2-40B4-BE49-F238E27FC236}">
                  <a16:creationId xmlns:a16="http://schemas.microsoft.com/office/drawing/2014/main" id="{23CE6875-2AE3-4D25-A412-E720EB61242A}"/>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a:defRPr/>
              </a:pPr>
              <a:endParaRPr lang="en-US">
                <a:solidFill>
                  <a:srgbClr val="000000"/>
                </a:solidFill>
                <a:latin typeface="Segoe UI"/>
              </a:endParaRPr>
            </a:p>
          </p:txBody>
        </p:sp>
        <p:sp>
          <p:nvSpPr>
            <p:cNvPr id="355" name="Oval 354">
              <a:extLst>
                <a:ext uri="{FF2B5EF4-FFF2-40B4-BE49-F238E27FC236}">
                  <a16:creationId xmlns:a16="http://schemas.microsoft.com/office/drawing/2014/main" id="{9AB2B201-92D7-42DD-B573-8A267FCD2688}"/>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a:defRPr/>
              </a:pPr>
              <a:endParaRPr lang="en-US">
                <a:solidFill>
                  <a:srgbClr val="000000"/>
                </a:solidFill>
                <a:latin typeface="Segoe UI"/>
              </a:endParaRPr>
            </a:p>
          </p:txBody>
        </p:sp>
      </p:grpSp>
      <p:grpSp>
        <p:nvGrpSpPr>
          <p:cNvPr id="356" name="Group 355">
            <a:extLst>
              <a:ext uri="{FF2B5EF4-FFF2-40B4-BE49-F238E27FC236}">
                <a16:creationId xmlns:a16="http://schemas.microsoft.com/office/drawing/2014/main" id="{9CAFAE85-5CCB-457B-A2CA-AB36C5240EF0}"/>
              </a:ext>
            </a:extLst>
          </p:cNvPr>
          <p:cNvGrpSpPr/>
          <p:nvPr/>
        </p:nvGrpSpPr>
        <p:grpSpPr>
          <a:xfrm>
            <a:off x="9703125" y="6199607"/>
            <a:ext cx="137121" cy="137121"/>
            <a:chOff x="6614096" y="3386015"/>
            <a:chExt cx="182880" cy="182880"/>
          </a:xfrm>
        </p:grpSpPr>
        <p:sp>
          <p:nvSpPr>
            <p:cNvPr id="357" name="Oval 356">
              <a:extLst>
                <a:ext uri="{FF2B5EF4-FFF2-40B4-BE49-F238E27FC236}">
                  <a16:creationId xmlns:a16="http://schemas.microsoft.com/office/drawing/2014/main" id="{C8595938-F6C3-4D62-A2A7-5FBD5BCA8F7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a:defRPr/>
              </a:pPr>
              <a:endParaRPr lang="en-US">
                <a:solidFill>
                  <a:srgbClr val="000000"/>
                </a:solidFill>
                <a:latin typeface="Segoe UI"/>
              </a:endParaRPr>
            </a:p>
          </p:txBody>
        </p:sp>
        <p:sp>
          <p:nvSpPr>
            <p:cNvPr id="358" name="Oval 357">
              <a:extLst>
                <a:ext uri="{FF2B5EF4-FFF2-40B4-BE49-F238E27FC236}">
                  <a16:creationId xmlns:a16="http://schemas.microsoft.com/office/drawing/2014/main" id="{A69B5DF5-2257-4C5E-A758-F203A65BEC51}"/>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a:defRPr/>
              </a:pPr>
              <a:endParaRPr lang="en-US">
                <a:solidFill>
                  <a:srgbClr val="000000"/>
                </a:solidFill>
                <a:latin typeface="Segoe UI"/>
              </a:endParaRPr>
            </a:p>
          </p:txBody>
        </p:sp>
      </p:grpSp>
      <p:grpSp>
        <p:nvGrpSpPr>
          <p:cNvPr id="359" name="Group 358">
            <a:extLst>
              <a:ext uri="{FF2B5EF4-FFF2-40B4-BE49-F238E27FC236}">
                <a16:creationId xmlns:a16="http://schemas.microsoft.com/office/drawing/2014/main" id="{F68E42D5-F541-41FD-969B-2B3D41AA6B13}"/>
              </a:ext>
            </a:extLst>
          </p:cNvPr>
          <p:cNvGrpSpPr/>
          <p:nvPr/>
        </p:nvGrpSpPr>
        <p:grpSpPr>
          <a:xfrm>
            <a:off x="9888604" y="6026134"/>
            <a:ext cx="137121" cy="137121"/>
            <a:chOff x="6614096" y="3386015"/>
            <a:chExt cx="182880" cy="182880"/>
          </a:xfrm>
        </p:grpSpPr>
        <p:sp>
          <p:nvSpPr>
            <p:cNvPr id="360" name="Oval 359">
              <a:extLst>
                <a:ext uri="{FF2B5EF4-FFF2-40B4-BE49-F238E27FC236}">
                  <a16:creationId xmlns:a16="http://schemas.microsoft.com/office/drawing/2014/main" id="{FDB22527-6EC0-47B2-B9EC-3CBB8362DA51}"/>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a:defRPr/>
              </a:pPr>
              <a:endParaRPr lang="en-US">
                <a:solidFill>
                  <a:srgbClr val="000000"/>
                </a:solidFill>
                <a:latin typeface="Segoe UI"/>
              </a:endParaRPr>
            </a:p>
          </p:txBody>
        </p:sp>
        <p:sp>
          <p:nvSpPr>
            <p:cNvPr id="361" name="Oval 360">
              <a:extLst>
                <a:ext uri="{FF2B5EF4-FFF2-40B4-BE49-F238E27FC236}">
                  <a16:creationId xmlns:a16="http://schemas.microsoft.com/office/drawing/2014/main" id="{7A38A0A0-407D-433F-9CA4-1610F18D9606}"/>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a:defRPr/>
              </a:pPr>
              <a:endParaRPr lang="en-US">
                <a:solidFill>
                  <a:srgbClr val="000000"/>
                </a:solidFill>
                <a:latin typeface="Segoe UI"/>
              </a:endParaRPr>
            </a:p>
          </p:txBody>
        </p:sp>
      </p:grpSp>
      <p:grpSp>
        <p:nvGrpSpPr>
          <p:cNvPr id="362" name="Group 361">
            <a:extLst>
              <a:ext uri="{FF2B5EF4-FFF2-40B4-BE49-F238E27FC236}">
                <a16:creationId xmlns:a16="http://schemas.microsoft.com/office/drawing/2014/main" id="{D01B2EBE-FFEE-4446-97FE-3214EBFB1AB5}"/>
              </a:ext>
            </a:extLst>
          </p:cNvPr>
          <p:cNvGrpSpPr/>
          <p:nvPr/>
        </p:nvGrpSpPr>
        <p:grpSpPr>
          <a:xfrm>
            <a:off x="9888604" y="6199607"/>
            <a:ext cx="137121" cy="137121"/>
            <a:chOff x="6614096" y="3386015"/>
            <a:chExt cx="182880" cy="182880"/>
          </a:xfrm>
        </p:grpSpPr>
        <p:sp>
          <p:nvSpPr>
            <p:cNvPr id="363" name="Oval 362">
              <a:extLst>
                <a:ext uri="{FF2B5EF4-FFF2-40B4-BE49-F238E27FC236}">
                  <a16:creationId xmlns:a16="http://schemas.microsoft.com/office/drawing/2014/main" id="{12AE9254-C2F8-448F-B8DA-2CA525977D7A}"/>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a:defRPr/>
              </a:pPr>
              <a:endParaRPr lang="en-US">
                <a:solidFill>
                  <a:srgbClr val="000000"/>
                </a:solidFill>
                <a:latin typeface="Segoe UI"/>
              </a:endParaRPr>
            </a:p>
          </p:txBody>
        </p:sp>
        <p:sp>
          <p:nvSpPr>
            <p:cNvPr id="364" name="Oval 363">
              <a:extLst>
                <a:ext uri="{FF2B5EF4-FFF2-40B4-BE49-F238E27FC236}">
                  <a16:creationId xmlns:a16="http://schemas.microsoft.com/office/drawing/2014/main" id="{392D7ED8-B89C-4C7F-8029-723AC4E0F476}"/>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a:defRPr/>
              </a:pPr>
              <a:endParaRPr lang="en-US">
                <a:solidFill>
                  <a:srgbClr val="000000"/>
                </a:solidFill>
                <a:latin typeface="Segoe UI"/>
              </a:endParaRPr>
            </a:p>
          </p:txBody>
        </p:sp>
      </p:grpSp>
      <p:pic>
        <p:nvPicPr>
          <p:cNvPr id="181" name="Picture 180">
            <a:extLst>
              <a:ext uri="{FF2B5EF4-FFF2-40B4-BE49-F238E27FC236}">
                <a16:creationId xmlns:a16="http://schemas.microsoft.com/office/drawing/2014/main" id="{194F7668-1E1C-464C-AECE-54FDF84F7D86}"/>
              </a:ext>
            </a:extLst>
          </p:cNvPr>
          <p:cNvPicPr>
            <a:picLocks noChangeAspect="1"/>
          </p:cNvPicPr>
          <p:nvPr/>
        </p:nvPicPr>
        <p:blipFill>
          <a:blip r:embed="rId3">
            <a:lum bright="70000" contrast="-70000"/>
          </a:blip>
          <a:stretch>
            <a:fillRect/>
          </a:stretch>
        </p:blipFill>
        <p:spPr>
          <a:xfrm>
            <a:off x="432478" y="312224"/>
            <a:ext cx="881051" cy="549457"/>
          </a:xfrm>
          <a:prstGeom prst="rect">
            <a:avLst/>
          </a:prstGeom>
        </p:spPr>
      </p:pic>
      <p:sp>
        <p:nvSpPr>
          <p:cNvPr id="182" name="Relationship_F003" title="Icon of three boxes connected by lines">
            <a:extLst>
              <a:ext uri="{FF2B5EF4-FFF2-40B4-BE49-F238E27FC236}">
                <a16:creationId xmlns:a16="http://schemas.microsoft.com/office/drawing/2014/main" id="{23468E15-ACFC-43FE-8630-992ED85BC7B7}"/>
              </a:ext>
            </a:extLst>
          </p:cNvPr>
          <p:cNvSpPr>
            <a:spLocks noChangeAspect="1" noEditPoints="1"/>
          </p:cNvSpPr>
          <p:nvPr/>
        </p:nvSpPr>
        <p:spPr bwMode="auto">
          <a:xfrm>
            <a:off x="2253762" y="311212"/>
            <a:ext cx="590646" cy="552440"/>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endParaRPr lang="en-US" sz="882">
              <a:gradFill>
                <a:gsLst>
                  <a:gs pos="0">
                    <a:srgbClr val="505050"/>
                  </a:gs>
                  <a:gs pos="100000">
                    <a:srgbClr val="505050"/>
                  </a:gs>
                </a:gsLst>
                <a:lin ang="5400000" scaled="1"/>
              </a:gradFill>
              <a:latin typeface="Segoe UI"/>
            </a:endParaRPr>
          </a:p>
        </p:txBody>
      </p:sp>
      <p:pic>
        <p:nvPicPr>
          <p:cNvPr id="175" name="Picture 174">
            <a:extLst>
              <a:ext uri="{FF2B5EF4-FFF2-40B4-BE49-F238E27FC236}">
                <a16:creationId xmlns:a16="http://schemas.microsoft.com/office/drawing/2014/main" id="{DC02F71B-0C2A-49F7-96E4-77564D09866E}"/>
              </a:ext>
            </a:extLst>
          </p:cNvPr>
          <p:cNvPicPr>
            <a:picLocks noChangeAspect="1"/>
          </p:cNvPicPr>
          <p:nvPr/>
        </p:nvPicPr>
        <p:blipFill>
          <a:blip r:embed="rId4"/>
          <a:stretch>
            <a:fillRect/>
          </a:stretch>
        </p:blipFill>
        <p:spPr>
          <a:xfrm>
            <a:off x="9709810" y="4990603"/>
            <a:ext cx="588757" cy="444189"/>
          </a:xfrm>
          <a:prstGeom prst="rect">
            <a:avLst/>
          </a:prstGeom>
        </p:spPr>
      </p:pic>
      <p:sp>
        <p:nvSpPr>
          <p:cNvPr id="176" name="Title 1">
            <a:extLst>
              <a:ext uri="{FF2B5EF4-FFF2-40B4-BE49-F238E27FC236}">
                <a16:creationId xmlns:a16="http://schemas.microsoft.com/office/drawing/2014/main" id="{0E9C3A74-4B9F-41A8-A7A7-2E3F8574E814}"/>
              </a:ext>
            </a:extLst>
          </p:cNvPr>
          <p:cNvSpPr txBox="1">
            <a:spLocks/>
          </p:cNvSpPr>
          <p:nvPr/>
        </p:nvSpPr>
        <p:spPr>
          <a:xfrm>
            <a:off x="9638873" y="5468618"/>
            <a:ext cx="699059" cy="538657"/>
          </a:xfrm>
          <a:prstGeom prst="rect">
            <a:avLst/>
          </a:prstGeom>
        </p:spPr>
        <p:txBody>
          <a:bodyPr vert="horz" wrap="square" lIns="0" tIns="0" rIns="0" bIns="0"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016">
              <a:defRPr/>
            </a:pPr>
            <a:r>
              <a:rPr lang="en-US" sz="1174" spc="0">
                <a:gradFill>
                  <a:gsLst>
                    <a:gs pos="2655">
                      <a:srgbClr val="505050"/>
                    </a:gs>
                    <a:gs pos="31000">
                      <a:srgbClr val="505050"/>
                    </a:gs>
                  </a:gsLst>
                  <a:lin ang="5400000" scaled="0"/>
                </a:gradFill>
                <a:latin typeface="Segoe UI"/>
                <a:cs typeface="Segoe UI Semibold" panose="020B0702040204020203" pitchFamily="34" charset="0"/>
              </a:rPr>
              <a:t>AKS clusters</a:t>
            </a:r>
          </a:p>
        </p:txBody>
      </p:sp>
    </p:spTree>
    <p:extLst>
      <p:ext uri="{BB962C8B-B14F-4D97-AF65-F5344CB8AC3E}">
        <p14:creationId xmlns:p14="http://schemas.microsoft.com/office/powerpoint/2010/main" val="2721831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234"/>
                                        </p:tgtEl>
                                        <p:attrNameLst>
                                          <p:attrName>ppt_w</p:attrName>
                                        </p:attrNameLst>
                                      </p:cBhvr>
                                      <p:tavLst>
                                        <p:tav tm="0">
                                          <p:val>
                                            <p:strVal val="ppt_w"/>
                                          </p:val>
                                        </p:tav>
                                        <p:tav tm="100000">
                                          <p:val>
                                            <p:fltVal val="0"/>
                                          </p:val>
                                        </p:tav>
                                      </p:tavLst>
                                    </p:anim>
                                    <p:anim calcmode="lin" valueType="num">
                                      <p:cBhvr>
                                        <p:cTn id="7" dur="500"/>
                                        <p:tgtEl>
                                          <p:spTgt spid="234"/>
                                        </p:tgtEl>
                                        <p:attrNameLst>
                                          <p:attrName>ppt_h</p:attrName>
                                        </p:attrNameLst>
                                      </p:cBhvr>
                                      <p:tavLst>
                                        <p:tav tm="0">
                                          <p:val>
                                            <p:strVal val="ppt_h"/>
                                          </p:val>
                                        </p:tav>
                                        <p:tav tm="100000">
                                          <p:val>
                                            <p:fltVal val="0"/>
                                          </p:val>
                                        </p:tav>
                                      </p:tavLst>
                                    </p:anim>
                                    <p:animEffect transition="out" filter="fade">
                                      <p:cBhvr>
                                        <p:cTn id="8" dur="500"/>
                                        <p:tgtEl>
                                          <p:spTgt spid="234"/>
                                        </p:tgtEl>
                                      </p:cBhvr>
                                    </p:animEffect>
                                    <p:set>
                                      <p:cBhvr>
                                        <p:cTn id="9" dur="1" fill="hold">
                                          <p:stCondLst>
                                            <p:cond delay="499"/>
                                          </p:stCondLst>
                                        </p:cTn>
                                        <p:tgtEl>
                                          <p:spTgt spid="234"/>
                                        </p:tgtEl>
                                        <p:attrNameLst>
                                          <p:attrName>style.visibility</p:attrName>
                                        </p:attrNameLst>
                                      </p:cBhvr>
                                      <p:to>
                                        <p:strVal val="hidden"/>
                                      </p:to>
                                    </p:set>
                                  </p:childTnLst>
                                </p:cTn>
                              </p:par>
                              <p:par>
                                <p:cTn id="10" presetID="10" presetClass="exit" presetSubtype="0" fill="hold" grpId="0" nodeType="withEffect">
                                  <p:stCondLst>
                                    <p:cond delay="0"/>
                                  </p:stCondLst>
                                  <p:childTnLst>
                                    <p:animEffect transition="out" filter="fade">
                                      <p:cBhvr>
                                        <p:cTn id="11" dur="500"/>
                                        <p:tgtEl>
                                          <p:spTgt spid="249"/>
                                        </p:tgtEl>
                                      </p:cBhvr>
                                    </p:animEffect>
                                    <p:set>
                                      <p:cBhvr>
                                        <p:cTn id="12" dur="1" fill="hold">
                                          <p:stCondLst>
                                            <p:cond delay="499"/>
                                          </p:stCondLst>
                                        </p:cTn>
                                        <p:tgtEl>
                                          <p:spTgt spid="249"/>
                                        </p:tgtEl>
                                        <p:attrNameLst>
                                          <p:attrName>style.visibility</p:attrName>
                                        </p:attrNameLst>
                                      </p:cBhvr>
                                      <p:to>
                                        <p:strVal val="hidden"/>
                                      </p:to>
                                    </p:set>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246"/>
                                        </p:tgtEl>
                                        <p:attrNameLst>
                                          <p:attrName>style.visibility</p:attrName>
                                        </p:attrNameLst>
                                      </p:cBhvr>
                                      <p:to>
                                        <p:strVal val="visible"/>
                                      </p:to>
                                    </p:set>
                                    <p:anim calcmode="lin" valueType="num">
                                      <p:cBhvr>
                                        <p:cTn id="16" dur="500" fill="hold"/>
                                        <p:tgtEl>
                                          <p:spTgt spid="246"/>
                                        </p:tgtEl>
                                        <p:attrNameLst>
                                          <p:attrName>ppt_w</p:attrName>
                                        </p:attrNameLst>
                                      </p:cBhvr>
                                      <p:tavLst>
                                        <p:tav tm="0">
                                          <p:val>
                                            <p:fltVal val="0"/>
                                          </p:val>
                                        </p:tav>
                                        <p:tav tm="100000">
                                          <p:val>
                                            <p:strVal val="#ppt_w"/>
                                          </p:val>
                                        </p:tav>
                                      </p:tavLst>
                                    </p:anim>
                                    <p:anim calcmode="lin" valueType="num">
                                      <p:cBhvr>
                                        <p:cTn id="17" dur="500" fill="hold"/>
                                        <p:tgtEl>
                                          <p:spTgt spid="246"/>
                                        </p:tgtEl>
                                        <p:attrNameLst>
                                          <p:attrName>ppt_h</p:attrName>
                                        </p:attrNameLst>
                                      </p:cBhvr>
                                      <p:tavLst>
                                        <p:tav tm="0">
                                          <p:val>
                                            <p:fltVal val="0"/>
                                          </p:val>
                                        </p:tav>
                                        <p:tav tm="100000">
                                          <p:val>
                                            <p:strVal val="#ppt_h"/>
                                          </p:val>
                                        </p:tav>
                                      </p:tavLst>
                                    </p:anim>
                                    <p:animEffect transition="in" filter="fade">
                                      <p:cBhvr>
                                        <p:cTn id="18" dur="500"/>
                                        <p:tgtEl>
                                          <p:spTgt spid="246"/>
                                        </p:tgtEl>
                                      </p:cBhvr>
                                    </p:animEffect>
                                  </p:childTnLst>
                                </p:cTn>
                              </p:par>
                            </p:childTnLst>
                          </p:cTn>
                        </p:par>
                        <p:par>
                          <p:cTn id="19" fill="hold">
                            <p:stCondLst>
                              <p:cond delay="1000"/>
                            </p:stCondLst>
                            <p:childTnLst>
                              <p:par>
                                <p:cTn id="20" presetID="53" presetClass="entr" presetSubtype="16" fill="hold" nodeType="afterEffect">
                                  <p:stCondLst>
                                    <p:cond delay="0"/>
                                  </p:stCondLst>
                                  <p:childTnLst>
                                    <p:set>
                                      <p:cBhvr>
                                        <p:cTn id="21" dur="1" fill="hold">
                                          <p:stCondLst>
                                            <p:cond delay="0"/>
                                          </p:stCondLst>
                                        </p:cTn>
                                        <p:tgtEl>
                                          <p:spTgt spid="247"/>
                                        </p:tgtEl>
                                        <p:attrNameLst>
                                          <p:attrName>style.visibility</p:attrName>
                                        </p:attrNameLst>
                                      </p:cBhvr>
                                      <p:to>
                                        <p:strVal val="visible"/>
                                      </p:to>
                                    </p:set>
                                    <p:anim calcmode="lin" valueType="num">
                                      <p:cBhvr>
                                        <p:cTn id="22" dur="500" fill="hold"/>
                                        <p:tgtEl>
                                          <p:spTgt spid="247"/>
                                        </p:tgtEl>
                                        <p:attrNameLst>
                                          <p:attrName>ppt_w</p:attrName>
                                        </p:attrNameLst>
                                      </p:cBhvr>
                                      <p:tavLst>
                                        <p:tav tm="0">
                                          <p:val>
                                            <p:fltVal val="0"/>
                                          </p:val>
                                        </p:tav>
                                        <p:tav tm="100000">
                                          <p:val>
                                            <p:strVal val="#ppt_w"/>
                                          </p:val>
                                        </p:tav>
                                      </p:tavLst>
                                    </p:anim>
                                    <p:anim calcmode="lin" valueType="num">
                                      <p:cBhvr>
                                        <p:cTn id="23" dur="500" fill="hold"/>
                                        <p:tgtEl>
                                          <p:spTgt spid="247"/>
                                        </p:tgtEl>
                                        <p:attrNameLst>
                                          <p:attrName>ppt_h</p:attrName>
                                        </p:attrNameLst>
                                      </p:cBhvr>
                                      <p:tavLst>
                                        <p:tav tm="0">
                                          <p:val>
                                            <p:fltVal val="0"/>
                                          </p:val>
                                        </p:tav>
                                        <p:tav tm="100000">
                                          <p:val>
                                            <p:strVal val="#ppt_h"/>
                                          </p:val>
                                        </p:tav>
                                      </p:tavLst>
                                    </p:anim>
                                    <p:animEffect transition="in" filter="fade">
                                      <p:cBhvr>
                                        <p:cTn id="24" dur="500"/>
                                        <p:tgtEl>
                                          <p:spTgt spid="247"/>
                                        </p:tgtEl>
                                      </p:cBhvr>
                                    </p:animEffect>
                                  </p:childTnLst>
                                </p:cTn>
                              </p:par>
                            </p:childTnLst>
                          </p:cTn>
                        </p:par>
                        <p:par>
                          <p:cTn id="25" fill="hold">
                            <p:stCondLst>
                              <p:cond delay="1500"/>
                            </p:stCondLst>
                            <p:childTnLst>
                              <p:par>
                                <p:cTn id="26" presetID="53" presetClass="entr" presetSubtype="16" fill="hold" nodeType="afterEffect">
                                  <p:stCondLst>
                                    <p:cond delay="0"/>
                                  </p:stCondLst>
                                  <p:childTnLst>
                                    <p:set>
                                      <p:cBhvr>
                                        <p:cTn id="27" dur="1" fill="hold">
                                          <p:stCondLst>
                                            <p:cond delay="0"/>
                                          </p:stCondLst>
                                        </p:cTn>
                                        <p:tgtEl>
                                          <p:spTgt spid="248"/>
                                        </p:tgtEl>
                                        <p:attrNameLst>
                                          <p:attrName>style.visibility</p:attrName>
                                        </p:attrNameLst>
                                      </p:cBhvr>
                                      <p:to>
                                        <p:strVal val="visible"/>
                                      </p:to>
                                    </p:set>
                                    <p:anim calcmode="lin" valueType="num">
                                      <p:cBhvr>
                                        <p:cTn id="28" dur="500" fill="hold"/>
                                        <p:tgtEl>
                                          <p:spTgt spid="248"/>
                                        </p:tgtEl>
                                        <p:attrNameLst>
                                          <p:attrName>ppt_w</p:attrName>
                                        </p:attrNameLst>
                                      </p:cBhvr>
                                      <p:tavLst>
                                        <p:tav tm="0">
                                          <p:val>
                                            <p:fltVal val="0"/>
                                          </p:val>
                                        </p:tav>
                                        <p:tav tm="100000">
                                          <p:val>
                                            <p:strVal val="#ppt_w"/>
                                          </p:val>
                                        </p:tav>
                                      </p:tavLst>
                                    </p:anim>
                                    <p:anim calcmode="lin" valueType="num">
                                      <p:cBhvr>
                                        <p:cTn id="29" dur="500" fill="hold"/>
                                        <p:tgtEl>
                                          <p:spTgt spid="248"/>
                                        </p:tgtEl>
                                        <p:attrNameLst>
                                          <p:attrName>ppt_h</p:attrName>
                                        </p:attrNameLst>
                                      </p:cBhvr>
                                      <p:tavLst>
                                        <p:tav tm="0">
                                          <p:val>
                                            <p:fltVal val="0"/>
                                          </p:val>
                                        </p:tav>
                                        <p:tav tm="100000">
                                          <p:val>
                                            <p:strVal val="#ppt_h"/>
                                          </p:val>
                                        </p:tav>
                                      </p:tavLst>
                                    </p:anim>
                                    <p:animEffect transition="in" filter="fade">
                                      <p:cBhvr>
                                        <p:cTn id="30" dur="500"/>
                                        <p:tgtEl>
                                          <p:spTgt spid="248"/>
                                        </p:tgtEl>
                                      </p:cBhvr>
                                    </p:animEffect>
                                  </p:childTnLst>
                                </p:cTn>
                              </p:par>
                            </p:childTnLst>
                          </p:cTn>
                        </p:par>
                        <p:par>
                          <p:cTn id="31" fill="hold">
                            <p:stCondLst>
                              <p:cond delay="2000"/>
                            </p:stCondLst>
                            <p:childTnLst>
                              <p:par>
                                <p:cTn id="32" presetID="53" presetClass="entr" presetSubtype="16" fill="hold" nodeType="afterEffect">
                                  <p:stCondLst>
                                    <p:cond delay="0"/>
                                  </p:stCondLst>
                                  <p:childTnLst>
                                    <p:set>
                                      <p:cBhvr>
                                        <p:cTn id="33" dur="1" fill="hold">
                                          <p:stCondLst>
                                            <p:cond delay="0"/>
                                          </p:stCondLst>
                                        </p:cTn>
                                        <p:tgtEl>
                                          <p:spTgt spid="270"/>
                                        </p:tgtEl>
                                        <p:attrNameLst>
                                          <p:attrName>style.visibility</p:attrName>
                                        </p:attrNameLst>
                                      </p:cBhvr>
                                      <p:to>
                                        <p:strVal val="visible"/>
                                      </p:to>
                                    </p:set>
                                    <p:anim calcmode="lin" valueType="num">
                                      <p:cBhvr>
                                        <p:cTn id="34" dur="500" fill="hold"/>
                                        <p:tgtEl>
                                          <p:spTgt spid="270"/>
                                        </p:tgtEl>
                                        <p:attrNameLst>
                                          <p:attrName>ppt_w</p:attrName>
                                        </p:attrNameLst>
                                      </p:cBhvr>
                                      <p:tavLst>
                                        <p:tav tm="0">
                                          <p:val>
                                            <p:fltVal val="0"/>
                                          </p:val>
                                        </p:tav>
                                        <p:tav tm="100000">
                                          <p:val>
                                            <p:strVal val="#ppt_w"/>
                                          </p:val>
                                        </p:tav>
                                      </p:tavLst>
                                    </p:anim>
                                    <p:anim calcmode="lin" valueType="num">
                                      <p:cBhvr>
                                        <p:cTn id="35" dur="500" fill="hold"/>
                                        <p:tgtEl>
                                          <p:spTgt spid="270"/>
                                        </p:tgtEl>
                                        <p:attrNameLst>
                                          <p:attrName>ppt_h</p:attrName>
                                        </p:attrNameLst>
                                      </p:cBhvr>
                                      <p:tavLst>
                                        <p:tav tm="0">
                                          <p:val>
                                            <p:fltVal val="0"/>
                                          </p:val>
                                        </p:tav>
                                        <p:tav tm="100000">
                                          <p:val>
                                            <p:strVal val="#ppt_h"/>
                                          </p:val>
                                        </p:tav>
                                      </p:tavLst>
                                    </p:anim>
                                    <p:animEffect transition="in" filter="fade">
                                      <p:cBhvr>
                                        <p:cTn id="36" dur="500"/>
                                        <p:tgtEl>
                                          <p:spTgt spid="270"/>
                                        </p:tgtEl>
                                      </p:cBhvr>
                                    </p:animEffect>
                                  </p:childTnLst>
                                </p:cTn>
                              </p:par>
                            </p:childTnLst>
                          </p:cTn>
                        </p:par>
                        <p:par>
                          <p:cTn id="37" fill="hold">
                            <p:stCondLst>
                              <p:cond delay="2500"/>
                            </p:stCondLst>
                            <p:childTnLst>
                              <p:par>
                                <p:cTn id="38" presetID="10" presetClass="entr" presetSubtype="0" fill="hold" grpId="0" nodeType="afterEffect">
                                  <p:stCondLst>
                                    <p:cond delay="0"/>
                                  </p:stCondLst>
                                  <p:childTnLst>
                                    <p:set>
                                      <p:cBhvr>
                                        <p:cTn id="39" dur="1" fill="hold">
                                          <p:stCondLst>
                                            <p:cond delay="0"/>
                                          </p:stCondLst>
                                        </p:cTn>
                                        <p:tgtEl>
                                          <p:spTgt spid="274"/>
                                        </p:tgtEl>
                                        <p:attrNameLst>
                                          <p:attrName>style.visibility</p:attrName>
                                        </p:attrNameLst>
                                      </p:cBhvr>
                                      <p:to>
                                        <p:strVal val="visible"/>
                                      </p:to>
                                    </p:set>
                                    <p:animEffect transition="in" filter="fade">
                                      <p:cBhvr>
                                        <p:cTn id="40" dur="500"/>
                                        <p:tgtEl>
                                          <p:spTgt spid="274"/>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xit" presetSubtype="32" fill="hold" nodeType="clickEffect">
                                  <p:stCondLst>
                                    <p:cond delay="0"/>
                                  </p:stCondLst>
                                  <p:childTnLst>
                                    <p:anim calcmode="lin" valueType="num">
                                      <p:cBhvr>
                                        <p:cTn id="44" dur="500"/>
                                        <p:tgtEl>
                                          <p:spTgt spid="251"/>
                                        </p:tgtEl>
                                        <p:attrNameLst>
                                          <p:attrName>ppt_w</p:attrName>
                                        </p:attrNameLst>
                                      </p:cBhvr>
                                      <p:tavLst>
                                        <p:tav tm="0">
                                          <p:val>
                                            <p:strVal val="ppt_w"/>
                                          </p:val>
                                        </p:tav>
                                        <p:tav tm="100000">
                                          <p:val>
                                            <p:fltVal val="0"/>
                                          </p:val>
                                        </p:tav>
                                      </p:tavLst>
                                    </p:anim>
                                    <p:anim calcmode="lin" valueType="num">
                                      <p:cBhvr>
                                        <p:cTn id="45" dur="500"/>
                                        <p:tgtEl>
                                          <p:spTgt spid="251"/>
                                        </p:tgtEl>
                                        <p:attrNameLst>
                                          <p:attrName>ppt_h</p:attrName>
                                        </p:attrNameLst>
                                      </p:cBhvr>
                                      <p:tavLst>
                                        <p:tav tm="0">
                                          <p:val>
                                            <p:strVal val="ppt_h"/>
                                          </p:val>
                                        </p:tav>
                                        <p:tav tm="100000">
                                          <p:val>
                                            <p:fltVal val="0"/>
                                          </p:val>
                                        </p:tav>
                                      </p:tavLst>
                                    </p:anim>
                                    <p:animEffect transition="out" filter="fade">
                                      <p:cBhvr>
                                        <p:cTn id="46" dur="500"/>
                                        <p:tgtEl>
                                          <p:spTgt spid="251"/>
                                        </p:tgtEl>
                                      </p:cBhvr>
                                    </p:animEffect>
                                    <p:set>
                                      <p:cBhvr>
                                        <p:cTn id="47" dur="1" fill="hold">
                                          <p:stCondLst>
                                            <p:cond delay="499"/>
                                          </p:stCondLst>
                                        </p:cTn>
                                        <p:tgtEl>
                                          <p:spTgt spid="251"/>
                                        </p:tgtEl>
                                        <p:attrNameLst>
                                          <p:attrName>style.visibility</p:attrName>
                                        </p:attrNameLst>
                                      </p:cBhvr>
                                      <p:to>
                                        <p:strVal val="hidden"/>
                                      </p:to>
                                    </p:set>
                                  </p:childTnLst>
                                </p:cTn>
                              </p:par>
                              <p:par>
                                <p:cTn id="48" presetID="53" presetClass="exit" presetSubtype="32" fill="hold" nodeType="withEffect">
                                  <p:stCondLst>
                                    <p:cond delay="250"/>
                                  </p:stCondLst>
                                  <p:childTnLst>
                                    <p:anim calcmode="lin" valueType="num">
                                      <p:cBhvr>
                                        <p:cTn id="49" dur="500"/>
                                        <p:tgtEl>
                                          <p:spTgt spid="254"/>
                                        </p:tgtEl>
                                        <p:attrNameLst>
                                          <p:attrName>ppt_w</p:attrName>
                                        </p:attrNameLst>
                                      </p:cBhvr>
                                      <p:tavLst>
                                        <p:tav tm="0">
                                          <p:val>
                                            <p:strVal val="ppt_w"/>
                                          </p:val>
                                        </p:tav>
                                        <p:tav tm="100000">
                                          <p:val>
                                            <p:fltVal val="0"/>
                                          </p:val>
                                        </p:tav>
                                      </p:tavLst>
                                    </p:anim>
                                    <p:anim calcmode="lin" valueType="num">
                                      <p:cBhvr>
                                        <p:cTn id="50" dur="500"/>
                                        <p:tgtEl>
                                          <p:spTgt spid="254"/>
                                        </p:tgtEl>
                                        <p:attrNameLst>
                                          <p:attrName>ppt_h</p:attrName>
                                        </p:attrNameLst>
                                      </p:cBhvr>
                                      <p:tavLst>
                                        <p:tav tm="0">
                                          <p:val>
                                            <p:strVal val="ppt_h"/>
                                          </p:val>
                                        </p:tav>
                                        <p:tav tm="100000">
                                          <p:val>
                                            <p:fltVal val="0"/>
                                          </p:val>
                                        </p:tav>
                                      </p:tavLst>
                                    </p:anim>
                                    <p:animEffect transition="out" filter="fade">
                                      <p:cBhvr>
                                        <p:cTn id="51" dur="500"/>
                                        <p:tgtEl>
                                          <p:spTgt spid="254"/>
                                        </p:tgtEl>
                                      </p:cBhvr>
                                    </p:animEffect>
                                    <p:set>
                                      <p:cBhvr>
                                        <p:cTn id="52" dur="1" fill="hold">
                                          <p:stCondLst>
                                            <p:cond delay="499"/>
                                          </p:stCondLst>
                                        </p:cTn>
                                        <p:tgtEl>
                                          <p:spTgt spid="254"/>
                                        </p:tgtEl>
                                        <p:attrNameLst>
                                          <p:attrName>style.visibility</p:attrName>
                                        </p:attrNameLst>
                                      </p:cBhvr>
                                      <p:to>
                                        <p:strVal val="hidden"/>
                                      </p:to>
                                    </p:set>
                                  </p:childTnLst>
                                </p:cTn>
                              </p:par>
                              <p:par>
                                <p:cTn id="53" presetID="53" presetClass="exit" presetSubtype="32" fill="hold" nodeType="withEffect">
                                  <p:stCondLst>
                                    <p:cond delay="0"/>
                                  </p:stCondLst>
                                  <p:childTnLst>
                                    <p:anim calcmode="lin" valueType="num">
                                      <p:cBhvr>
                                        <p:cTn id="54" dur="500"/>
                                        <p:tgtEl>
                                          <p:spTgt spid="257"/>
                                        </p:tgtEl>
                                        <p:attrNameLst>
                                          <p:attrName>ppt_w</p:attrName>
                                        </p:attrNameLst>
                                      </p:cBhvr>
                                      <p:tavLst>
                                        <p:tav tm="0">
                                          <p:val>
                                            <p:strVal val="ppt_w"/>
                                          </p:val>
                                        </p:tav>
                                        <p:tav tm="100000">
                                          <p:val>
                                            <p:fltVal val="0"/>
                                          </p:val>
                                        </p:tav>
                                      </p:tavLst>
                                    </p:anim>
                                    <p:anim calcmode="lin" valueType="num">
                                      <p:cBhvr>
                                        <p:cTn id="55" dur="500"/>
                                        <p:tgtEl>
                                          <p:spTgt spid="257"/>
                                        </p:tgtEl>
                                        <p:attrNameLst>
                                          <p:attrName>ppt_h</p:attrName>
                                        </p:attrNameLst>
                                      </p:cBhvr>
                                      <p:tavLst>
                                        <p:tav tm="0">
                                          <p:val>
                                            <p:strVal val="ppt_h"/>
                                          </p:val>
                                        </p:tav>
                                        <p:tav tm="100000">
                                          <p:val>
                                            <p:fltVal val="0"/>
                                          </p:val>
                                        </p:tav>
                                      </p:tavLst>
                                    </p:anim>
                                    <p:animEffect transition="out" filter="fade">
                                      <p:cBhvr>
                                        <p:cTn id="56" dur="500"/>
                                        <p:tgtEl>
                                          <p:spTgt spid="257"/>
                                        </p:tgtEl>
                                      </p:cBhvr>
                                    </p:animEffect>
                                    <p:set>
                                      <p:cBhvr>
                                        <p:cTn id="57" dur="1" fill="hold">
                                          <p:stCondLst>
                                            <p:cond delay="499"/>
                                          </p:stCondLst>
                                        </p:cTn>
                                        <p:tgtEl>
                                          <p:spTgt spid="257"/>
                                        </p:tgtEl>
                                        <p:attrNameLst>
                                          <p:attrName>style.visibility</p:attrName>
                                        </p:attrNameLst>
                                      </p:cBhvr>
                                      <p:to>
                                        <p:strVal val="hidden"/>
                                      </p:to>
                                    </p:set>
                                  </p:childTnLst>
                                </p:cTn>
                              </p:par>
                              <p:par>
                                <p:cTn id="58" presetID="53" presetClass="exit" presetSubtype="32" fill="hold" nodeType="withEffect">
                                  <p:stCondLst>
                                    <p:cond delay="250"/>
                                  </p:stCondLst>
                                  <p:childTnLst>
                                    <p:anim calcmode="lin" valueType="num">
                                      <p:cBhvr>
                                        <p:cTn id="59" dur="500"/>
                                        <p:tgtEl>
                                          <p:spTgt spid="261"/>
                                        </p:tgtEl>
                                        <p:attrNameLst>
                                          <p:attrName>ppt_w</p:attrName>
                                        </p:attrNameLst>
                                      </p:cBhvr>
                                      <p:tavLst>
                                        <p:tav tm="0">
                                          <p:val>
                                            <p:strVal val="ppt_w"/>
                                          </p:val>
                                        </p:tav>
                                        <p:tav tm="100000">
                                          <p:val>
                                            <p:fltVal val="0"/>
                                          </p:val>
                                        </p:tav>
                                      </p:tavLst>
                                    </p:anim>
                                    <p:anim calcmode="lin" valueType="num">
                                      <p:cBhvr>
                                        <p:cTn id="60" dur="500"/>
                                        <p:tgtEl>
                                          <p:spTgt spid="261"/>
                                        </p:tgtEl>
                                        <p:attrNameLst>
                                          <p:attrName>ppt_h</p:attrName>
                                        </p:attrNameLst>
                                      </p:cBhvr>
                                      <p:tavLst>
                                        <p:tav tm="0">
                                          <p:val>
                                            <p:strVal val="ppt_h"/>
                                          </p:val>
                                        </p:tav>
                                        <p:tav tm="100000">
                                          <p:val>
                                            <p:fltVal val="0"/>
                                          </p:val>
                                        </p:tav>
                                      </p:tavLst>
                                    </p:anim>
                                    <p:animEffect transition="out" filter="fade">
                                      <p:cBhvr>
                                        <p:cTn id="61" dur="500"/>
                                        <p:tgtEl>
                                          <p:spTgt spid="261"/>
                                        </p:tgtEl>
                                      </p:cBhvr>
                                    </p:animEffect>
                                    <p:set>
                                      <p:cBhvr>
                                        <p:cTn id="62" dur="1" fill="hold">
                                          <p:stCondLst>
                                            <p:cond delay="499"/>
                                          </p:stCondLst>
                                        </p:cTn>
                                        <p:tgtEl>
                                          <p:spTgt spid="261"/>
                                        </p:tgtEl>
                                        <p:attrNameLst>
                                          <p:attrName>style.visibility</p:attrName>
                                        </p:attrNameLst>
                                      </p:cBhvr>
                                      <p:to>
                                        <p:strVal val="hidden"/>
                                      </p:to>
                                    </p:set>
                                  </p:childTnLst>
                                </p:cTn>
                              </p:par>
                              <p:par>
                                <p:cTn id="63" presetID="53" presetClass="exit" presetSubtype="32" fill="hold" nodeType="withEffect">
                                  <p:stCondLst>
                                    <p:cond delay="500"/>
                                  </p:stCondLst>
                                  <p:childTnLst>
                                    <p:anim calcmode="lin" valueType="num">
                                      <p:cBhvr>
                                        <p:cTn id="64" dur="500"/>
                                        <p:tgtEl>
                                          <p:spTgt spid="264"/>
                                        </p:tgtEl>
                                        <p:attrNameLst>
                                          <p:attrName>ppt_w</p:attrName>
                                        </p:attrNameLst>
                                      </p:cBhvr>
                                      <p:tavLst>
                                        <p:tav tm="0">
                                          <p:val>
                                            <p:strVal val="ppt_w"/>
                                          </p:val>
                                        </p:tav>
                                        <p:tav tm="100000">
                                          <p:val>
                                            <p:fltVal val="0"/>
                                          </p:val>
                                        </p:tav>
                                      </p:tavLst>
                                    </p:anim>
                                    <p:anim calcmode="lin" valueType="num">
                                      <p:cBhvr>
                                        <p:cTn id="65" dur="500"/>
                                        <p:tgtEl>
                                          <p:spTgt spid="264"/>
                                        </p:tgtEl>
                                        <p:attrNameLst>
                                          <p:attrName>ppt_h</p:attrName>
                                        </p:attrNameLst>
                                      </p:cBhvr>
                                      <p:tavLst>
                                        <p:tav tm="0">
                                          <p:val>
                                            <p:strVal val="ppt_h"/>
                                          </p:val>
                                        </p:tav>
                                        <p:tav tm="100000">
                                          <p:val>
                                            <p:fltVal val="0"/>
                                          </p:val>
                                        </p:tav>
                                      </p:tavLst>
                                    </p:anim>
                                    <p:animEffect transition="out" filter="fade">
                                      <p:cBhvr>
                                        <p:cTn id="66" dur="500"/>
                                        <p:tgtEl>
                                          <p:spTgt spid="264"/>
                                        </p:tgtEl>
                                      </p:cBhvr>
                                    </p:animEffect>
                                    <p:set>
                                      <p:cBhvr>
                                        <p:cTn id="67" dur="1" fill="hold">
                                          <p:stCondLst>
                                            <p:cond delay="499"/>
                                          </p:stCondLst>
                                        </p:cTn>
                                        <p:tgtEl>
                                          <p:spTgt spid="264"/>
                                        </p:tgtEl>
                                        <p:attrNameLst>
                                          <p:attrName>style.visibility</p:attrName>
                                        </p:attrNameLst>
                                      </p:cBhvr>
                                      <p:to>
                                        <p:strVal val="hidden"/>
                                      </p:to>
                                    </p:set>
                                  </p:childTnLst>
                                </p:cTn>
                              </p:par>
                              <p:par>
                                <p:cTn id="68" presetID="53" presetClass="exit" presetSubtype="32" fill="hold" nodeType="withEffect">
                                  <p:stCondLst>
                                    <p:cond delay="250"/>
                                  </p:stCondLst>
                                  <p:childTnLst>
                                    <p:anim calcmode="lin" valueType="num">
                                      <p:cBhvr>
                                        <p:cTn id="69" dur="500"/>
                                        <p:tgtEl>
                                          <p:spTgt spid="267"/>
                                        </p:tgtEl>
                                        <p:attrNameLst>
                                          <p:attrName>ppt_w</p:attrName>
                                        </p:attrNameLst>
                                      </p:cBhvr>
                                      <p:tavLst>
                                        <p:tav tm="0">
                                          <p:val>
                                            <p:strVal val="ppt_w"/>
                                          </p:val>
                                        </p:tav>
                                        <p:tav tm="100000">
                                          <p:val>
                                            <p:fltVal val="0"/>
                                          </p:val>
                                        </p:tav>
                                      </p:tavLst>
                                    </p:anim>
                                    <p:anim calcmode="lin" valueType="num">
                                      <p:cBhvr>
                                        <p:cTn id="70" dur="500"/>
                                        <p:tgtEl>
                                          <p:spTgt spid="267"/>
                                        </p:tgtEl>
                                        <p:attrNameLst>
                                          <p:attrName>ppt_h</p:attrName>
                                        </p:attrNameLst>
                                      </p:cBhvr>
                                      <p:tavLst>
                                        <p:tav tm="0">
                                          <p:val>
                                            <p:strVal val="ppt_h"/>
                                          </p:val>
                                        </p:tav>
                                        <p:tav tm="100000">
                                          <p:val>
                                            <p:fltVal val="0"/>
                                          </p:val>
                                        </p:tav>
                                      </p:tavLst>
                                    </p:anim>
                                    <p:animEffect transition="out" filter="fade">
                                      <p:cBhvr>
                                        <p:cTn id="71" dur="500"/>
                                        <p:tgtEl>
                                          <p:spTgt spid="267"/>
                                        </p:tgtEl>
                                      </p:cBhvr>
                                    </p:animEffect>
                                    <p:set>
                                      <p:cBhvr>
                                        <p:cTn id="72" dur="1" fill="hold">
                                          <p:stCondLst>
                                            <p:cond delay="499"/>
                                          </p:stCondLst>
                                        </p:cTn>
                                        <p:tgtEl>
                                          <p:spTgt spid="267"/>
                                        </p:tgtEl>
                                        <p:attrNameLst>
                                          <p:attrName>style.visibility</p:attrName>
                                        </p:attrNameLst>
                                      </p:cBhvr>
                                      <p:to>
                                        <p:strVal val="hidden"/>
                                      </p:to>
                                    </p:set>
                                  </p:childTnLst>
                                </p:cTn>
                              </p:par>
                            </p:childTnLst>
                          </p:cTn>
                        </p:par>
                        <p:par>
                          <p:cTn id="73" fill="hold">
                            <p:stCondLst>
                              <p:cond delay="1000"/>
                            </p:stCondLst>
                            <p:childTnLst>
                              <p:par>
                                <p:cTn id="74" presetID="53" presetClass="entr" presetSubtype="16" fill="hold" nodeType="afterEffect">
                                  <p:stCondLst>
                                    <p:cond delay="0"/>
                                  </p:stCondLst>
                                  <p:childTnLst>
                                    <p:set>
                                      <p:cBhvr>
                                        <p:cTn id="75" dur="1" fill="hold">
                                          <p:stCondLst>
                                            <p:cond delay="0"/>
                                          </p:stCondLst>
                                        </p:cTn>
                                        <p:tgtEl>
                                          <p:spTgt spid="297"/>
                                        </p:tgtEl>
                                        <p:attrNameLst>
                                          <p:attrName>style.visibility</p:attrName>
                                        </p:attrNameLst>
                                      </p:cBhvr>
                                      <p:to>
                                        <p:strVal val="visible"/>
                                      </p:to>
                                    </p:set>
                                    <p:anim calcmode="lin" valueType="num">
                                      <p:cBhvr>
                                        <p:cTn id="76" dur="500" fill="hold"/>
                                        <p:tgtEl>
                                          <p:spTgt spid="297"/>
                                        </p:tgtEl>
                                        <p:attrNameLst>
                                          <p:attrName>ppt_w</p:attrName>
                                        </p:attrNameLst>
                                      </p:cBhvr>
                                      <p:tavLst>
                                        <p:tav tm="0">
                                          <p:val>
                                            <p:fltVal val="0"/>
                                          </p:val>
                                        </p:tav>
                                        <p:tav tm="100000">
                                          <p:val>
                                            <p:strVal val="#ppt_w"/>
                                          </p:val>
                                        </p:tav>
                                      </p:tavLst>
                                    </p:anim>
                                    <p:anim calcmode="lin" valueType="num">
                                      <p:cBhvr>
                                        <p:cTn id="77" dur="500" fill="hold"/>
                                        <p:tgtEl>
                                          <p:spTgt spid="297"/>
                                        </p:tgtEl>
                                        <p:attrNameLst>
                                          <p:attrName>ppt_h</p:attrName>
                                        </p:attrNameLst>
                                      </p:cBhvr>
                                      <p:tavLst>
                                        <p:tav tm="0">
                                          <p:val>
                                            <p:fltVal val="0"/>
                                          </p:val>
                                        </p:tav>
                                        <p:tav tm="100000">
                                          <p:val>
                                            <p:strVal val="#ppt_h"/>
                                          </p:val>
                                        </p:tav>
                                      </p:tavLst>
                                    </p:anim>
                                    <p:animEffect transition="in" filter="fade">
                                      <p:cBhvr>
                                        <p:cTn id="78" dur="500"/>
                                        <p:tgtEl>
                                          <p:spTgt spid="297"/>
                                        </p:tgtEl>
                                      </p:cBhvr>
                                    </p:animEffect>
                                  </p:childTnLst>
                                </p:cTn>
                              </p:par>
                              <p:par>
                                <p:cTn id="79" presetID="53" presetClass="entr" presetSubtype="16" fill="hold" nodeType="withEffect">
                                  <p:stCondLst>
                                    <p:cond delay="0"/>
                                  </p:stCondLst>
                                  <p:childTnLst>
                                    <p:set>
                                      <p:cBhvr>
                                        <p:cTn id="80" dur="1" fill="hold">
                                          <p:stCondLst>
                                            <p:cond delay="0"/>
                                          </p:stCondLst>
                                        </p:cTn>
                                        <p:tgtEl>
                                          <p:spTgt spid="335"/>
                                        </p:tgtEl>
                                        <p:attrNameLst>
                                          <p:attrName>style.visibility</p:attrName>
                                        </p:attrNameLst>
                                      </p:cBhvr>
                                      <p:to>
                                        <p:strVal val="visible"/>
                                      </p:to>
                                    </p:set>
                                    <p:anim calcmode="lin" valueType="num">
                                      <p:cBhvr>
                                        <p:cTn id="81" dur="500" fill="hold"/>
                                        <p:tgtEl>
                                          <p:spTgt spid="335"/>
                                        </p:tgtEl>
                                        <p:attrNameLst>
                                          <p:attrName>ppt_w</p:attrName>
                                        </p:attrNameLst>
                                      </p:cBhvr>
                                      <p:tavLst>
                                        <p:tav tm="0">
                                          <p:val>
                                            <p:fltVal val="0"/>
                                          </p:val>
                                        </p:tav>
                                        <p:tav tm="100000">
                                          <p:val>
                                            <p:strVal val="#ppt_w"/>
                                          </p:val>
                                        </p:tav>
                                      </p:tavLst>
                                    </p:anim>
                                    <p:anim calcmode="lin" valueType="num">
                                      <p:cBhvr>
                                        <p:cTn id="82" dur="500" fill="hold"/>
                                        <p:tgtEl>
                                          <p:spTgt spid="335"/>
                                        </p:tgtEl>
                                        <p:attrNameLst>
                                          <p:attrName>ppt_h</p:attrName>
                                        </p:attrNameLst>
                                      </p:cBhvr>
                                      <p:tavLst>
                                        <p:tav tm="0">
                                          <p:val>
                                            <p:fltVal val="0"/>
                                          </p:val>
                                        </p:tav>
                                        <p:tav tm="100000">
                                          <p:val>
                                            <p:strVal val="#ppt_h"/>
                                          </p:val>
                                        </p:tav>
                                      </p:tavLst>
                                    </p:anim>
                                    <p:animEffect transition="in" filter="fade">
                                      <p:cBhvr>
                                        <p:cTn id="83" dur="500"/>
                                        <p:tgtEl>
                                          <p:spTgt spid="335"/>
                                        </p:tgtEl>
                                      </p:cBhvr>
                                    </p:animEffect>
                                  </p:childTnLst>
                                </p:cTn>
                              </p:par>
                              <p:par>
                                <p:cTn id="84" presetID="53" presetClass="entr" presetSubtype="16" fill="hold" nodeType="withEffect">
                                  <p:stCondLst>
                                    <p:cond delay="0"/>
                                  </p:stCondLst>
                                  <p:childTnLst>
                                    <p:set>
                                      <p:cBhvr>
                                        <p:cTn id="85" dur="1" fill="hold">
                                          <p:stCondLst>
                                            <p:cond delay="0"/>
                                          </p:stCondLst>
                                        </p:cTn>
                                        <p:tgtEl>
                                          <p:spTgt spid="350"/>
                                        </p:tgtEl>
                                        <p:attrNameLst>
                                          <p:attrName>style.visibility</p:attrName>
                                        </p:attrNameLst>
                                      </p:cBhvr>
                                      <p:to>
                                        <p:strVal val="visible"/>
                                      </p:to>
                                    </p:set>
                                    <p:anim calcmode="lin" valueType="num">
                                      <p:cBhvr>
                                        <p:cTn id="86" dur="500" fill="hold"/>
                                        <p:tgtEl>
                                          <p:spTgt spid="350"/>
                                        </p:tgtEl>
                                        <p:attrNameLst>
                                          <p:attrName>ppt_w</p:attrName>
                                        </p:attrNameLst>
                                      </p:cBhvr>
                                      <p:tavLst>
                                        <p:tav tm="0">
                                          <p:val>
                                            <p:fltVal val="0"/>
                                          </p:val>
                                        </p:tav>
                                        <p:tav tm="100000">
                                          <p:val>
                                            <p:strVal val="#ppt_w"/>
                                          </p:val>
                                        </p:tav>
                                      </p:tavLst>
                                    </p:anim>
                                    <p:anim calcmode="lin" valueType="num">
                                      <p:cBhvr>
                                        <p:cTn id="87" dur="500" fill="hold"/>
                                        <p:tgtEl>
                                          <p:spTgt spid="350"/>
                                        </p:tgtEl>
                                        <p:attrNameLst>
                                          <p:attrName>ppt_h</p:attrName>
                                        </p:attrNameLst>
                                      </p:cBhvr>
                                      <p:tavLst>
                                        <p:tav tm="0">
                                          <p:val>
                                            <p:fltVal val="0"/>
                                          </p:val>
                                        </p:tav>
                                        <p:tav tm="100000">
                                          <p:val>
                                            <p:strVal val="#ppt_h"/>
                                          </p:val>
                                        </p:tav>
                                      </p:tavLst>
                                    </p:anim>
                                    <p:animEffect transition="in" filter="fade">
                                      <p:cBhvr>
                                        <p:cTn id="88" dur="500"/>
                                        <p:tgtEl>
                                          <p:spTgt spid="350"/>
                                        </p:tgtEl>
                                      </p:cBhvr>
                                    </p:animEffect>
                                  </p:childTnLst>
                                </p:cTn>
                              </p:par>
                              <p:par>
                                <p:cTn id="89" presetID="53" presetClass="entr" presetSubtype="16" fill="hold" nodeType="withEffect">
                                  <p:stCondLst>
                                    <p:cond delay="250"/>
                                  </p:stCondLst>
                                  <p:childTnLst>
                                    <p:set>
                                      <p:cBhvr>
                                        <p:cTn id="90" dur="1" fill="hold">
                                          <p:stCondLst>
                                            <p:cond delay="0"/>
                                          </p:stCondLst>
                                        </p:cTn>
                                        <p:tgtEl>
                                          <p:spTgt spid="359"/>
                                        </p:tgtEl>
                                        <p:attrNameLst>
                                          <p:attrName>style.visibility</p:attrName>
                                        </p:attrNameLst>
                                      </p:cBhvr>
                                      <p:to>
                                        <p:strVal val="visible"/>
                                      </p:to>
                                    </p:set>
                                    <p:anim calcmode="lin" valueType="num">
                                      <p:cBhvr>
                                        <p:cTn id="91" dur="500" fill="hold"/>
                                        <p:tgtEl>
                                          <p:spTgt spid="359"/>
                                        </p:tgtEl>
                                        <p:attrNameLst>
                                          <p:attrName>ppt_w</p:attrName>
                                        </p:attrNameLst>
                                      </p:cBhvr>
                                      <p:tavLst>
                                        <p:tav tm="0">
                                          <p:val>
                                            <p:fltVal val="0"/>
                                          </p:val>
                                        </p:tav>
                                        <p:tav tm="100000">
                                          <p:val>
                                            <p:strVal val="#ppt_w"/>
                                          </p:val>
                                        </p:tav>
                                      </p:tavLst>
                                    </p:anim>
                                    <p:anim calcmode="lin" valueType="num">
                                      <p:cBhvr>
                                        <p:cTn id="92" dur="500" fill="hold"/>
                                        <p:tgtEl>
                                          <p:spTgt spid="359"/>
                                        </p:tgtEl>
                                        <p:attrNameLst>
                                          <p:attrName>ppt_h</p:attrName>
                                        </p:attrNameLst>
                                      </p:cBhvr>
                                      <p:tavLst>
                                        <p:tav tm="0">
                                          <p:val>
                                            <p:fltVal val="0"/>
                                          </p:val>
                                        </p:tav>
                                        <p:tav tm="100000">
                                          <p:val>
                                            <p:strVal val="#ppt_h"/>
                                          </p:val>
                                        </p:tav>
                                      </p:tavLst>
                                    </p:anim>
                                    <p:animEffect transition="in" filter="fade">
                                      <p:cBhvr>
                                        <p:cTn id="93" dur="500"/>
                                        <p:tgtEl>
                                          <p:spTgt spid="359"/>
                                        </p:tgtEl>
                                      </p:cBhvr>
                                    </p:animEffect>
                                  </p:childTnLst>
                                </p:cTn>
                              </p:par>
                              <p:par>
                                <p:cTn id="94" presetID="53" presetClass="entr" presetSubtype="16" fill="hold" nodeType="withEffect">
                                  <p:stCondLst>
                                    <p:cond delay="250"/>
                                  </p:stCondLst>
                                  <p:childTnLst>
                                    <p:set>
                                      <p:cBhvr>
                                        <p:cTn id="95" dur="1" fill="hold">
                                          <p:stCondLst>
                                            <p:cond delay="0"/>
                                          </p:stCondLst>
                                        </p:cTn>
                                        <p:tgtEl>
                                          <p:spTgt spid="314"/>
                                        </p:tgtEl>
                                        <p:attrNameLst>
                                          <p:attrName>style.visibility</p:attrName>
                                        </p:attrNameLst>
                                      </p:cBhvr>
                                      <p:to>
                                        <p:strVal val="visible"/>
                                      </p:to>
                                    </p:set>
                                    <p:anim calcmode="lin" valueType="num">
                                      <p:cBhvr>
                                        <p:cTn id="96" dur="500" fill="hold"/>
                                        <p:tgtEl>
                                          <p:spTgt spid="314"/>
                                        </p:tgtEl>
                                        <p:attrNameLst>
                                          <p:attrName>ppt_w</p:attrName>
                                        </p:attrNameLst>
                                      </p:cBhvr>
                                      <p:tavLst>
                                        <p:tav tm="0">
                                          <p:val>
                                            <p:fltVal val="0"/>
                                          </p:val>
                                        </p:tav>
                                        <p:tav tm="100000">
                                          <p:val>
                                            <p:strVal val="#ppt_w"/>
                                          </p:val>
                                        </p:tav>
                                      </p:tavLst>
                                    </p:anim>
                                    <p:anim calcmode="lin" valueType="num">
                                      <p:cBhvr>
                                        <p:cTn id="97" dur="500" fill="hold"/>
                                        <p:tgtEl>
                                          <p:spTgt spid="314"/>
                                        </p:tgtEl>
                                        <p:attrNameLst>
                                          <p:attrName>ppt_h</p:attrName>
                                        </p:attrNameLst>
                                      </p:cBhvr>
                                      <p:tavLst>
                                        <p:tav tm="0">
                                          <p:val>
                                            <p:fltVal val="0"/>
                                          </p:val>
                                        </p:tav>
                                        <p:tav tm="100000">
                                          <p:val>
                                            <p:strVal val="#ppt_h"/>
                                          </p:val>
                                        </p:tav>
                                      </p:tavLst>
                                    </p:anim>
                                    <p:animEffect transition="in" filter="fade">
                                      <p:cBhvr>
                                        <p:cTn id="98" dur="500"/>
                                        <p:tgtEl>
                                          <p:spTgt spid="314"/>
                                        </p:tgtEl>
                                      </p:cBhvr>
                                    </p:animEffect>
                                  </p:childTnLst>
                                </p:cTn>
                              </p:par>
                              <p:par>
                                <p:cTn id="99" presetID="53" presetClass="entr" presetSubtype="16" fill="hold" nodeType="withEffect">
                                  <p:stCondLst>
                                    <p:cond delay="250"/>
                                  </p:stCondLst>
                                  <p:childTnLst>
                                    <p:set>
                                      <p:cBhvr>
                                        <p:cTn id="100" dur="1" fill="hold">
                                          <p:stCondLst>
                                            <p:cond delay="0"/>
                                          </p:stCondLst>
                                        </p:cTn>
                                        <p:tgtEl>
                                          <p:spTgt spid="323"/>
                                        </p:tgtEl>
                                        <p:attrNameLst>
                                          <p:attrName>style.visibility</p:attrName>
                                        </p:attrNameLst>
                                      </p:cBhvr>
                                      <p:to>
                                        <p:strVal val="visible"/>
                                      </p:to>
                                    </p:set>
                                    <p:anim calcmode="lin" valueType="num">
                                      <p:cBhvr>
                                        <p:cTn id="101" dur="500" fill="hold"/>
                                        <p:tgtEl>
                                          <p:spTgt spid="323"/>
                                        </p:tgtEl>
                                        <p:attrNameLst>
                                          <p:attrName>ppt_w</p:attrName>
                                        </p:attrNameLst>
                                      </p:cBhvr>
                                      <p:tavLst>
                                        <p:tav tm="0">
                                          <p:val>
                                            <p:fltVal val="0"/>
                                          </p:val>
                                        </p:tav>
                                        <p:tav tm="100000">
                                          <p:val>
                                            <p:strVal val="#ppt_w"/>
                                          </p:val>
                                        </p:tav>
                                      </p:tavLst>
                                    </p:anim>
                                    <p:anim calcmode="lin" valueType="num">
                                      <p:cBhvr>
                                        <p:cTn id="102" dur="500" fill="hold"/>
                                        <p:tgtEl>
                                          <p:spTgt spid="323"/>
                                        </p:tgtEl>
                                        <p:attrNameLst>
                                          <p:attrName>ppt_h</p:attrName>
                                        </p:attrNameLst>
                                      </p:cBhvr>
                                      <p:tavLst>
                                        <p:tav tm="0">
                                          <p:val>
                                            <p:fltVal val="0"/>
                                          </p:val>
                                        </p:tav>
                                        <p:tav tm="100000">
                                          <p:val>
                                            <p:strVal val="#ppt_h"/>
                                          </p:val>
                                        </p:tav>
                                      </p:tavLst>
                                    </p:anim>
                                    <p:animEffect transition="in" filter="fade">
                                      <p:cBhvr>
                                        <p:cTn id="103" dur="500"/>
                                        <p:tgtEl>
                                          <p:spTgt spid="323"/>
                                        </p:tgtEl>
                                      </p:cBhvr>
                                    </p:animEffect>
                                  </p:childTnLst>
                                </p:cTn>
                              </p:par>
                              <p:par>
                                <p:cTn id="104" presetID="53" presetClass="entr" presetSubtype="16" fill="hold" nodeType="withEffect">
                                  <p:stCondLst>
                                    <p:cond delay="750"/>
                                  </p:stCondLst>
                                  <p:childTnLst>
                                    <p:set>
                                      <p:cBhvr>
                                        <p:cTn id="105" dur="1" fill="hold">
                                          <p:stCondLst>
                                            <p:cond delay="0"/>
                                          </p:stCondLst>
                                        </p:cTn>
                                        <p:tgtEl>
                                          <p:spTgt spid="303"/>
                                        </p:tgtEl>
                                        <p:attrNameLst>
                                          <p:attrName>style.visibility</p:attrName>
                                        </p:attrNameLst>
                                      </p:cBhvr>
                                      <p:to>
                                        <p:strVal val="visible"/>
                                      </p:to>
                                    </p:set>
                                    <p:anim calcmode="lin" valueType="num">
                                      <p:cBhvr>
                                        <p:cTn id="106" dur="500" fill="hold"/>
                                        <p:tgtEl>
                                          <p:spTgt spid="303"/>
                                        </p:tgtEl>
                                        <p:attrNameLst>
                                          <p:attrName>ppt_w</p:attrName>
                                        </p:attrNameLst>
                                      </p:cBhvr>
                                      <p:tavLst>
                                        <p:tav tm="0">
                                          <p:val>
                                            <p:fltVal val="0"/>
                                          </p:val>
                                        </p:tav>
                                        <p:tav tm="100000">
                                          <p:val>
                                            <p:strVal val="#ppt_w"/>
                                          </p:val>
                                        </p:tav>
                                      </p:tavLst>
                                    </p:anim>
                                    <p:anim calcmode="lin" valueType="num">
                                      <p:cBhvr>
                                        <p:cTn id="107" dur="500" fill="hold"/>
                                        <p:tgtEl>
                                          <p:spTgt spid="303"/>
                                        </p:tgtEl>
                                        <p:attrNameLst>
                                          <p:attrName>ppt_h</p:attrName>
                                        </p:attrNameLst>
                                      </p:cBhvr>
                                      <p:tavLst>
                                        <p:tav tm="0">
                                          <p:val>
                                            <p:fltVal val="0"/>
                                          </p:val>
                                        </p:tav>
                                        <p:tav tm="100000">
                                          <p:val>
                                            <p:strVal val="#ppt_h"/>
                                          </p:val>
                                        </p:tav>
                                      </p:tavLst>
                                    </p:anim>
                                    <p:animEffect transition="in" filter="fade">
                                      <p:cBhvr>
                                        <p:cTn id="108" dur="500"/>
                                        <p:tgtEl>
                                          <p:spTgt spid="303"/>
                                        </p:tgtEl>
                                      </p:cBhvr>
                                    </p:animEffect>
                                  </p:childTnLst>
                                </p:cTn>
                              </p:par>
                              <p:par>
                                <p:cTn id="109" presetID="53" presetClass="entr" presetSubtype="16" fill="hold" nodeType="withEffect">
                                  <p:stCondLst>
                                    <p:cond delay="750"/>
                                  </p:stCondLst>
                                  <p:childTnLst>
                                    <p:set>
                                      <p:cBhvr>
                                        <p:cTn id="110" dur="1" fill="hold">
                                          <p:stCondLst>
                                            <p:cond delay="0"/>
                                          </p:stCondLst>
                                        </p:cTn>
                                        <p:tgtEl>
                                          <p:spTgt spid="326"/>
                                        </p:tgtEl>
                                        <p:attrNameLst>
                                          <p:attrName>style.visibility</p:attrName>
                                        </p:attrNameLst>
                                      </p:cBhvr>
                                      <p:to>
                                        <p:strVal val="visible"/>
                                      </p:to>
                                    </p:set>
                                    <p:anim calcmode="lin" valueType="num">
                                      <p:cBhvr>
                                        <p:cTn id="111" dur="500" fill="hold"/>
                                        <p:tgtEl>
                                          <p:spTgt spid="326"/>
                                        </p:tgtEl>
                                        <p:attrNameLst>
                                          <p:attrName>ppt_w</p:attrName>
                                        </p:attrNameLst>
                                      </p:cBhvr>
                                      <p:tavLst>
                                        <p:tav tm="0">
                                          <p:val>
                                            <p:fltVal val="0"/>
                                          </p:val>
                                        </p:tav>
                                        <p:tav tm="100000">
                                          <p:val>
                                            <p:strVal val="#ppt_w"/>
                                          </p:val>
                                        </p:tav>
                                      </p:tavLst>
                                    </p:anim>
                                    <p:anim calcmode="lin" valueType="num">
                                      <p:cBhvr>
                                        <p:cTn id="112" dur="500" fill="hold"/>
                                        <p:tgtEl>
                                          <p:spTgt spid="326"/>
                                        </p:tgtEl>
                                        <p:attrNameLst>
                                          <p:attrName>ppt_h</p:attrName>
                                        </p:attrNameLst>
                                      </p:cBhvr>
                                      <p:tavLst>
                                        <p:tav tm="0">
                                          <p:val>
                                            <p:fltVal val="0"/>
                                          </p:val>
                                        </p:tav>
                                        <p:tav tm="100000">
                                          <p:val>
                                            <p:strVal val="#ppt_h"/>
                                          </p:val>
                                        </p:tav>
                                      </p:tavLst>
                                    </p:anim>
                                    <p:animEffect transition="in" filter="fade">
                                      <p:cBhvr>
                                        <p:cTn id="113" dur="500"/>
                                        <p:tgtEl>
                                          <p:spTgt spid="326"/>
                                        </p:tgtEl>
                                      </p:cBhvr>
                                    </p:animEffect>
                                  </p:childTnLst>
                                </p:cTn>
                              </p:par>
                              <p:par>
                                <p:cTn id="114" presetID="53" presetClass="entr" presetSubtype="16" fill="hold" nodeType="withEffect">
                                  <p:stCondLst>
                                    <p:cond delay="750"/>
                                  </p:stCondLst>
                                  <p:childTnLst>
                                    <p:set>
                                      <p:cBhvr>
                                        <p:cTn id="115" dur="1" fill="hold">
                                          <p:stCondLst>
                                            <p:cond delay="0"/>
                                          </p:stCondLst>
                                        </p:cTn>
                                        <p:tgtEl>
                                          <p:spTgt spid="317"/>
                                        </p:tgtEl>
                                        <p:attrNameLst>
                                          <p:attrName>style.visibility</p:attrName>
                                        </p:attrNameLst>
                                      </p:cBhvr>
                                      <p:to>
                                        <p:strVal val="visible"/>
                                      </p:to>
                                    </p:set>
                                    <p:anim calcmode="lin" valueType="num">
                                      <p:cBhvr>
                                        <p:cTn id="116" dur="500" fill="hold"/>
                                        <p:tgtEl>
                                          <p:spTgt spid="317"/>
                                        </p:tgtEl>
                                        <p:attrNameLst>
                                          <p:attrName>ppt_w</p:attrName>
                                        </p:attrNameLst>
                                      </p:cBhvr>
                                      <p:tavLst>
                                        <p:tav tm="0">
                                          <p:val>
                                            <p:fltVal val="0"/>
                                          </p:val>
                                        </p:tav>
                                        <p:tav tm="100000">
                                          <p:val>
                                            <p:strVal val="#ppt_w"/>
                                          </p:val>
                                        </p:tav>
                                      </p:tavLst>
                                    </p:anim>
                                    <p:anim calcmode="lin" valueType="num">
                                      <p:cBhvr>
                                        <p:cTn id="117" dur="500" fill="hold"/>
                                        <p:tgtEl>
                                          <p:spTgt spid="317"/>
                                        </p:tgtEl>
                                        <p:attrNameLst>
                                          <p:attrName>ppt_h</p:attrName>
                                        </p:attrNameLst>
                                      </p:cBhvr>
                                      <p:tavLst>
                                        <p:tav tm="0">
                                          <p:val>
                                            <p:fltVal val="0"/>
                                          </p:val>
                                        </p:tav>
                                        <p:tav tm="100000">
                                          <p:val>
                                            <p:strVal val="#ppt_h"/>
                                          </p:val>
                                        </p:tav>
                                      </p:tavLst>
                                    </p:anim>
                                    <p:animEffect transition="in" filter="fade">
                                      <p:cBhvr>
                                        <p:cTn id="118" dur="500"/>
                                        <p:tgtEl>
                                          <p:spTgt spid="317"/>
                                        </p:tgtEl>
                                      </p:cBhvr>
                                    </p:animEffect>
                                  </p:childTnLst>
                                </p:cTn>
                              </p:par>
                              <p:par>
                                <p:cTn id="119" presetID="53" presetClass="entr" presetSubtype="16" fill="hold" nodeType="withEffect">
                                  <p:stCondLst>
                                    <p:cond delay="0"/>
                                  </p:stCondLst>
                                  <p:childTnLst>
                                    <p:set>
                                      <p:cBhvr>
                                        <p:cTn id="120" dur="1" fill="hold">
                                          <p:stCondLst>
                                            <p:cond delay="0"/>
                                          </p:stCondLst>
                                        </p:cTn>
                                        <p:tgtEl>
                                          <p:spTgt spid="332"/>
                                        </p:tgtEl>
                                        <p:attrNameLst>
                                          <p:attrName>style.visibility</p:attrName>
                                        </p:attrNameLst>
                                      </p:cBhvr>
                                      <p:to>
                                        <p:strVal val="visible"/>
                                      </p:to>
                                    </p:set>
                                    <p:anim calcmode="lin" valueType="num">
                                      <p:cBhvr>
                                        <p:cTn id="121" dur="500" fill="hold"/>
                                        <p:tgtEl>
                                          <p:spTgt spid="332"/>
                                        </p:tgtEl>
                                        <p:attrNameLst>
                                          <p:attrName>ppt_w</p:attrName>
                                        </p:attrNameLst>
                                      </p:cBhvr>
                                      <p:tavLst>
                                        <p:tav tm="0">
                                          <p:val>
                                            <p:fltVal val="0"/>
                                          </p:val>
                                        </p:tav>
                                        <p:tav tm="100000">
                                          <p:val>
                                            <p:strVal val="#ppt_w"/>
                                          </p:val>
                                        </p:tav>
                                      </p:tavLst>
                                    </p:anim>
                                    <p:anim calcmode="lin" valueType="num">
                                      <p:cBhvr>
                                        <p:cTn id="122" dur="500" fill="hold"/>
                                        <p:tgtEl>
                                          <p:spTgt spid="332"/>
                                        </p:tgtEl>
                                        <p:attrNameLst>
                                          <p:attrName>ppt_h</p:attrName>
                                        </p:attrNameLst>
                                      </p:cBhvr>
                                      <p:tavLst>
                                        <p:tav tm="0">
                                          <p:val>
                                            <p:fltVal val="0"/>
                                          </p:val>
                                        </p:tav>
                                        <p:tav tm="100000">
                                          <p:val>
                                            <p:strVal val="#ppt_h"/>
                                          </p:val>
                                        </p:tav>
                                      </p:tavLst>
                                    </p:anim>
                                    <p:animEffect transition="in" filter="fade">
                                      <p:cBhvr>
                                        <p:cTn id="123" dur="500"/>
                                        <p:tgtEl>
                                          <p:spTgt spid="332"/>
                                        </p:tgtEl>
                                      </p:cBhvr>
                                    </p:animEffect>
                                  </p:childTnLst>
                                </p:cTn>
                              </p:par>
                              <p:par>
                                <p:cTn id="124" presetID="53" presetClass="entr" presetSubtype="16" fill="hold" nodeType="withEffect">
                                  <p:stCondLst>
                                    <p:cond delay="0"/>
                                  </p:stCondLst>
                                  <p:childTnLst>
                                    <p:set>
                                      <p:cBhvr>
                                        <p:cTn id="125" dur="1" fill="hold">
                                          <p:stCondLst>
                                            <p:cond delay="0"/>
                                          </p:stCondLst>
                                        </p:cTn>
                                        <p:tgtEl>
                                          <p:spTgt spid="341"/>
                                        </p:tgtEl>
                                        <p:attrNameLst>
                                          <p:attrName>style.visibility</p:attrName>
                                        </p:attrNameLst>
                                      </p:cBhvr>
                                      <p:to>
                                        <p:strVal val="visible"/>
                                      </p:to>
                                    </p:set>
                                    <p:anim calcmode="lin" valueType="num">
                                      <p:cBhvr>
                                        <p:cTn id="126" dur="500" fill="hold"/>
                                        <p:tgtEl>
                                          <p:spTgt spid="341"/>
                                        </p:tgtEl>
                                        <p:attrNameLst>
                                          <p:attrName>ppt_w</p:attrName>
                                        </p:attrNameLst>
                                      </p:cBhvr>
                                      <p:tavLst>
                                        <p:tav tm="0">
                                          <p:val>
                                            <p:fltVal val="0"/>
                                          </p:val>
                                        </p:tav>
                                        <p:tav tm="100000">
                                          <p:val>
                                            <p:strVal val="#ppt_w"/>
                                          </p:val>
                                        </p:tav>
                                      </p:tavLst>
                                    </p:anim>
                                    <p:anim calcmode="lin" valueType="num">
                                      <p:cBhvr>
                                        <p:cTn id="127" dur="500" fill="hold"/>
                                        <p:tgtEl>
                                          <p:spTgt spid="341"/>
                                        </p:tgtEl>
                                        <p:attrNameLst>
                                          <p:attrName>ppt_h</p:attrName>
                                        </p:attrNameLst>
                                      </p:cBhvr>
                                      <p:tavLst>
                                        <p:tav tm="0">
                                          <p:val>
                                            <p:fltVal val="0"/>
                                          </p:val>
                                        </p:tav>
                                        <p:tav tm="100000">
                                          <p:val>
                                            <p:strVal val="#ppt_h"/>
                                          </p:val>
                                        </p:tav>
                                      </p:tavLst>
                                    </p:anim>
                                    <p:animEffect transition="in" filter="fade">
                                      <p:cBhvr>
                                        <p:cTn id="128" dur="500"/>
                                        <p:tgtEl>
                                          <p:spTgt spid="341"/>
                                        </p:tgtEl>
                                      </p:cBhvr>
                                    </p:animEffect>
                                  </p:childTnLst>
                                </p:cTn>
                              </p:par>
                              <p:par>
                                <p:cTn id="129" presetID="53" presetClass="entr" presetSubtype="16" fill="hold" nodeType="withEffect">
                                  <p:stCondLst>
                                    <p:cond delay="0"/>
                                  </p:stCondLst>
                                  <p:childTnLst>
                                    <p:set>
                                      <p:cBhvr>
                                        <p:cTn id="130" dur="1" fill="hold">
                                          <p:stCondLst>
                                            <p:cond delay="0"/>
                                          </p:stCondLst>
                                        </p:cTn>
                                        <p:tgtEl>
                                          <p:spTgt spid="300"/>
                                        </p:tgtEl>
                                        <p:attrNameLst>
                                          <p:attrName>style.visibility</p:attrName>
                                        </p:attrNameLst>
                                      </p:cBhvr>
                                      <p:to>
                                        <p:strVal val="visible"/>
                                      </p:to>
                                    </p:set>
                                    <p:anim calcmode="lin" valueType="num">
                                      <p:cBhvr>
                                        <p:cTn id="131" dur="500" fill="hold"/>
                                        <p:tgtEl>
                                          <p:spTgt spid="300"/>
                                        </p:tgtEl>
                                        <p:attrNameLst>
                                          <p:attrName>ppt_w</p:attrName>
                                        </p:attrNameLst>
                                      </p:cBhvr>
                                      <p:tavLst>
                                        <p:tav tm="0">
                                          <p:val>
                                            <p:fltVal val="0"/>
                                          </p:val>
                                        </p:tav>
                                        <p:tav tm="100000">
                                          <p:val>
                                            <p:strVal val="#ppt_w"/>
                                          </p:val>
                                        </p:tav>
                                      </p:tavLst>
                                    </p:anim>
                                    <p:anim calcmode="lin" valueType="num">
                                      <p:cBhvr>
                                        <p:cTn id="132" dur="500" fill="hold"/>
                                        <p:tgtEl>
                                          <p:spTgt spid="300"/>
                                        </p:tgtEl>
                                        <p:attrNameLst>
                                          <p:attrName>ppt_h</p:attrName>
                                        </p:attrNameLst>
                                      </p:cBhvr>
                                      <p:tavLst>
                                        <p:tav tm="0">
                                          <p:val>
                                            <p:fltVal val="0"/>
                                          </p:val>
                                        </p:tav>
                                        <p:tav tm="100000">
                                          <p:val>
                                            <p:strVal val="#ppt_h"/>
                                          </p:val>
                                        </p:tav>
                                      </p:tavLst>
                                    </p:anim>
                                    <p:animEffect transition="in" filter="fade">
                                      <p:cBhvr>
                                        <p:cTn id="133" dur="500"/>
                                        <p:tgtEl>
                                          <p:spTgt spid="300"/>
                                        </p:tgtEl>
                                      </p:cBhvr>
                                    </p:animEffect>
                                  </p:childTnLst>
                                </p:cTn>
                              </p:par>
                              <p:par>
                                <p:cTn id="134" presetID="53" presetClass="entr" presetSubtype="16" fill="hold" nodeType="withEffect">
                                  <p:stCondLst>
                                    <p:cond delay="250"/>
                                  </p:stCondLst>
                                  <p:childTnLst>
                                    <p:set>
                                      <p:cBhvr>
                                        <p:cTn id="135" dur="1" fill="hold">
                                          <p:stCondLst>
                                            <p:cond delay="0"/>
                                          </p:stCondLst>
                                        </p:cTn>
                                        <p:tgtEl>
                                          <p:spTgt spid="306"/>
                                        </p:tgtEl>
                                        <p:attrNameLst>
                                          <p:attrName>style.visibility</p:attrName>
                                        </p:attrNameLst>
                                      </p:cBhvr>
                                      <p:to>
                                        <p:strVal val="visible"/>
                                      </p:to>
                                    </p:set>
                                    <p:anim calcmode="lin" valueType="num">
                                      <p:cBhvr>
                                        <p:cTn id="136" dur="500" fill="hold"/>
                                        <p:tgtEl>
                                          <p:spTgt spid="306"/>
                                        </p:tgtEl>
                                        <p:attrNameLst>
                                          <p:attrName>ppt_w</p:attrName>
                                        </p:attrNameLst>
                                      </p:cBhvr>
                                      <p:tavLst>
                                        <p:tav tm="0">
                                          <p:val>
                                            <p:fltVal val="0"/>
                                          </p:val>
                                        </p:tav>
                                        <p:tav tm="100000">
                                          <p:val>
                                            <p:strVal val="#ppt_w"/>
                                          </p:val>
                                        </p:tav>
                                      </p:tavLst>
                                    </p:anim>
                                    <p:anim calcmode="lin" valueType="num">
                                      <p:cBhvr>
                                        <p:cTn id="137" dur="500" fill="hold"/>
                                        <p:tgtEl>
                                          <p:spTgt spid="306"/>
                                        </p:tgtEl>
                                        <p:attrNameLst>
                                          <p:attrName>ppt_h</p:attrName>
                                        </p:attrNameLst>
                                      </p:cBhvr>
                                      <p:tavLst>
                                        <p:tav tm="0">
                                          <p:val>
                                            <p:fltVal val="0"/>
                                          </p:val>
                                        </p:tav>
                                        <p:tav tm="100000">
                                          <p:val>
                                            <p:strVal val="#ppt_h"/>
                                          </p:val>
                                        </p:tav>
                                      </p:tavLst>
                                    </p:anim>
                                    <p:animEffect transition="in" filter="fade">
                                      <p:cBhvr>
                                        <p:cTn id="138" dur="500"/>
                                        <p:tgtEl>
                                          <p:spTgt spid="306"/>
                                        </p:tgtEl>
                                      </p:cBhvr>
                                    </p:animEffect>
                                  </p:childTnLst>
                                </p:cTn>
                              </p:par>
                              <p:par>
                                <p:cTn id="139" presetID="53" presetClass="entr" presetSubtype="16" fill="hold" nodeType="withEffect">
                                  <p:stCondLst>
                                    <p:cond delay="250"/>
                                  </p:stCondLst>
                                  <p:childTnLst>
                                    <p:set>
                                      <p:cBhvr>
                                        <p:cTn id="140" dur="1" fill="hold">
                                          <p:stCondLst>
                                            <p:cond delay="0"/>
                                          </p:stCondLst>
                                        </p:cTn>
                                        <p:tgtEl>
                                          <p:spTgt spid="344"/>
                                        </p:tgtEl>
                                        <p:attrNameLst>
                                          <p:attrName>style.visibility</p:attrName>
                                        </p:attrNameLst>
                                      </p:cBhvr>
                                      <p:to>
                                        <p:strVal val="visible"/>
                                      </p:to>
                                    </p:set>
                                    <p:anim calcmode="lin" valueType="num">
                                      <p:cBhvr>
                                        <p:cTn id="141" dur="500" fill="hold"/>
                                        <p:tgtEl>
                                          <p:spTgt spid="344"/>
                                        </p:tgtEl>
                                        <p:attrNameLst>
                                          <p:attrName>ppt_w</p:attrName>
                                        </p:attrNameLst>
                                      </p:cBhvr>
                                      <p:tavLst>
                                        <p:tav tm="0">
                                          <p:val>
                                            <p:fltVal val="0"/>
                                          </p:val>
                                        </p:tav>
                                        <p:tav tm="100000">
                                          <p:val>
                                            <p:strVal val="#ppt_w"/>
                                          </p:val>
                                        </p:tav>
                                      </p:tavLst>
                                    </p:anim>
                                    <p:anim calcmode="lin" valueType="num">
                                      <p:cBhvr>
                                        <p:cTn id="142" dur="500" fill="hold"/>
                                        <p:tgtEl>
                                          <p:spTgt spid="344"/>
                                        </p:tgtEl>
                                        <p:attrNameLst>
                                          <p:attrName>ppt_h</p:attrName>
                                        </p:attrNameLst>
                                      </p:cBhvr>
                                      <p:tavLst>
                                        <p:tav tm="0">
                                          <p:val>
                                            <p:fltVal val="0"/>
                                          </p:val>
                                        </p:tav>
                                        <p:tav tm="100000">
                                          <p:val>
                                            <p:strVal val="#ppt_h"/>
                                          </p:val>
                                        </p:tav>
                                      </p:tavLst>
                                    </p:anim>
                                    <p:animEffect transition="in" filter="fade">
                                      <p:cBhvr>
                                        <p:cTn id="143" dur="500"/>
                                        <p:tgtEl>
                                          <p:spTgt spid="344"/>
                                        </p:tgtEl>
                                      </p:cBhvr>
                                    </p:animEffect>
                                  </p:childTnLst>
                                </p:cTn>
                              </p:par>
                              <p:par>
                                <p:cTn id="144" presetID="53" presetClass="entr" presetSubtype="16" fill="hold" nodeType="withEffect">
                                  <p:stCondLst>
                                    <p:cond delay="250"/>
                                  </p:stCondLst>
                                  <p:childTnLst>
                                    <p:set>
                                      <p:cBhvr>
                                        <p:cTn id="145" dur="1" fill="hold">
                                          <p:stCondLst>
                                            <p:cond delay="0"/>
                                          </p:stCondLst>
                                        </p:cTn>
                                        <p:tgtEl>
                                          <p:spTgt spid="338"/>
                                        </p:tgtEl>
                                        <p:attrNameLst>
                                          <p:attrName>style.visibility</p:attrName>
                                        </p:attrNameLst>
                                      </p:cBhvr>
                                      <p:to>
                                        <p:strVal val="visible"/>
                                      </p:to>
                                    </p:set>
                                    <p:anim calcmode="lin" valueType="num">
                                      <p:cBhvr>
                                        <p:cTn id="146" dur="500" fill="hold"/>
                                        <p:tgtEl>
                                          <p:spTgt spid="338"/>
                                        </p:tgtEl>
                                        <p:attrNameLst>
                                          <p:attrName>ppt_w</p:attrName>
                                        </p:attrNameLst>
                                      </p:cBhvr>
                                      <p:tavLst>
                                        <p:tav tm="0">
                                          <p:val>
                                            <p:fltVal val="0"/>
                                          </p:val>
                                        </p:tav>
                                        <p:tav tm="100000">
                                          <p:val>
                                            <p:strVal val="#ppt_w"/>
                                          </p:val>
                                        </p:tav>
                                      </p:tavLst>
                                    </p:anim>
                                    <p:anim calcmode="lin" valueType="num">
                                      <p:cBhvr>
                                        <p:cTn id="147" dur="500" fill="hold"/>
                                        <p:tgtEl>
                                          <p:spTgt spid="338"/>
                                        </p:tgtEl>
                                        <p:attrNameLst>
                                          <p:attrName>ppt_h</p:attrName>
                                        </p:attrNameLst>
                                      </p:cBhvr>
                                      <p:tavLst>
                                        <p:tav tm="0">
                                          <p:val>
                                            <p:fltVal val="0"/>
                                          </p:val>
                                        </p:tav>
                                        <p:tav tm="100000">
                                          <p:val>
                                            <p:strVal val="#ppt_h"/>
                                          </p:val>
                                        </p:tav>
                                      </p:tavLst>
                                    </p:anim>
                                    <p:animEffect transition="in" filter="fade">
                                      <p:cBhvr>
                                        <p:cTn id="148" dur="500"/>
                                        <p:tgtEl>
                                          <p:spTgt spid="338"/>
                                        </p:tgtEl>
                                      </p:cBhvr>
                                    </p:animEffect>
                                  </p:childTnLst>
                                </p:cTn>
                              </p:par>
                              <p:par>
                                <p:cTn id="149" presetID="53" presetClass="entr" presetSubtype="16" fill="hold" nodeType="withEffect">
                                  <p:stCondLst>
                                    <p:cond delay="500"/>
                                  </p:stCondLst>
                                  <p:childTnLst>
                                    <p:set>
                                      <p:cBhvr>
                                        <p:cTn id="150" dur="1" fill="hold">
                                          <p:stCondLst>
                                            <p:cond delay="0"/>
                                          </p:stCondLst>
                                        </p:cTn>
                                        <p:tgtEl>
                                          <p:spTgt spid="353"/>
                                        </p:tgtEl>
                                        <p:attrNameLst>
                                          <p:attrName>style.visibility</p:attrName>
                                        </p:attrNameLst>
                                      </p:cBhvr>
                                      <p:to>
                                        <p:strVal val="visible"/>
                                      </p:to>
                                    </p:set>
                                    <p:anim calcmode="lin" valueType="num">
                                      <p:cBhvr>
                                        <p:cTn id="151" dur="500" fill="hold"/>
                                        <p:tgtEl>
                                          <p:spTgt spid="353"/>
                                        </p:tgtEl>
                                        <p:attrNameLst>
                                          <p:attrName>ppt_w</p:attrName>
                                        </p:attrNameLst>
                                      </p:cBhvr>
                                      <p:tavLst>
                                        <p:tav tm="0">
                                          <p:val>
                                            <p:fltVal val="0"/>
                                          </p:val>
                                        </p:tav>
                                        <p:tav tm="100000">
                                          <p:val>
                                            <p:strVal val="#ppt_w"/>
                                          </p:val>
                                        </p:tav>
                                      </p:tavLst>
                                    </p:anim>
                                    <p:anim calcmode="lin" valueType="num">
                                      <p:cBhvr>
                                        <p:cTn id="152" dur="500" fill="hold"/>
                                        <p:tgtEl>
                                          <p:spTgt spid="353"/>
                                        </p:tgtEl>
                                        <p:attrNameLst>
                                          <p:attrName>ppt_h</p:attrName>
                                        </p:attrNameLst>
                                      </p:cBhvr>
                                      <p:tavLst>
                                        <p:tav tm="0">
                                          <p:val>
                                            <p:fltVal val="0"/>
                                          </p:val>
                                        </p:tav>
                                        <p:tav tm="100000">
                                          <p:val>
                                            <p:strVal val="#ppt_h"/>
                                          </p:val>
                                        </p:tav>
                                      </p:tavLst>
                                    </p:anim>
                                    <p:animEffect transition="in" filter="fade">
                                      <p:cBhvr>
                                        <p:cTn id="153" dur="500"/>
                                        <p:tgtEl>
                                          <p:spTgt spid="353"/>
                                        </p:tgtEl>
                                      </p:cBhvr>
                                    </p:animEffect>
                                  </p:childTnLst>
                                </p:cTn>
                              </p:par>
                              <p:par>
                                <p:cTn id="154" presetID="53" presetClass="entr" presetSubtype="16" fill="hold" nodeType="withEffect">
                                  <p:stCondLst>
                                    <p:cond delay="500"/>
                                  </p:stCondLst>
                                  <p:childTnLst>
                                    <p:set>
                                      <p:cBhvr>
                                        <p:cTn id="155" dur="1" fill="hold">
                                          <p:stCondLst>
                                            <p:cond delay="0"/>
                                          </p:stCondLst>
                                        </p:cTn>
                                        <p:tgtEl>
                                          <p:spTgt spid="347"/>
                                        </p:tgtEl>
                                        <p:attrNameLst>
                                          <p:attrName>style.visibility</p:attrName>
                                        </p:attrNameLst>
                                      </p:cBhvr>
                                      <p:to>
                                        <p:strVal val="visible"/>
                                      </p:to>
                                    </p:set>
                                    <p:anim calcmode="lin" valueType="num">
                                      <p:cBhvr>
                                        <p:cTn id="156" dur="500" fill="hold"/>
                                        <p:tgtEl>
                                          <p:spTgt spid="347"/>
                                        </p:tgtEl>
                                        <p:attrNameLst>
                                          <p:attrName>ppt_w</p:attrName>
                                        </p:attrNameLst>
                                      </p:cBhvr>
                                      <p:tavLst>
                                        <p:tav tm="0">
                                          <p:val>
                                            <p:fltVal val="0"/>
                                          </p:val>
                                        </p:tav>
                                        <p:tav tm="100000">
                                          <p:val>
                                            <p:strVal val="#ppt_w"/>
                                          </p:val>
                                        </p:tav>
                                      </p:tavLst>
                                    </p:anim>
                                    <p:anim calcmode="lin" valueType="num">
                                      <p:cBhvr>
                                        <p:cTn id="157" dur="500" fill="hold"/>
                                        <p:tgtEl>
                                          <p:spTgt spid="347"/>
                                        </p:tgtEl>
                                        <p:attrNameLst>
                                          <p:attrName>ppt_h</p:attrName>
                                        </p:attrNameLst>
                                      </p:cBhvr>
                                      <p:tavLst>
                                        <p:tav tm="0">
                                          <p:val>
                                            <p:fltVal val="0"/>
                                          </p:val>
                                        </p:tav>
                                        <p:tav tm="100000">
                                          <p:val>
                                            <p:strVal val="#ppt_h"/>
                                          </p:val>
                                        </p:tav>
                                      </p:tavLst>
                                    </p:anim>
                                    <p:animEffect transition="in" filter="fade">
                                      <p:cBhvr>
                                        <p:cTn id="158" dur="500"/>
                                        <p:tgtEl>
                                          <p:spTgt spid="347"/>
                                        </p:tgtEl>
                                      </p:cBhvr>
                                    </p:animEffect>
                                  </p:childTnLst>
                                </p:cTn>
                              </p:par>
                              <p:par>
                                <p:cTn id="159" presetID="53" presetClass="entr" presetSubtype="16" fill="hold" nodeType="withEffect">
                                  <p:stCondLst>
                                    <p:cond delay="500"/>
                                  </p:stCondLst>
                                  <p:childTnLst>
                                    <p:set>
                                      <p:cBhvr>
                                        <p:cTn id="160" dur="1" fill="hold">
                                          <p:stCondLst>
                                            <p:cond delay="0"/>
                                          </p:stCondLst>
                                        </p:cTn>
                                        <p:tgtEl>
                                          <p:spTgt spid="320"/>
                                        </p:tgtEl>
                                        <p:attrNameLst>
                                          <p:attrName>style.visibility</p:attrName>
                                        </p:attrNameLst>
                                      </p:cBhvr>
                                      <p:to>
                                        <p:strVal val="visible"/>
                                      </p:to>
                                    </p:set>
                                    <p:anim calcmode="lin" valueType="num">
                                      <p:cBhvr>
                                        <p:cTn id="161" dur="500" fill="hold"/>
                                        <p:tgtEl>
                                          <p:spTgt spid="320"/>
                                        </p:tgtEl>
                                        <p:attrNameLst>
                                          <p:attrName>ppt_w</p:attrName>
                                        </p:attrNameLst>
                                      </p:cBhvr>
                                      <p:tavLst>
                                        <p:tav tm="0">
                                          <p:val>
                                            <p:fltVal val="0"/>
                                          </p:val>
                                        </p:tav>
                                        <p:tav tm="100000">
                                          <p:val>
                                            <p:strVal val="#ppt_w"/>
                                          </p:val>
                                        </p:tav>
                                      </p:tavLst>
                                    </p:anim>
                                    <p:anim calcmode="lin" valueType="num">
                                      <p:cBhvr>
                                        <p:cTn id="162" dur="500" fill="hold"/>
                                        <p:tgtEl>
                                          <p:spTgt spid="320"/>
                                        </p:tgtEl>
                                        <p:attrNameLst>
                                          <p:attrName>ppt_h</p:attrName>
                                        </p:attrNameLst>
                                      </p:cBhvr>
                                      <p:tavLst>
                                        <p:tav tm="0">
                                          <p:val>
                                            <p:fltVal val="0"/>
                                          </p:val>
                                        </p:tav>
                                        <p:tav tm="100000">
                                          <p:val>
                                            <p:strVal val="#ppt_h"/>
                                          </p:val>
                                        </p:tav>
                                      </p:tavLst>
                                    </p:anim>
                                    <p:animEffect transition="in" filter="fade">
                                      <p:cBhvr>
                                        <p:cTn id="163" dur="500"/>
                                        <p:tgtEl>
                                          <p:spTgt spid="320"/>
                                        </p:tgtEl>
                                      </p:cBhvr>
                                    </p:animEffect>
                                  </p:childTnLst>
                                </p:cTn>
                              </p:par>
                              <p:par>
                                <p:cTn id="164" presetID="53" presetClass="entr" presetSubtype="16" fill="hold" nodeType="withEffect">
                                  <p:stCondLst>
                                    <p:cond delay="500"/>
                                  </p:stCondLst>
                                  <p:childTnLst>
                                    <p:set>
                                      <p:cBhvr>
                                        <p:cTn id="165" dur="1" fill="hold">
                                          <p:stCondLst>
                                            <p:cond delay="0"/>
                                          </p:stCondLst>
                                        </p:cTn>
                                        <p:tgtEl>
                                          <p:spTgt spid="329"/>
                                        </p:tgtEl>
                                        <p:attrNameLst>
                                          <p:attrName>style.visibility</p:attrName>
                                        </p:attrNameLst>
                                      </p:cBhvr>
                                      <p:to>
                                        <p:strVal val="visible"/>
                                      </p:to>
                                    </p:set>
                                    <p:anim calcmode="lin" valueType="num">
                                      <p:cBhvr>
                                        <p:cTn id="166" dur="500" fill="hold"/>
                                        <p:tgtEl>
                                          <p:spTgt spid="329"/>
                                        </p:tgtEl>
                                        <p:attrNameLst>
                                          <p:attrName>ppt_w</p:attrName>
                                        </p:attrNameLst>
                                      </p:cBhvr>
                                      <p:tavLst>
                                        <p:tav tm="0">
                                          <p:val>
                                            <p:fltVal val="0"/>
                                          </p:val>
                                        </p:tav>
                                        <p:tav tm="100000">
                                          <p:val>
                                            <p:strVal val="#ppt_w"/>
                                          </p:val>
                                        </p:tav>
                                      </p:tavLst>
                                    </p:anim>
                                    <p:anim calcmode="lin" valueType="num">
                                      <p:cBhvr>
                                        <p:cTn id="167" dur="500" fill="hold"/>
                                        <p:tgtEl>
                                          <p:spTgt spid="329"/>
                                        </p:tgtEl>
                                        <p:attrNameLst>
                                          <p:attrName>ppt_h</p:attrName>
                                        </p:attrNameLst>
                                      </p:cBhvr>
                                      <p:tavLst>
                                        <p:tav tm="0">
                                          <p:val>
                                            <p:fltVal val="0"/>
                                          </p:val>
                                        </p:tav>
                                        <p:tav tm="100000">
                                          <p:val>
                                            <p:strVal val="#ppt_h"/>
                                          </p:val>
                                        </p:tav>
                                      </p:tavLst>
                                    </p:anim>
                                    <p:animEffect transition="in" filter="fade">
                                      <p:cBhvr>
                                        <p:cTn id="168" dur="500"/>
                                        <p:tgtEl>
                                          <p:spTgt spid="329"/>
                                        </p:tgtEl>
                                      </p:cBhvr>
                                    </p:animEffect>
                                  </p:childTnLst>
                                </p:cTn>
                              </p:par>
                              <p:par>
                                <p:cTn id="169" presetID="53" presetClass="entr" presetSubtype="16" fill="hold" nodeType="withEffect">
                                  <p:stCondLst>
                                    <p:cond delay="250"/>
                                  </p:stCondLst>
                                  <p:childTnLst>
                                    <p:set>
                                      <p:cBhvr>
                                        <p:cTn id="170" dur="1" fill="hold">
                                          <p:stCondLst>
                                            <p:cond delay="0"/>
                                          </p:stCondLst>
                                        </p:cTn>
                                        <p:tgtEl>
                                          <p:spTgt spid="356"/>
                                        </p:tgtEl>
                                        <p:attrNameLst>
                                          <p:attrName>style.visibility</p:attrName>
                                        </p:attrNameLst>
                                      </p:cBhvr>
                                      <p:to>
                                        <p:strVal val="visible"/>
                                      </p:to>
                                    </p:set>
                                    <p:anim calcmode="lin" valueType="num">
                                      <p:cBhvr>
                                        <p:cTn id="171" dur="500" fill="hold"/>
                                        <p:tgtEl>
                                          <p:spTgt spid="356"/>
                                        </p:tgtEl>
                                        <p:attrNameLst>
                                          <p:attrName>ppt_w</p:attrName>
                                        </p:attrNameLst>
                                      </p:cBhvr>
                                      <p:tavLst>
                                        <p:tav tm="0">
                                          <p:val>
                                            <p:fltVal val="0"/>
                                          </p:val>
                                        </p:tav>
                                        <p:tav tm="100000">
                                          <p:val>
                                            <p:strVal val="#ppt_w"/>
                                          </p:val>
                                        </p:tav>
                                      </p:tavLst>
                                    </p:anim>
                                    <p:anim calcmode="lin" valueType="num">
                                      <p:cBhvr>
                                        <p:cTn id="172" dur="500" fill="hold"/>
                                        <p:tgtEl>
                                          <p:spTgt spid="356"/>
                                        </p:tgtEl>
                                        <p:attrNameLst>
                                          <p:attrName>ppt_h</p:attrName>
                                        </p:attrNameLst>
                                      </p:cBhvr>
                                      <p:tavLst>
                                        <p:tav tm="0">
                                          <p:val>
                                            <p:fltVal val="0"/>
                                          </p:val>
                                        </p:tav>
                                        <p:tav tm="100000">
                                          <p:val>
                                            <p:strVal val="#ppt_h"/>
                                          </p:val>
                                        </p:tav>
                                      </p:tavLst>
                                    </p:anim>
                                    <p:animEffect transition="in" filter="fade">
                                      <p:cBhvr>
                                        <p:cTn id="173" dur="500"/>
                                        <p:tgtEl>
                                          <p:spTgt spid="356"/>
                                        </p:tgtEl>
                                      </p:cBhvr>
                                    </p:animEffect>
                                  </p:childTnLst>
                                </p:cTn>
                              </p:par>
                              <p:par>
                                <p:cTn id="174" presetID="53" presetClass="entr" presetSubtype="16" fill="hold" nodeType="withEffect">
                                  <p:stCondLst>
                                    <p:cond delay="0"/>
                                  </p:stCondLst>
                                  <p:childTnLst>
                                    <p:set>
                                      <p:cBhvr>
                                        <p:cTn id="175" dur="1" fill="hold">
                                          <p:stCondLst>
                                            <p:cond delay="0"/>
                                          </p:stCondLst>
                                        </p:cTn>
                                        <p:tgtEl>
                                          <p:spTgt spid="362"/>
                                        </p:tgtEl>
                                        <p:attrNameLst>
                                          <p:attrName>style.visibility</p:attrName>
                                        </p:attrNameLst>
                                      </p:cBhvr>
                                      <p:to>
                                        <p:strVal val="visible"/>
                                      </p:to>
                                    </p:set>
                                    <p:anim calcmode="lin" valueType="num">
                                      <p:cBhvr>
                                        <p:cTn id="176" dur="500" fill="hold"/>
                                        <p:tgtEl>
                                          <p:spTgt spid="362"/>
                                        </p:tgtEl>
                                        <p:attrNameLst>
                                          <p:attrName>ppt_w</p:attrName>
                                        </p:attrNameLst>
                                      </p:cBhvr>
                                      <p:tavLst>
                                        <p:tav tm="0">
                                          <p:val>
                                            <p:fltVal val="0"/>
                                          </p:val>
                                        </p:tav>
                                        <p:tav tm="100000">
                                          <p:val>
                                            <p:strVal val="#ppt_w"/>
                                          </p:val>
                                        </p:tav>
                                      </p:tavLst>
                                    </p:anim>
                                    <p:anim calcmode="lin" valueType="num">
                                      <p:cBhvr>
                                        <p:cTn id="177" dur="500" fill="hold"/>
                                        <p:tgtEl>
                                          <p:spTgt spid="362"/>
                                        </p:tgtEl>
                                        <p:attrNameLst>
                                          <p:attrName>ppt_h</p:attrName>
                                        </p:attrNameLst>
                                      </p:cBhvr>
                                      <p:tavLst>
                                        <p:tav tm="0">
                                          <p:val>
                                            <p:fltVal val="0"/>
                                          </p:val>
                                        </p:tav>
                                        <p:tav tm="100000">
                                          <p:val>
                                            <p:strVal val="#ppt_h"/>
                                          </p:val>
                                        </p:tav>
                                      </p:tavLst>
                                    </p:anim>
                                    <p:animEffect transition="in" filter="fade">
                                      <p:cBhvr>
                                        <p:cTn id="178" dur="500"/>
                                        <p:tgtEl>
                                          <p:spTgt spid="362"/>
                                        </p:tgtEl>
                                      </p:cBhvr>
                                    </p:animEffect>
                                  </p:childTnLst>
                                </p:cTn>
                              </p:par>
                            </p:childTnLst>
                          </p:cTn>
                        </p:par>
                        <p:par>
                          <p:cTn id="179" fill="hold">
                            <p:stCondLst>
                              <p:cond delay="2250"/>
                            </p:stCondLst>
                            <p:childTnLst>
                              <p:par>
                                <p:cTn id="180" presetID="10" presetClass="entr" presetSubtype="0" fill="hold" grpId="0" nodeType="afterEffect">
                                  <p:stCondLst>
                                    <p:cond delay="0"/>
                                  </p:stCondLst>
                                  <p:childTnLst>
                                    <p:set>
                                      <p:cBhvr>
                                        <p:cTn id="181" dur="1" fill="hold">
                                          <p:stCondLst>
                                            <p:cond delay="0"/>
                                          </p:stCondLst>
                                        </p:cTn>
                                        <p:tgtEl>
                                          <p:spTgt spid="275"/>
                                        </p:tgtEl>
                                        <p:attrNameLst>
                                          <p:attrName>style.visibility</p:attrName>
                                        </p:attrNameLst>
                                      </p:cBhvr>
                                      <p:to>
                                        <p:strVal val="visible"/>
                                      </p:to>
                                    </p:set>
                                    <p:animEffect transition="in" filter="fade">
                                      <p:cBhvr>
                                        <p:cTn id="182" dur="5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 grpId="0"/>
      <p:bldP spid="274" grpId="0"/>
      <p:bldP spid="27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F8EDA9A6-1B85-4500-9516-E88B723001D3}"/>
              </a:ext>
            </a:extLst>
          </p:cNvPr>
          <p:cNvCxnSpPr>
            <a:cxnSpLocks/>
          </p:cNvCxnSpPr>
          <p:nvPr/>
        </p:nvCxnSpPr>
        <p:spPr>
          <a:xfrm>
            <a:off x="1731" y="1578926"/>
            <a:ext cx="12188542" cy="0"/>
          </a:xfrm>
          <a:prstGeom prst="line">
            <a:avLst/>
          </a:prstGeom>
          <a:ln w="1905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Isosceles Triangle 7">
            <a:extLst>
              <a:ext uri="{FF2B5EF4-FFF2-40B4-BE49-F238E27FC236}">
                <a16:creationId xmlns:a16="http://schemas.microsoft.com/office/drawing/2014/main" id="{FFAA0447-EA52-4226-B2C8-755ECCDCF763}"/>
              </a:ext>
            </a:extLst>
          </p:cNvPr>
          <p:cNvSpPr/>
          <p:nvPr/>
        </p:nvSpPr>
        <p:spPr bwMode="auto">
          <a:xfrm rot="10800000">
            <a:off x="3861226" y="1578927"/>
            <a:ext cx="561267" cy="18800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Title 1">
            <a:extLst>
              <a:ext uri="{FF2B5EF4-FFF2-40B4-BE49-F238E27FC236}">
                <a16:creationId xmlns:a16="http://schemas.microsoft.com/office/drawing/2014/main" id="{D1227FF7-3B22-47B1-ACF8-C3F047231006}"/>
              </a:ext>
            </a:extLst>
          </p:cNvPr>
          <p:cNvSpPr txBox="1">
            <a:spLocks/>
          </p:cNvSpPr>
          <p:nvPr/>
        </p:nvSpPr>
        <p:spPr>
          <a:xfrm>
            <a:off x="432477" y="2070551"/>
            <a:ext cx="4492875" cy="656106"/>
          </a:xfrm>
          <a:prstGeom prst="rect">
            <a:avLst/>
          </a:prstGeom>
        </p:spPr>
        <p:txBody>
          <a:bodyPr vert="horz" wrap="square" lIns="0" tIns="0" rIns="0" bIns="0" rtlCol="0" anchor="t">
            <a:noAutofit/>
          </a:bodyPr>
          <a:lst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4"/>
            <a:r>
              <a:rPr lang="en-US" sz="3135" spc="0">
                <a:solidFill>
                  <a:srgbClr val="0072C6"/>
                </a:solidFill>
                <a:latin typeface="Segoe UI Light"/>
              </a:rPr>
              <a:t>Data Scientist in a box</a:t>
            </a:r>
          </a:p>
        </p:txBody>
      </p:sp>
      <p:sp>
        <p:nvSpPr>
          <p:cNvPr id="11" name="Rectangle 10">
            <a:extLst>
              <a:ext uri="{FF2B5EF4-FFF2-40B4-BE49-F238E27FC236}">
                <a16:creationId xmlns:a16="http://schemas.microsoft.com/office/drawing/2014/main" id="{906B2DA9-6588-4A29-8840-1CC03B1A1FD3}"/>
              </a:ext>
            </a:extLst>
          </p:cNvPr>
          <p:cNvSpPr/>
          <p:nvPr/>
        </p:nvSpPr>
        <p:spPr>
          <a:xfrm>
            <a:off x="224223" y="1005138"/>
            <a:ext cx="1334095" cy="400053"/>
          </a:xfrm>
          <a:prstGeom prst="rect">
            <a:avLst/>
          </a:prstGeom>
        </p:spPr>
        <p:txBody>
          <a:bodyPr wrap="square">
            <a:spAutoFit/>
          </a:bodyPr>
          <a:lstStyle/>
          <a:p>
            <a:pPr algn="ctr" defTabSz="914016">
              <a:defRPr/>
            </a:pPr>
            <a:r>
              <a:rPr lang="en-US" sz="980">
                <a:solidFill>
                  <a:srgbClr val="FFFFFF">
                    <a:lumMod val="95000"/>
                  </a:srgbClr>
                </a:solidFill>
                <a:latin typeface="Segoe UI Semibold" panose="020B0702040204020203" pitchFamily="34" charset="0"/>
                <a:cs typeface="Segoe UI Semibold" panose="020B0702040204020203" pitchFamily="34" charset="0"/>
              </a:rPr>
              <a:t>Lift and shift to containers</a:t>
            </a:r>
          </a:p>
        </p:txBody>
      </p:sp>
      <p:sp>
        <p:nvSpPr>
          <p:cNvPr id="14" name="Rectangle 13">
            <a:extLst>
              <a:ext uri="{FF2B5EF4-FFF2-40B4-BE49-F238E27FC236}">
                <a16:creationId xmlns:a16="http://schemas.microsoft.com/office/drawing/2014/main" id="{279A5224-0C40-4B79-BC30-876BC89BC100}"/>
              </a:ext>
            </a:extLst>
          </p:cNvPr>
          <p:cNvSpPr/>
          <p:nvPr/>
        </p:nvSpPr>
        <p:spPr>
          <a:xfrm>
            <a:off x="2088004" y="1005141"/>
            <a:ext cx="948349" cy="246186"/>
          </a:xfrm>
          <a:prstGeom prst="rect">
            <a:avLst/>
          </a:prstGeom>
        </p:spPr>
        <p:txBody>
          <a:bodyPr wrap="square">
            <a:spAutoFit/>
          </a:bodyPr>
          <a:lstStyle/>
          <a:p>
            <a:pPr algn="ctr" defTabSz="914016">
              <a:defRPr/>
            </a:pPr>
            <a:r>
              <a:rPr lang="en-US" sz="980">
                <a:solidFill>
                  <a:srgbClr val="FFFFFF">
                    <a:lumMod val="95000"/>
                  </a:srgbClr>
                </a:solidFill>
                <a:latin typeface="Segoe UI"/>
                <a:cs typeface="Segoe UI" pitchFamily="34" charset="0"/>
              </a:rPr>
              <a:t>Microservices</a:t>
            </a:r>
          </a:p>
        </p:txBody>
      </p:sp>
      <p:grpSp>
        <p:nvGrpSpPr>
          <p:cNvPr id="16" name="Group 15">
            <a:extLst>
              <a:ext uri="{FF2B5EF4-FFF2-40B4-BE49-F238E27FC236}">
                <a16:creationId xmlns:a16="http://schemas.microsoft.com/office/drawing/2014/main" id="{63864B0B-EF1D-4ED6-9696-E5FB6540013E}"/>
              </a:ext>
            </a:extLst>
          </p:cNvPr>
          <p:cNvGrpSpPr/>
          <p:nvPr/>
        </p:nvGrpSpPr>
        <p:grpSpPr>
          <a:xfrm>
            <a:off x="3566039" y="293600"/>
            <a:ext cx="1151640" cy="957727"/>
            <a:chOff x="2587804" y="298536"/>
            <a:chExt cx="1174900" cy="977069"/>
          </a:xfrm>
        </p:grpSpPr>
        <p:sp>
          <p:nvSpPr>
            <p:cNvPr id="17" name="Rectangle 16">
              <a:extLst>
                <a:ext uri="{FF2B5EF4-FFF2-40B4-BE49-F238E27FC236}">
                  <a16:creationId xmlns:a16="http://schemas.microsoft.com/office/drawing/2014/main" id="{A0CBB0B8-9937-414E-92B3-5F51BBCC2047}"/>
                </a:ext>
              </a:extLst>
            </p:cNvPr>
            <p:cNvSpPr/>
            <p:nvPr/>
          </p:nvSpPr>
          <p:spPr>
            <a:xfrm>
              <a:off x="2587804" y="1024447"/>
              <a:ext cx="1174900" cy="251158"/>
            </a:xfrm>
            <a:prstGeom prst="rect">
              <a:avLst/>
            </a:prstGeom>
          </p:spPr>
          <p:txBody>
            <a:bodyPr wrap="square">
              <a:spAutoFit/>
            </a:bodyPr>
            <a:lstStyle/>
            <a:p>
              <a:pPr algn="ctr" defTabSz="914016">
                <a:defRPr/>
              </a:pPr>
              <a:r>
                <a:rPr lang="en-US" sz="980">
                  <a:solidFill>
                    <a:srgbClr val="505050"/>
                  </a:solidFill>
                  <a:latin typeface="Segoe UI"/>
                  <a:cs typeface="Segoe UI" pitchFamily="34" charset="0"/>
                </a:rPr>
                <a:t>Machine learning</a:t>
              </a:r>
            </a:p>
          </p:txBody>
        </p:sp>
        <p:sp>
          <p:nvSpPr>
            <p:cNvPr id="18" name="Brain_3" title="Icon of a brain">
              <a:extLst>
                <a:ext uri="{FF2B5EF4-FFF2-40B4-BE49-F238E27FC236}">
                  <a16:creationId xmlns:a16="http://schemas.microsoft.com/office/drawing/2014/main" id="{929B52AE-8A92-4CE1-BEEE-D8E45FBC92AE}"/>
                </a:ext>
              </a:extLst>
            </p:cNvPr>
            <p:cNvSpPr>
              <a:spLocks noChangeAspect="1" noEditPoints="1"/>
            </p:cNvSpPr>
            <p:nvPr/>
          </p:nvSpPr>
          <p:spPr bwMode="auto">
            <a:xfrm>
              <a:off x="2903366" y="298536"/>
              <a:ext cx="543777" cy="584706"/>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endParaRPr lang="en-US" sz="1765">
                <a:solidFill>
                  <a:srgbClr val="505050"/>
                </a:solidFill>
                <a:latin typeface="Segoe UI"/>
              </a:endParaRPr>
            </a:p>
          </p:txBody>
        </p:sp>
      </p:grpSp>
      <p:grpSp>
        <p:nvGrpSpPr>
          <p:cNvPr id="19" name="Group 18">
            <a:extLst>
              <a:ext uri="{FF2B5EF4-FFF2-40B4-BE49-F238E27FC236}">
                <a16:creationId xmlns:a16="http://schemas.microsoft.com/office/drawing/2014/main" id="{E5F9DC18-489A-46A4-A585-7A20E1B7178D}"/>
              </a:ext>
            </a:extLst>
          </p:cNvPr>
          <p:cNvGrpSpPr/>
          <p:nvPr/>
        </p:nvGrpSpPr>
        <p:grpSpPr>
          <a:xfrm>
            <a:off x="5247366" y="319752"/>
            <a:ext cx="519994" cy="931573"/>
            <a:chOff x="5352463" y="325216"/>
            <a:chExt cx="530496" cy="950388"/>
          </a:xfrm>
        </p:grpSpPr>
        <p:sp>
          <p:nvSpPr>
            <p:cNvPr id="20" name="Rectangle 19">
              <a:extLst>
                <a:ext uri="{FF2B5EF4-FFF2-40B4-BE49-F238E27FC236}">
                  <a16:creationId xmlns:a16="http://schemas.microsoft.com/office/drawing/2014/main" id="{4AF3814F-80B2-41EA-B433-198906449911}"/>
                </a:ext>
              </a:extLst>
            </p:cNvPr>
            <p:cNvSpPr/>
            <p:nvPr/>
          </p:nvSpPr>
          <p:spPr>
            <a:xfrm>
              <a:off x="5432203" y="1024446"/>
              <a:ext cx="371016" cy="251158"/>
            </a:xfrm>
            <a:prstGeom prst="rect">
              <a:avLst/>
            </a:prstGeom>
          </p:spPr>
          <p:txBody>
            <a:bodyPr wrap="square">
              <a:spAutoFit/>
            </a:bodyPr>
            <a:lstStyle/>
            <a:p>
              <a:pPr algn="ctr" defTabSz="914016">
                <a:defRPr/>
              </a:pPr>
              <a:r>
                <a:rPr lang="en-US" sz="980">
                  <a:solidFill>
                    <a:srgbClr val="D2D2D2"/>
                  </a:solidFill>
                  <a:latin typeface="Segoe UI"/>
                  <a:cs typeface="Segoe UI" pitchFamily="34" charset="0"/>
                </a:rPr>
                <a:t>IoT</a:t>
              </a:r>
            </a:p>
          </p:txBody>
        </p:sp>
        <p:sp>
          <p:nvSpPr>
            <p:cNvPr id="21" name="IoT" title="Icon of five circles that all connect to a center circle">
              <a:extLst>
                <a:ext uri="{FF2B5EF4-FFF2-40B4-BE49-F238E27FC236}">
                  <a16:creationId xmlns:a16="http://schemas.microsoft.com/office/drawing/2014/main" id="{9C02706D-A76E-498F-83C9-D43660090454}"/>
                </a:ext>
              </a:extLst>
            </p:cNvPr>
            <p:cNvSpPr>
              <a:spLocks noChangeAspect="1" noEditPoints="1"/>
            </p:cNvSpPr>
            <p:nvPr/>
          </p:nvSpPr>
          <p:spPr bwMode="auto">
            <a:xfrm>
              <a:off x="5352463" y="325216"/>
              <a:ext cx="530496" cy="53134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lumMod val="9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endParaRPr lang="en-US" sz="1765">
                <a:gradFill>
                  <a:gsLst>
                    <a:gs pos="0">
                      <a:srgbClr val="505050"/>
                    </a:gs>
                    <a:gs pos="100000">
                      <a:srgbClr val="505050"/>
                    </a:gs>
                  </a:gsLst>
                </a:gradFill>
                <a:latin typeface="Segoe UI"/>
              </a:endParaRPr>
            </a:p>
          </p:txBody>
        </p:sp>
      </p:grpSp>
      <p:pic>
        <p:nvPicPr>
          <p:cNvPr id="23" name="Picture 22">
            <a:extLst>
              <a:ext uri="{FF2B5EF4-FFF2-40B4-BE49-F238E27FC236}">
                <a16:creationId xmlns:a16="http://schemas.microsoft.com/office/drawing/2014/main" id="{B3A60C51-EF7E-4C99-BC46-6967ADABCA4F}"/>
              </a:ext>
            </a:extLst>
          </p:cNvPr>
          <p:cNvPicPr>
            <a:picLocks noChangeAspect="1"/>
          </p:cNvPicPr>
          <p:nvPr/>
        </p:nvPicPr>
        <p:blipFill>
          <a:blip r:embed="rId2"/>
          <a:stretch>
            <a:fillRect/>
          </a:stretch>
        </p:blipFill>
        <p:spPr>
          <a:xfrm>
            <a:off x="6469413" y="3908710"/>
            <a:ext cx="578489" cy="503111"/>
          </a:xfrm>
          <a:prstGeom prst="rect">
            <a:avLst/>
          </a:prstGeom>
        </p:spPr>
      </p:pic>
      <p:sp>
        <p:nvSpPr>
          <p:cNvPr id="27" name="Rectangle: Rounded Corners 26">
            <a:extLst>
              <a:ext uri="{FF2B5EF4-FFF2-40B4-BE49-F238E27FC236}">
                <a16:creationId xmlns:a16="http://schemas.microsoft.com/office/drawing/2014/main" id="{40B19BF1-0347-47A5-B7E0-DE39229CCC61}"/>
              </a:ext>
            </a:extLst>
          </p:cNvPr>
          <p:cNvSpPr/>
          <p:nvPr/>
        </p:nvSpPr>
        <p:spPr bwMode="auto">
          <a:xfrm>
            <a:off x="4800566" y="5738634"/>
            <a:ext cx="806554" cy="806554"/>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a:solidFill>
                <a:srgbClr val="505050"/>
              </a:solidFill>
              <a:latin typeface="Segoe UI"/>
              <a:cs typeface="Segoe UI" pitchFamily="34" charset="0"/>
            </a:endParaRPr>
          </a:p>
        </p:txBody>
      </p:sp>
      <p:sp>
        <p:nvSpPr>
          <p:cNvPr id="28" name="Title 1">
            <a:extLst>
              <a:ext uri="{FF2B5EF4-FFF2-40B4-BE49-F238E27FC236}">
                <a16:creationId xmlns:a16="http://schemas.microsoft.com/office/drawing/2014/main" id="{63FA1B2A-8A47-41DF-8029-B5B738B047E1}"/>
              </a:ext>
            </a:extLst>
          </p:cNvPr>
          <p:cNvSpPr txBox="1">
            <a:spLocks/>
          </p:cNvSpPr>
          <p:nvPr/>
        </p:nvSpPr>
        <p:spPr>
          <a:xfrm>
            <a:off x="4800565" y="5481566"/>
            <a:ext cx="962990" cy="150817"/>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Azure Blob Storage</a:t>
            </a:r>
          </a:p>
        </p:txBody>
      </p:sp>
      <p:cxnSp>
        <p:nvCxnSpPr>
          <p:cNvPr id="29" name="Straight Arrow Connector 28">
            <a:extLst>
              <a:ext uri="{FF2B5EF4-FFF2-40B4-BE49-F238E27FC236}">
                <a16:creationId xmlns:a16="http://schemas.microsoft.com/office/drawing/2014/main" id="{ABDD5C2B-6C4A-4308-93AB-364CF2749E15}"/>
              </a:ext>
            </a:extLst>
          </p:cNvPr>
          <p:cNvCxnSpPr>
            <a:cxnSpLocks/>
          </p:cNvCxnSpPr>
          <p:nvPr/>
        </p:nvCxnSpPr>
        <p:spPr>
          <a:xfrm>
            <a:off x="5607120" y="6160909"/>
            <a:ext cx="737980" cy="0"/>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7555C14A-EF8B-4B64-9584-2FE68D36E8F8}"/>
              </a:ext>
            </a:extLst>
          </p:cNvPr>
          <p:cNvGrpSpPr/>
          <p:nvPr/>
        </p:nvGrpSpPr>
        <p:grpSpPr>
          <a:xfrm>
            <a:off x="6345100" y="5510724"/>
            <a:ext cx="1384158" cy="1034463"/>
            <a:chOff x="3952740" y="3459774"/>
            <a:chExt cx="1412113" cy="1055356"/>
          </a:xfrm>
        </p:grpSpPr>
        <p:sp>
          <p:nvSpPr>
            <p:cNvPr id="30" name="Rectangle: Rounded Corners 29">
              <a:extLst>
                <a:ext uri="{FF2B5EF4-FFF2-40B4-BE49-F238E27FC236}">
                  <a16:creationId xmlns:a16="http://schemas.microsoft.com/office/drawing/2014/main" id="{CE7CD370-1983-466C-B56B-D76FF9089159}"/>
                </a:ext>
              </a:extLst>
            </p:cNvPr>
            <p:cNvSpPr/>
            <p:nvPr/>
          </p:nvSpPr>
          <p:spPr bwMode="auto">
            <a:xfrm>
              <a:off x="3956043" y="3692170"/>
              <a:ext cx="822960" cy="822960"/>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a:solidFill>
                  <a:srgbClr val="505050"/>
                </a:solidFill>
                <a:latin typeface="Segoe UI"/>
                <a:cs typeface="Segoe UI" pitchFamily="34" charset="0"/>
              </a:endParaRPr>
            </a:p>
            <a:p>
              <a:pPr algn="ctr" defTabSz="913751" fontAlgn="base">
                <a:lnSpc>
                  <a:spcPct val="90000"/>
                </a:lnSpc>
                <a:spcBef>
                  <a:spcPct val="0"/>
                </a:spcBef>
                <a:spcAft>
                  <a:spcPct val="0"/>
                </a:spcAft>
                <a:defRPr/>
              </a:pPr>
              <a:endParaRPr lang="en-US" sz="1174">
                <a:solidFill>
                  <a:srgbClr val="505050"/>
                </a:solidFill>
                <a:latin typeface="Segoe UI"/>
                <a:cs typeface="Segoe UI" pitchFamily="34" charset="0"/>
              </a:endParaRPr>
            </a:p>
          </p:txBody>
        </p:sp>
        <p:sp>
          <p:nvSpPr>
            <p:cNvPr id="31" name="Title 1">
              <a:extLst>
                <a:ext uri="{FF2B5EF4-FFF2-40B4-BE49-F238E27FC236}">
                  <a16:creationId xmlns:a16="http://schemas.microsoft.com/office/drawing/2014/main" id="{62AF8294-8CC0-416F-BEE9-718EA14AF057}"/>
                </a:ext>
              </a:extLst>
            </p:cNvPr>
            <p:cNvSpPr txBox="1">
              <a:spLocks/>
            </p:cNvSpPr>
            <p:nvPr/>
          </p:nvSpPr>
          <p:spPr>
            <a:xfrm>
              <a:off x="3952740" y="3459774"/>
              <a:ext cx="1412113" cy="113378"/>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GPU Data Science Virtual Machine</a:t>
              </a:r>
            </a:p>
          </p:txBody>
        </p:sp>
        <p:pic>
          <p:nvPicPr>
            <p:cNvPr id="24" name="Picture 23">
              <a:extLst>
                <a:ext uri="{FF2B5EF4-FFF2-40B4-BE49-F238E27FC236}">
                  <a16:creationId xmlns:a16="http://schemas.microsoft.com/office/drawing/2014/main" id="{B1A1C3A2-73E3-410A-9928-7C7BB0AF08E9}"/>
                </a:ext>
              </a:extLst>
            </p:cNvPr>
            <p:cNvPicPr>
              <a:picLocks noChangeAspect="1"/>
            </p:cNvPicPr>
            <p:nvPr/>
          </p:nvPicPr>
          <p:blipFill>
            <a:blip r:embed="rId3"/>
            <a:stretch>
              <a:fillRect/>
            </a:stretch>
          </p:blipFill>
          <p:spPr>
            <a:xfrm>
              <a:off x="4123190" y="3902553"/>
              <a:ext cx="502920" cy="465796"/>
            </a:xfrm>
            <a:prstGeom prst="rect">
              <a:avLst/>
            </a:prstGeom>
          </p:spPr>
        </p:pic>
      </p:grpSp>
      <p:sp>
        <p:nvSpPr>
          <p:cNvPr id="33" name="Rectangle: Rounded Corners 32">
            <a:extLst>
              <a:ext uri="{FF2B5EF4-FFF2-40B4-BE49-F238E27FC236}">
                <a16:creationId xmlns:a16="http://schemas.microsoft.com/office/drawing/2014/main" id="{616C00EF-FB78-4B89-A021-9A0718F5AD46}"/>
              </a:ext>
            </a:extLst>
          </p:cNvPr>
          <p:cNvSpPr/>
          <p:nvPr/>
        </p:nvSpPr>
        <p:spPr bwMode="auto">
          <a:xfrm>
            <a:off x="6348337" y="3751570"/>
            <a:ext cx="806668" cy="806668"/>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a:solidFill>
                <a:srgbClr val="505050"/>
              </a:solidFill>
              <a:latin typeface="Segoe UI"/>
              <a:cs typeface="Segoe UI" pitchFamily="34" charset="0"/>
            </a:endParaRPr>
          </a:p>
          <a:p>
            <a:pPr algn="ctr" defTabSz="913751" fontAlgn="base">
              <a:lnSpc>
                <a:spcPct val="90000"/>
              </a:lnSpc>
              <a:spcBef>
                <a:spcPct val="0"/>
              </a:spcBef>
              <a:spcAft>
                <a:spcPct val="0"/>
              </a:spcAft>
              <a:defRPr/>
            </a:pPr>
            <a:endParaRPr lang="en-US" sz="1174">
              <a:solidFill>
                <a:srgbClr val="505050"/>
              </a:solidFill>
              <a:latin typeface="Segoe UI"/>
              <a:cs typeface="Segoe UI" pitchFamily="34" charset="0"/>
            </a:endParaRPr>
          </a:p>
        </p:txBody>
      </p:sp>
      <p:sp>
        <p:nvSpPr>
          <p:cNvPr id="34" name="Title 1">
            <a:extLst>
              <a:ext uri="{FF2B5EF4-FFF2-40B4-BE49-F238E27FC236}">
                <a16:creationId xmlns:a16="http://schemas.microsoft.com/office/drawing/2014/main" id="{8683243E-0ECC-4C50-8822-CC8E0A65E684}"/>
              </a:ext>
            </a:extLst>
          </p:cNvPr>
          <p:cNvSpPr txBox="1">
            <a:spLocks/>
          </p:cNvSpPr>
          <p:nvPr/>
        </p:nvSpPr>
        <p:spPr>
          <a:xfrm>
            <a:off x="6345100" y="3523774"/>
            <a:ext cx="1384158" cy="111134"/>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Azure Container Registry</a:t>
            </a:r>
          </a:p>
        </p:txBody>
      </p:sp>
      <p:cxnSp>
        <p:nvCxnSpPr>
          <p:cNvPr id="35" name="Straight Arrow Connector 34">
            <a:extLst>
              <a:ext uri="{FF2B5EF4-FFF2-40B4-BE49-F238E27FC236}">
                <a16:creationId xmlns:a16="http://schemas.microsoft.com/office/drawing/2014/main" id="{3F672379-1E2A-4BCE-A7CE-51E4F7D91E12}"/>
              </a:ext>
            </a:extLst>
          </p:cNvPr>
          <p:cNvCxnSpPr>
            <a:cxnSpLocks/>
          </p:cNvCxnSpPr>
          <p:nvPr/>
        </p:nvCxnSpPr>
        <p:spPr>
          <a:xfrm rot="16200000">
            <a:off x="6389668" y="4945057"/>
            <a:ext cx="737980" cy="0"/>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5844B101-21EC-4EF6-BD2E-41EABA2F0E3B}"/>
              </a:ext>
            </a:extLst>
          </p:cNvPr>
          <p:cNvSpPr/>
          <p:nvPr/>
        </p:nvSpPr>
        <p:spPr bwMode="auto">
          <a:xfrm>
            <a:off x="7894369" y="3746937"/>
            <a:ext cx="806554" cy="806554"/>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solidFill>
                <a:srgbClr val="505050"/>
              </a:solidFill>
              <a:latin typeface="Segoe UI"/>
              <a:ea typeface="Segoe UI" pitchFamily="34" charset="0"/>
              <a:cs typeface="Segoe UI" pitchFamily="34" charset="0"/>
            </a:endParaRPr>
          </a:p>
        </p:txBody>
      </p:sp>
      <p:sp>
        <p:nvSpPr>
          <p:cNvPr id="37" name="Title 1">
            <a:extLst>
              <a:ext uri="{FF2B5EF4-FFF2-40B4-BE49-F238E27FC236}">
                <a16:creationId xmlns:a16="http://schemas.microsoft.com/office/drawing/2014/main" id="{92AFF07B-5EEE-41FA-B616-B136E267D780}"/>
              </a:ext>
            </a:extLst>
          </p:cNvPr>
          <p:cNvSpPr txBox="1">
            <a:spLocks/>
          </p:cNvSpPr>
          <p:nvPr/>
        </p:nvSpPr>
        <p:spPr>
          <a:xfrm>
            <a:off x="7894370" y="3507978"/>
            <a:ext cx="962990" cy="150817"/>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Azure Machine Leaning Model Management Service</a:t>
            </a:r>
          </a:p>
        </p:txBody>
      </p:sp>
      <p:cxnSp>
        <p:nvCxnSpPr>
          <p:cNvPr id="38" name="Straight Arrow Connector 37">
            <a:extLst>
              <a:ext uri="{FF2B5EF4-FFF2-40B4-BE49-F238E27FC236}">
                <a16:creationId xmlns:a16="http://schemas.microsoft.com/office/drawing/2014/main" id="{613BB5A4-5C11-4F40-A095-D3DDDDDF5956}"/>
              </a:ext>
            </a:extLst>
          </p:cNvPr>
          <p:cNvCxnSpPr>
            <a:cxnSpLocks/>
          </p:cNvCxnSpPr>
          <p:nvPr/>
        </p:nvCxnSpPr>
        <p:spPr>
          <a:xfrm>
            <a:off x="7164001" y="4150214"/>
            <a:ext cx="737980" cy="0"/>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22F8389D-824E-4E02-BDBC-25E7F313EE33}"/>
              </a:ext>
            </a:extLst>
          </p:cNvPr>
          <p:cNvPicPr>
            <a:picLocks noChangeAspect="1"/>
          </p:cNvPicPr>
          <p:nvPr/>
        </p:nvPicPr>
        <p:blipFill>
          <a:blip r:embed="rId4"/>
          <a:stretch>
            <a:fillRect/>
          </a:stretch>
        </p:blipFill>
        <p:spPr>
          <a:xfrm>
            <a:off x="8096910" y="3931980"/>
            <a:ext cx="444176" cy="456572"/>
          </a:xfrm>
          <a:prstGeom prst="rect">
            <a:avLst/>
          </a:prstGeom>
        </p:spPr>
      </p:pic>
      <p:cxnSp>
        <p:nvCxnSpPr>
          <p:cNvPr id="39" name="Straight Arrow Connector 38">
            <a:extLst>
              <a:ext uri="{FF2B5EF4-FFF2-40B4-BE49-F238E27FC236}">
                <a16:creationId xmlns:a16="http://schemas.microsoft.com/office/drawing/2014/main" id="{F09A08F8-9E64-44D1-9C6E-1FED4A461897}"/>
              </a:ext>
            </a:extLst>
          </p:cNvPr>
          <p:cNvCxnSpPr>
            <a:cxnSpLocks/>
          </p:cNvCxnSpPr>
          <p:nvPr/>
        </p:nvCxnSpPr>
        <p:spPr>
          <a:xfrm>
            <a:off x="8700923" y="4151301"/>
            <a:ext cx="737980" cy="0"/>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8B4B1751-6DC3-405F-BF50-FE83116E6F7C}"/>
              </a:ext>
            </a:extLst>
          </p:cNvPr>
          <p:cNvSpPr/>
          <p:nvPr/>
        </p:nvSpPr>
        <p:spPr bwMode="auto">
          <a:xfrm>
            <a:off x="9438902" y="2218547"/>
            <a:ext cx="1777161" cy="4350196"/>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a:solidFill>
                <a:srgbClr val="505050"/>
              </a:solidFill>
              <a:latin typeface="Segoe UI"/>
              <a:cs typeface="Segoe UI" pitchFamily="34" charset="0"/>
            </a:endParaRPr>
          </a:p>
        </p:txBody>
      </p:sp>
      <p:sp>
        <p:nvSpPr>
          <p:cNvPr id="42" name="Title 1">
            <a:extLst>
              <a:ext uri="{FF2B5EF4-FFF2-40B4-BE49-F238E27FC236}">
                <a16:creationId xmlns:a16="http://schemas.microsoft.com/office/drawing/2014/main" id="{3ED893C6-CD4C-4D8C-8AF4-EC730F4BBDA8}"/>
              </a:ext>
            </a:extLst>
          </p:cNvPr>
          <p:cNvSpPr txBox="1">
            <a:spLocks/>
          </p:cNvSpPr>
          <p:nvPr/>
        </p:nvSpPr>
        <p:spPr>
          <a:xfrm>
            <a:off x="9443269" y="2043556"/>
            <a:ext cx="1445887" cy="106286"/>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Azure Kubernetes Service</a:t>
            </a:r>
          </a:p>
        </p:txBody>
      </p:sp>
      <p:grpSp>
        <p:nvGrpSpPr>
          <p:cNvPr id="60" name="Group 59">
            <a:extLst>
              <a:ext uri="{FF2B5EF4-FFF2-40B4-BE49-F238E27FC236}">
                <a16:creationId xmlns:a16="http://schemas.microsoft.com/office/drawing/2014/main" id="{7C0FA634-F83F-4771-A086-1933C1402D4A}"/>
              </a:ext>
            </a:extLst>
          </p:cNvPr>
          <p:cNvGrpSpPr/>
          <p:nvPr/>
        </p:nvGrpSpPr>
        <p:grpSpPr>
          <a:xfrm>
            <a:off x="9906669" y="2598206"/>
            <a:ext cx="1425525" cy="3723906"/>
            <a:chOff x="940893" y="3568030"/>
            <a:chExt cx="1454316" cy="3799117"/>
          </a:xfrm>
        </p:grpSpPr>
        <p:pic>
          <p:nvPicPr>
            <p:cNvPr id="45" name="Picture 44">
              <a:extLst>
                <a:ext uri="{FF2B5EF4-FFF2-40B4-BE49-F238E27FC236}">
                  <a16:creationId xmlns:a16="http://schemas.microsoft.com/office/drawing/2014/main" id="{6E8DE06B-7029-430F-97EA-EF71F03E9F88}"/>
                </a:ext>
              </a:extLst>
            </p:cNvPr>
            <p:cNvPicPr>
              <a:picLocks noChangeAspect="1"/>
            </p:cNvPicPr>
            <p:nvPr/>
          </p:nvPicPr>
          <p:blipFill>
            <a:blip r:embed="rId5"/>
            <a:stretch>
              <a:fillRect/>
            </a:stretch>
          </p:blipFill>
          <p:spPr>
            <a:xfrm>
              <a:off x="1157465" y="3976554"/>
              <a:ext cx="497009" cy="496284"/>
            </a:xfrm>
            <a:prstGeom prst="rect">
              <a:avLst/>
            </a:prstGeom>
          </p:spPr>
        </p:pic>
        <p:sp>
          <p:nvSpPr>
            <p:cNvPr id="46" name="Rectangle: Rounded Corners 45">
              <a:extLst>
                <a:ext uri="{FF2B5EF4-FFF2-40B4-BE49-F238E27FC236}">
                  <a16:creationId xmlns:a16="http://schemas.microsoft.com/office/drawing/2014/main" id="{5F340691-B066-4111-B069-22E36D941B99}"/>
                </a:ext>
              </a:extLst>
            </p:cNvPr>
            <p:cNvSpPr/>
            <p:nvPr/>
          </p:nvSpPr>
          <p:spPr bwMode="auto">
            <a:xfrm>
              <a:off x="983096" y="3796399"/>
              <a:ext cx="822843" cy="822843"/>
            </a:xfrm>
            <a:prstGeom prst="roundRect">
              <a:avLst>
                <a:gd name="adj" fmla="val 3125"/>
              </a:avLst>
            </a:prstGeom>
            <a:solidFill>
              <a:schemeClr val="tx2">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solidFill>
                  <a:srgbClr val="505050"/>
                </a:solidFill>
                <a:latin typeface="Segoe UI"/>
                <a:ea typeface="Segoe UI" pitchFamily="34" charset="0"/>
                <a:cs typeface="Segoe UI" pitchFamily="34" charset="0"/>
              </a:endParaRPr>
            </a:p>
          </p:txBody>
        </p:sp>
        <p:sp>
          <p:nvSpPr>
            <p:cNvPr id="47" name="Title 1">
              <a:extLst>
                <a:ext uri="{FF2B5EF4-FFF2-40B4-BE49-F238E27FC236}">
                  <a16:creationId xmlns:a16="http://schemas.microsoft.com/office/drawing/2014/main" id="{D1C958FE-9091-469A-8857-765F677F0D7F}"/>
                </a:ext>
              </a:extLst>
            </p:cNvPr>
            <p:cNvSpPr txBox="1">
              <a:spLocks/>
            </p:cNvSpPr>
            <p:nvPr/>
          </p:nvSpPr>
          <p:spPr>
            <a:xfrm>
              <a:off x="983096" y="3568030"/>
              <a:ext cx="1412113" cy="113378"/>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Predictive Web Application</a:t>
              </a:r>
            </a:p>
          </p:txBody>
        </p:sp>
        <p:pic>
          <p:nvPicPr>
            <p:cNvPr id="48" name="Picture 47">
              <a:extLst>
                <a:ext uri="{FF2B5EF4-FFF2-40B4-BE49-F238E27FC236}">
                  <a16:creationId xmlns:a16="http://schemas.microsoft.com/office/drawing/2014/main" id="{3EF599D3-D396-41AC-A55C-2C9E42164604}"/>
                </a:ext>
              </a:extLst>
            </p:cNvPr>
            <p:cNvPicPr>
              <a:picLocks noChangeAspect="1"/>
            </p:cNvPicPr>
            <p:nvPr/>
          </p:nvPicPr>
          <p:blipFill>
            <a:blip r:embed="rId6"/>
            <a:stretch>
              <a:fillRect/>
            </a:stretch>
          </p:blipFill>
          <p:spPr>
            <a:xfrm>
              <a:off x="1693318" y="3699079"/>
              <a:ext cx="292108" cy="251906"/>
            </a:xfrm>
            <a:prstGeom prst="rect">
              <a:avLst/>
            </a:prstGeom>
          </p:spPr>
        </p:pic>
        <p:sp>
          <p:nvSpPr>
            <p:cNvPr id="50" name="Rectangle: Rounded Corners 49">
              <a:extLst>
                <a:ext uri="{FF2B5EF4-FFF2-40B4-BE49-F238E27FC236}">
                  <a16:creationId xmlns:a16="http://schemas.microsoft.com/office/drawing/2014/main" id="{CDDEE664-ACAD-4707-990E-DD9952F782EE}"/>
                </a:ext>
              </a:extLst>
            </p:cNvPr>
            <p:cNvSpPr/>
            <p:nvPr/>
          </p:nvSpPr>
          <p:spPr bwMode="auto">
            <a:xfrm>
              <a:off x="962806" y="5174930"/>
              <a:ext cx="822843" cy="822843"/>
            </a:xfrm>
            <a:prstGeom prst="roundRect">
              <a:avLst>
                <a:gd name="adj" fmla="val 3125"/>
              </a:avLst>
            </a:prstGeom>
            <a:solidFill>
              <a:schemeClr val="tx2">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solidFill>
                  <a:srgbClr val="505050"/>
                </a:solidFill>
                <a:latin typeface="Segoe UI"/>
                <a:ea typeface="Segoe UI" pitchFamily="34" charset="0"/>
                <a:cs typeface="Segoe UI" pitchFamily="34" charset="0"/>
              </a:endParaRPr>
            </a:p>
          </p:txBody>
        </p:sp>
        <p:sp>
          <p:nvSpPr>
            <p:cNvPr id="51" name="Title 1">
              <a:extLst>
                <a:ext uri="{FF2B5EF4-FFF2-40B4-BE49-F238E27FC236}">
                  <a16:creationId xmlns:a16="http://schemas.microsoft.com/office/drawing/2014/main" id="{D2B8F209-9729-4EB2-AD9A-B50409EE6187}"/>
                </a:ext>
              </a:extLst>
            </p:cNvPr>
            <p:cNvSpPr txBox="1">
              <a:spLocks/>
            </p:cNvSpPr>
            <p:nvPr/>
          </p:nvSpPr>
          <p:spPr>
            <a:xfrm>
              <a:off x="962806" y="4946561"/>
              <a:ext cx="1412113" cy="113378"/>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Machine Learning Model</a:t>
              </a:r>
            </a:p>
          </p:txBody>
        </p:sp>
        <p:pic>
          <p:nvPicPr>
            <p:cNvPr id="52" name="Picture 51">
              <a:extLst>
                <a:ext uri="{FF2B5EF4-FFF2-40B4-BE49-F238E27FC236}">
                  <a16:creationId xmlns:a16="http://schemas.microsoft.com/office/drawing/2014/main" id="{B0382364-C814-4E56-ADAE-5505A0C7DECA}"/>
                </a:ext>
              </a:extLst>
            </p:cNvPr>
            <p:cNvPicPr>
              <a:picLocks noChangeAspect="1"/>
            </p:cNvPicPr>
            <p:nvPr/>
          </p:nvPicPr>
          <p:blipFill>
            <a:blip r:embed="rId6"/>
            <a:stretch>
              <a:fillRect/>
            </a:stretch>
          </p:blipFill>
          <p:spPr>
            <a:xfrm>
              <a:off x="1673028" y="5077610"/>
              <a:ext cx="292108" cy="251906"/>
            </a:xfrm>
            <a:prstGeom prst="rect">
              <a:avLst/>
            </a:prstGeom>
          </p:spPr>
        </p:pic>
        <p:pic>
          <p:nvPicPr>
            <p:cNvPr id="53" name="Picture 52">
              <a:extLst>
                <a:ext uri="{FF2B5EF4-FFF2-40B4-BE49-F238E27FC236}">
                  <a16:creationId xmlns:a16="http://schemas.microsoft.com/office/drawing/2014/main" id="{CD1B0998-2AE3-442C-98FC-0D2B11DD9D7D}"/>
                </a:ext>
              </a:extLst>
            </p:cNvPr>
            <p:cNvPicPr>
              <a:picLocks noChangeAspect="1"/>
            </p:cNvPicPr>
            <p:nvPr/>
          </p:nvPicPr>
          <p:blipFill>
            <a:blip r:embed="rId4"/>
            <a:stretch>
              <a:fillRect/>
            </a:stretch>
          </p:blipFill>
          <p:spPr>
            <a:xfrm>
              <a:off x="1167943" y="5353454"/>
              <a:ext cx="453147" cy="465794"/>
            </a:xfrm>
            <a:prstGeom prst="rect">
              <a:avLst/>
            </a:prstGeom>
          </p:spPr>
        </p:pic>
        <p:sp>
          <p:nvSpPr>
            <p:cNvPr id="54" name="Rectangle: Rounded Corners 53">
              <a:extLst>
                <a:ext uri="{FF2B5EF4-FFF2-40B4-BE49-F238E27FC236}">
                  <a16:creationId xmlns:a16="http://schemas.microsoft.com/office/drawing/2014/main" id="{2DA40857-30C0-42EA-9A59-163A1B8F88C9}"/>
                </a:ext>
              </a:extLst>
            </p:cNvPr>
            <p:cNvSpPr/>
            <p:nvPr/>
          </p:nvSpPr>
          <p:spPr bwMode="auto">
            <a:xfrm>
              <a:off x="940893" y="6544304"/>
              <a:ext cx="822843" cy="822843"/>
            </a:xfrm>
            <a:prstGeom prst="roundRect">
              <a:avLst>
                <a:gd name="adj" fmla="val 3125"/>
              </a:avLst>
            </a:prstGeom>
            <a:solidFill>
              <a:schemeClr val="tx2">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solidFill>
                  <a:srgbClr val="505050"/>
                </a:solidFill>
                <a:latin typeface="Segoe UI"/>
                <a:ea typeface="Segoe UI" pitchFamily="34" charset="0"/>
                <a:cs typeface="Segoe UI" pitchFamily="34" charset="0"/>
              </a:endParaRPr>
            </a:p>
          </p:txBody>
        </p:sp>
        <p:sp>
          <p:nvSpPr>
            <p:cNvPr id="55" name="Title 1">
              <a:extLst>
                <a:ext uri="{FF2B5EF4-FFF2-40B4-BE49-F238E27FC236}">
                  <a16:creationId xmlns:a16="http://schemas.microsoft.com/office/drawing/2014/main" id="{C4A21391-036F-44FD-A37D-93E385771689}"/>
                </a:ext>
              </a:extLst>
            </p:cNvPr>
            <p:cNvSpPr txBox="1">
              <a:spLocks/>
            </p:cNvSpPr>
            <p:nvPr/>
          </p:nvSpPr>
          <p:spPr>
            <a:xfrm>
              <a:off x="940893" y="6315935"/>
              <a:ext cx="1412113" cy="113378"/>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Machine Learning Model</a:t>
              </a:r>
            </a:p>
          </p:txBody>
        </p:sp>
        <p:pic>
          <p:nvPicPr>
            <p:cNvPr id="56" name="Picture 55">
              <a:extLst>
                <a:ext uri="{FF2B5EF4-FFF2-40B4-BE49-F238E27FC236}">
                  <a16:creationId xmlns:a16="http://schemas.microsoft.com/office/drawing/2014/main" id="{CCB61EB0-C074-44A9-BA8A-00C9ACE923C4}"/>
                </a:ext>
              </a:extLst>
            </p:cNvPr>
            <p:cNvPicPr>
              <a:picLocks noChangeAspect="1"/>
            </p:cNvPicPr>
            <p:nvPr/>
          </p:nvPicPr>
          <p:blipFill>
            <a:blip r:embed="rId6"/>
            <a:stretch>
              <a:fillRect/>
            </a:stretch>
          </p:blipFill>
          <p:spPr>
            <a:xfrm>
              <a:off x="1651115" y="6446984"/>
              <a:ext cx="292108" cy="251906"/>
            </a:xfrm>
            <a:prstGeom prst="rect">
              <a:avLst/>
            </a:prstGeom>
          </p:spPr>
        </p:pic>
        <p:pic>
          <p:nvPicPr>
            <p:cNvPr id="58" name="Picture 57">
              <a:extLst>
                <a:ext uri="{FF2B5EF4-FFF2-40B4-BE49-F238E27FC236}">
                  <a16:creationId xmlns:a16="http://schemas.microsoft.com/office/drawing/2014/main" id="{85D869FA-B7C8-49BE-A671-3C61DD8CAACA}"/>
                </a:ext>
              </a:extLst>
            </p:cNvPr>
            <p:cNvPicPr>
              <a:picLocks noChangeAspect="1"/>
            </p:cNvPicPr>
            <p:nvPr/>
          </p:nvPicPr>
          <p:blipFill>
            <a:blip r:embed="rId7"/>
            <a:stretch>
              <a:fillRect/>
            </a:stretch>
          </p:blipFill>
          <p:spPr>
            <a:xfrm>
              <a:off x="1170251" y="6715605"/>
              <a:ext cx="453147" cy="538240"/>
            </a:xfrm>
            <a:prstGeom prst="rect">
              <a:avLst/>
            </a:prstGeom>
          </p:spPr>
        </p:pic>
      </p:grpSp>
      <p:pic>
        <p:nvPicPr>
          <p:cNvPr id="62" name="Picture 61">
            <a:extLst>
              <a:ext uri="{FF2B5EF4-FFF2-40B4-BE49-F238E27FC236}">
                <a16:creationId xmlns:a16="http://schemas.microsoft.com/office/drawing/2014/main" id="{4DA3C32D-FDDE-446C-ADE8-F91CED5CCC66}"/>
              </a:ext>
            </a:extLst>
          </p:cNvPr>
          <p:cNvPicPr>
            <a:picLocks noChangeAspect="1"/>
          </p:cNvPicPr>
          <p:nvPr/>
        </p:nvPicPr>
        <p:blipFill>
          <a:blip r:embed="rId8"/>
          <a:stretch>
            <a:fillRect/>
          </a:stretch>
        </p:blipFill>
        <p:spPr>
          <a:xfrm>
            <a:off x="10963785" y="1909058"/>
            <a:ext cx="795739" cy="600347"/>
          </a:xfrm>
          <a:prstGeom prst="rect">
            <a:avLst/>
          </a:prstGeom>
        </p:spPr>
      </p:pic>
      <p:sp>
        <p:nvSpPr>
          <p:cNvPr id="57" name="Title 1">
            <a:extLst>
              <a:ext uri="{FF2B5EF4-FFF2-40B4-BE49-F238E27FC236}">
                <a16:creationId xmlns:a16="http://schemas.microsoft.com/office/drawing/2014/main" id="{767827BA-163D-4C2A-AF17-047626B1586D}"/>
              </a:ext>
            </a:extLst>
          </p:cNvPr>
          <p:cNvSpPr txBox="1">
            <a:spLocks/>
          </p:cNvSpPr>
          <p:nvPr/>
        </p:nvSpPr>
        <p:spPr>
          <a:xfrm>
            <a:off x="432481" y="2665496"/>
            <a:ext cx="3766611" cy="3110623"/>
          </a:xfrm>
          <a:prstGeom prst="rect">
            <a:avLst/>
          </a:prstGeom>
        </p:spPr>
        <p:txBody>
          <a:bodyPr vert="horz" wrap="square" lIns="0" tIns="0" rIns="0" bIns="0"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280067" indent="-280067" defTabSz="914016">
              <a:lnSpc>
                <a:spcPct val="120000"/>
              </a:lnSpc>
              <a:spcAft>
                <a:spcPts val="588"/>
              </a:spcAft>
              <a:buFont typeface="Wingdings" panose="05000000000000000000" pitchFamily="2" charset="2"/>
              <a:buChar char="ü"/>
              <a:defRPr/>
            </a:pPr>
            <a:r>
              <a:rPr lang="en-US" sz="1370" spc="0">
                <a:gradFill>
                  <a:gsLst>
                    <a:gs pos="2655">
                      <a:srgbClr val="505050"/>
                    </a:gs>
                    <a:gs pos="31000">
                      <a:srgbClr val="505050"/>
                    </a:gs>
                  </a:gsLst>
                  <a:lin ang="5400000" scaled="0"/>
                </a:gradFill>
                <a:latin typeface="Segoe UI"/>
              </a:rPr>
              <a:t>Quick deployment and high availability</a:t>
            </a:r>
          </a:p>
          <a:p>
            <a:pPr marL="280067" indent="-280067" defTabSz="914016">
              <a:lnSpc>
                <a:spcPct val="120000"/>
              </a:lnSpc>
              <a:spcAft>
                <a:spcPts val="588"/>
              </a:spcAft>
              <a:buFont typeface="Wingdings" panose="05000000000000000000" pitchFamily="2" charset="2"/>
              <a:buChar char="ü"/>
              <a:defRPr/>
            </a:pPr>
            <a:r>
              <a:rPr lang="en-US" sz="1370" spc="0">
                <a:gradFill>
                  <a:gsLst>
                    <a:gs pos="2655">
                      <a:srgbClr val="505050"/>
                    </a:gs>
                    <a:gs pos="31000">
                      <a:srgbClr val="505050"/>
                    </a:gs>
                  </a:gsLst>
                  <a:lin ang="5400000" scaled="0"/>
                </a:gradFill>
                <a:latin typeface="Segoe UI"/>
              </a:rPr>
              <a:t>Low latency data processing</a:t>
            </a:r>
          </a:p>
          <a:p>
            <a:pPr marL="280067" indent="-280067" defTabSz="914016">
              <a:lnSpc>
                <a:spcPct val="120000"/>
              </a:lnSpc>
              <a:spcAft>
                <a:spcPts val="588"/>
              </a:spcAft>
              <a:buFont typeface="Wingdings" panose="05000000000000000000" pitchFamily="2" charset="2"/>
              <a:buChar char="ü"/>
              <a:defRPr/>
            </a:pPr>
            <a:r>
              <a:rPr lang="en-US" sz="1370" spc="0">
                <a:gradFill>
                  <a:gsLst>
                    <a:gs pos="2655">
                      <a:srgbClr val="505050"/>
                    </a:gs>
                    <a:gs pos="31000">
                      <a:srgbClr val="505050"/>
                    </a:gs>
                  </a:gsLst>
                  <a:lin ang="5400000" scaled="0"/>
                </a:gradFill>
                <a:latin typeface="Segoe UI"/>
              </a:rPr>
              <a:t>Consistent environment across test, control and production</a:t>
            </a:r>
          </a:p>
        </p:txBody>
      </p:sp>
      <p:pic>
        <p:nvPicPr>
          <p:cNvPr id="59" name="Picture 58">
            <a:extLst>
              <a:ext uri="{FF2B5EF4-FFF2-40B4-BE49-F238E27FC236}">
                <a16:creationId xmlns:a16="http://schemas.microsoft.com/office/drawing/2014/main" id="{4D36C46D-281B-4E8F-80AD-9277C9F9B557}"/>
              </a:ext>
            </a:extLst>
          </p:cNvPr>
          <p:cNvPicPr>
            <a:picLocks noChangeAspect="1"/>
          </p:cNvPicPr>
          <p:nvPr/>
        </p:nvPicPr>
        <p:blipFill>
          <a:blip r:embed="rId9">
            <a:lum bright="70000" contrast="-70000"/>
          </a:blip>
          <a:stretch>
            <a:fillRect/>
          </a:stretch>
        </p:blipFill>
        <p:spPr>
          <a:xfrm>
            <a:off x="432478" y="312224"/>
            <a:ext cx="881051" cy="549457"/>
          </a:xfrm>
          <a:prstGeom prst="rect">
            <a:avLst/>
          </a:prstGeom>
        </p:spPr>
      </p:pic>
      <p:sp>
        <p:nvSpPr>
          <p:cNvPr id="61" name="Relationship_F003" title="Icon of three boxes connected by lines">
            <a:extLst>
              <a:ext uri="{FF2B5EF4-FFF2-40B4-BE49-F238E27FC236}">
                <a16:creationId xmlns:a16="http://schemas.microsoft.com/office/drawing/2014/main" id="{9A6B211D-A64C-445E-8A76-4A6C0BB078DC}"/>
              </a:ext>
            </a:extLst>
          </p:cNvPr>
          <p:cNvSpPr>
            <a:spLocks noChangeAspect="1" noEditPoints="1"/>
          </p:cNvSpPr>
          <p:nvPr/>
        </p:nvSpPr>
        <p:spPr bwMode="auto">
          <a:xfrm>
            <a:off x="2253762" y="311212"/>
            <a:ext cx="590646" cy="552440"/>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endParaRPr lang="en-US" sz="882">
              <a:gradFill>
                <a:gsLst>
                  <a:gs pos="0">
                    <a:srgbClr val="505050"/>
                  </a:gs>
                  <a:gs pos="100000">
                    <a:srgbClr val="505050"/>
                  </a:gs>
                </a:gsLst>
                <a:lin ang="5400000" scaled="1"/>
              </a:gradFill>
              <a:latin typeface="Segoe UI"/>
            </a:endParaRPr>
          </a:p>
        </p:txBody>
      </p:sp>
      <p:pic>
        <p:nvPicPr>
          <p:cNvPr id="5" name="Picture 4">
            <a:extLst>
              <a:ext uri="{FF2B5EF4-FFF2-40B4-BE49-F238E27FC236}">
                <a16:creationId xmlns:a16="http://schemas.microsoft.com/office/drawing/2014/main" id="{1F99C475-82B4-4E3F-81E6-7DE9313424A7}"/>
              </a:ext>
            </a:extLst>
          </p:cNvPr>
          <p:cNvPicPr>
            <a:picLocks noChangeAspect="1"/>
          </p:cNvPicPr>
          <p:nvPr/>
        </p:nvPicPr>
        <p:blipFill>
          <a:blip r:embed="rId10"/>
          <a:stretch>
            <a:fillRect/>
          </a:stretch>
        </p:blipFill>
        <p:spPr>
          <a:xfrm>
            <a:off x="4955641" y="5959430"/>
            <a:ext cx="492964" cy="428435"/>
          </a:xfrm>
          <a:prstGeom prst="rect">
            <a:avLst/>
          </a:prstGeom>
        </p:spPr>
      </p:pic>
    </p:spTree>
    <p:extLst>
      <p:ext uri="{BB962C8B-B14F-4D97-AF65-F5344CB8AC3E}">
        <p14:creationId xmlns:p14="http://schemas.microsoft.com/office/powerpoint/2010/main" val="317742573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C65109A9-B5ED-4CF5-BE66-F01078E33DE1}"/>
              </a:ext>
            </a:extLst>
          </p:cNvPr>
          <p:cNvCxnSpPr>
            <a:cxnSpLocks/>
          </p:cNvCxnSpPr>
          <p:nvPr/>
        </p:nvCxnSpPr>
        <p:spPr>
          <a:xfrm>
            <a:off x="1731" y="1578926"/>
            <a:ext cx="12188542" cy="0"/>
          </a:xfrm>
          <a:prstGeom prst="line">
            <a:avLst/>
          </a:prstGeom>
          <a:ln w="1905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Isosceles Triangle 6">
            <a:extLst>
              <a:ext uri="{FF2B5EF4-FFF2-40B4-BE49-F238E27FC236}">
                <a16:creationId xmlns:a16="http://schemas.microsoft.com/office/drawing/2014/main" id="{AA4B84E4-8B64-4970-9019-721FADA2D9A2}"/>
              </a:ext>
            </a:extLst>
          </p:cNvPr>
          <p:cNvSpPr/>
          <p:nvPr/>
        </p:nvSpPr>
        <p:spPr bwMode="auto">
          <a:xfrm rot="10800000">
            <a:off x="5226730" y="1578927"/>
            <a:ext cx="561267" cy="18800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Title 1">
            <a:extLst>
              <a:ext uri="{FF2B5EF4-FFF2-40B4-BE49-F238E27FC236}">
                <a16:creationId xmlns:a16="http://schemas.microsoft.com/office/drawing/2014/main" id="{49B73229-AD7A-4060-B5AA-064EC233268A}"/>
              </a:ext>
            </a:extLst>
          </p:cNvPr>
          <p:cNvSpPr txBox="1">
            <a:spLocks/>
          </p:cNvSpPr>
          <p:nvPr/>
        </p:nvSpPr>
        <p:spPr>
          <a:xfrm>
            <a:off x="432479" y="2991774"/>
            <a:ext cx="3766611" cy="1155767"/>
          </a:xfrm>
          <a:prstGeom prst="rect">
            <a:avLst/>
          </a:prstGeom>
        </p:spPr>
        <p:txBody>
          <a:bodyPr vert="horz" wrap="square" lIns="0" tIns="0" rIns="0" bIns="0"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280067" indent="-280067" defTabSz="914016">
              <a:lnSpc>
                <a:spcPct val="120000"/>
              </a:lnSpc>
              <a:spcAft>
                <a:spcPts val="588"/>
              </a:spcAft>
              <a:buFont typeface="Wingdings" panose="05000000000000000000" pitchFamily="2" charset="2"/>
              <a:buChar char="ü"/>
              <a:defRPr/>
            </a:pPr>
            <a:r>
              <a:rPr lang="en-US" sz="1371" spc="0">
                <a:gradFill>
                  <a:gsLst>
                    <a:gs pos="2655">
                      <a:srgbClr val="505050"/>
                    </a:gs>
                    <a:gs pos="31000">
                      <a:srgbClr val="505050"/>
                    </a:gs>
                  </a:gsLst>
                  <a:lin ang="5400000" scaled="0"/>
                </a:gradFill>
                <a:latin typeface="Segoe UI"/>
              </a:rPr>
              <a:t>Portable code, runs anywhere</a:t>
            </a:r>
          </a:p>
          <a:p>
            <a:pPr marL="280067" indent="-280067" defTabSz="914016">
              <a:lnSpc>
                <a:spcPct val="120000"/>
              </a:lnSpc>
              <a:spcAft>
                <a:spcPts val="588"/>
              </a:spcAft>
              <a:buFont typeface="Wingdings" panose="05000000000000000000" pitchFamily="2" charset="2"/>
              <a:buChar char="ü"/>
              <a:defRPr/>
            </a:pPr>
            <a:r>
              <a:rPr lang="en-US" sz="1371" spc="0">
                <a:gradFill>
                  <a:gsLst>
                    <a:gs pos="2655">
                      <a:srgbClr val="505050"/>
                    </a:gs>
                    <a:gs pos="31000">
                      <a:srgbClr val="505050"/>
                    </a:gs>
                  </a:gsLst>
                  <a:lin ang="5400000" scaled="0"/>
                </a:gradFill>
                <a:latin typeface="Segoe UI"/>
              </a:rPr>
              <a:t>Elastic scalability and manageability</a:t>
            </a:r>
          </a:p>
          <a:p>
            <a:pPr marL="280067" indent="-280067" defTabSz="914016">
              <a:lnSpc>
                <a:spcPct val="120000"/>
              </a:lnSpc>
              <a:spcAft>
                <a:spcPts val="588"/>
              </a:spcAft>
              <a:buFont typeface="Wingdings" panose="05000000000000000000" pitchFamily="2" charset="2"/>
              <a:buChar char="ü"/>
              <a:defRPr/>
            </a:pPr>
            <a:r>
              <a:rPr lang="en-US" sz="1371" spc="0">
                <a:gradFill>
                  <a:gsLst>
                    <a:gs pos="2655">
                      <a:srgbClr val="505050"/>
                    </a:gs>
                    <a:gs pos="31000">
                      <a:srgbClr val="505050"/>
                    </a:gs>
                  </a:gsLst>
                  <a:lin ang="5400000" scaled="0"/>
                </a:gradFill>
                <a:latin typeface="Segoe UI"/>
              </a:rPr>
              <a:t>Quick deployment and high availability</a:t>
            </a:r>
          </a:p>
          <a:p>
            <a:pPr defTabSz="914016">
              <a:lnSpc>
                <a:spcPct val="120000"/>
              </a:lnSpc>
              <a:spcAft>
                <a:spcPts val="588"/>
              </a:spcAft>
              <a:defRPr/>
            </a:pPr>
            <a:endParaRPr lang="en-US" sz="1370" spc="0">
              <a:gradFill>
                <a:gsLst>
                  <a:gs pos="2655">
                    <a:srgbClr val="505050"/>
                  </a:gs>
                  <a:gs pos="31000">
                    <a:srgbClr val="505050"/>
                  </a:gs>
                </a:gsLst>
                <a:lin ang="5400000" scaled="0"/>
              </a:gradFill>
              <a:latin typeface="Segoe UI"/>
            </a:endParaRPr>
          </a:p>
        </p:txBody>
      </p:sp>
      <p:sp>
        <p:nvSpPr>
          <p:cNvPr id="9" name="Title 1">
            <a:extLst>
              <a:ext uri="{FF2B5EF4-FFF2-40B4-BE49-F238E27FC236}">
                <a16:creationId xmlns:a16="http://schemas.microsoft.com/office/drawing/2014/main" id="{5A251002-C159-47FC-8FD2-B1723B660B1B}"/>
              </a:ext>
            </a:extLst>
          </p:cNvPr>
          <p:cNvSpPr txBox="1">
            <a:spLocks/>
          </p:cNvSpPr>
          <p:nvPr/>
        </p:nvSpPr>
        <p:spPr>
          <a:xfrm>
            <a:off x="432478" y="2070550"/>
            <a:ext cx="4285201" cy="429599"/>
          </a:xfrm>
          <a:prstGeom prst="rect">
            <a:avLst/>
          </a:prstGeom>
        </p:spPr>
        <p:txBody>
          <a:bodyPr vert="horz" wrap="square" lIns="0" tIns="0" rIns="0" bIns="0" rtlCol="0" anchor="t">
            <a:noAutofit/>
          </a:bodyPr>
          <a:lst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4"/>
            <a:r>
              <a:rPr lang="en-US" sz="3135" spc="0">
                <a:solidFill>
                  <a:srgbClr val="0072C6"/>
                </a:solidFill>
                <a:latin typeface="Segoe UI Light"/>
              </a:rPr>
              <a:t>Scalable Internet of Things solutions</a:t>
            </a:r>
          </a:p>
          <a:p>
            <a:pPr defTabSz="932384"/>
            <a:endParaRPr lang="en-US" sz="3135" spc="0">
              <a:solidFill>
                <a:srgbClr val="0072C6"/>
              </a:solidFill>
              <a:latin typeface="Segoe UI Light"/>
            </a:endParaRPr>
          </a:p>
        </p:txBody>
      </p:sp>
      <p:sp>
        <p:nvSpPr>
          <p:cNvPr id="11" name="Rectangle 10">
            <a:extLst>
              <a:ext uri="{FF2B5EF4-FFF2-40B4-BE49-F238E27FC236}">
                <a16:creationId xmlns:a16="http://schemas.microsoft.com/office/drawing/2014/main" id="{5175AB7F-047D-40E7-ADAC-F7833247CA3B}"/>
              </a:ext>
            </a:extLst>
          </p:cNvPr>
          <p:cNvSpPr/>
          <p:nvPr/>
        </p:nvSpPr>
        <p:spPr>
          <a:xfrm>
            <a:off x="224223" y="1005138"/>
            <a:ext cx="1334095" cy="400053"/>
          </a:xfrm>
          <a:prstGeom prst="rect">
            <a:avLst/>
          </a:prstGeom>
        </p:spPr>
        <p:txBody>
          <a:bodyPr wrap="square">
            <a:spAutoFit/>
          </a:bodyPr>
          <a:lstStyle/>
          <a:p>
            <a:pPr algn="ctr" defTabSz="914016">
              <a:defRPr/>
            </a:pPr>
            <a:r>
              <a:rPr lang="en-US" sz="980">
                <a:solidFill>
                  <a:srgbClr val="FFFFFF">
                    <a:lumMod val="95000"/>
                  </a:srgbClr>
                </a:solidFill>
                <a:latin typeface="Segoe UI Semibold" panose="020B0702040204020203" pitchFamily="34" charset="0"/>
                <a:cs typeface="Segoe UI Semibold" panose="020B0702040204020203" pitchFamily="34" charset="0"/>
              </a:rPr>
              <a:t>Lift and shift to containers</a:t>
            </a:r>
          </a:p>
        </p:txBody>
      </p:sp>
      <p:sp>
        <p:nvSpPr>
          <p:cNvPr id="14" name="Rectangle 13">
            <a:extLst>
              <a:ext uri="{FF2B5EF4-FFF2-40B4-BE49-F238E27FC236}">
                <a16:creationId xmlns:a16="http://schemas.microsoft.com/office/drawing/2014/main" id="{1F96DA3C-CD43-4D3D-9EE5-0EBFB24F78BC}"/>
              </a:ext>
            </a:extLst>
          </p:cNvPr>
          <p:cNvSpPr/>
          <p:nvPr/>
        </p:nvSpPr>
        <p:spPr>
          <a:xfrm>
            <a:off x="2088004" y="1005141"/>
            <a:ext cx="948349" cy="246186"/>
          </a:xfrm>
          <a:prstGeom prst="rect">
            <a:avLst/>
          </a:prstGeom>
        </p:spPr>
        <p:txBody>
          <a:bodyPr wrap="square">
            <a:spAutoFit/>
          </a:bodyPr>
          <a:lstStyle/>
          <a:p>
            <a:pPr algn="ctr" defTabSz="914016">
              <a:defRPr/>
            </a:pPr>
            <a:r>
              <a:rPr lang="en-US" sz="980">
                <a:solidFill>
                  <a:srgbClr val="FFFFFF">
                    <a:lumMod val="95000"/>
                  </a:srgbClr>
                </a:solidFill>
                <a:latin typeface="Segoe UI"/>
                <a:cs typeface="Segoe UI" pitchFamily="34" charset="0"/>
              </a:rPr>
              <a:t>Microservices</a:t>
            </a:r>
          </a:p>
        </p:txBody>
      </p:sp>
      <p:grpSp>
        <p:nvGrpSpPr>
          <p:cNvPr id="16" name="Group 15">
            <a:extLst>
              <a:ext uri="{FF2B5EF4-FFF2-40B4-BE49-F238E27FC236}">
                <a16:creationId xmlns:a16="http://schemas.microsoft.com/office/drawing/2014/main" id="{150B5A6C-A004-49CF-AA83-F5597B7C5BE6}"/>
              </a:ext>
            </a:extLst>
          </p:cNvPr>
          <p:cNvGrpSpPr/>
          <p:nvPr/>
        </p:nvGrpSpPr>
        <p:grpSpPr>
          <a:xfrm>
            <a:off x="3566039" y="293600"/>
            <a:ext cx="1151640" cy="957727"/>
            <a:chOff x="2587804" y="298536"/>
            <a:chExt cx="1174900" cy="977069"/>
          </a:xfrm>
        </p:grpSpPr>
        <p:sp>
          <p:nvSpPr>
            <p:cNvPr id="17" name="Rectangle 16">
              <a:extLst>
                <a:ext uri="{FF2B5EF4-FFF2-40B4-BE49-F238E27FC236}">
                  <a16:creationId xmlns:a16="http://schemas.microsoft.com/office/drawing/2014/main" id="{15FCE314-7319-4F6B-B5DD-0D75BD89D583}"/>
                </a:ext>
              </a:extLst>
            </p:cNvPr>
            <p:cNvSpPr/>
            <p:nvPr/>
          </p:nvSpPr>
          <p:spPr>
            <a:xfrm>
              <a:off x="2587804" y="1024447"/>
              <a:ext cx="1174900" cy="251158"/>
            </a:xfrm>
            <a:prstGeom prst="rect">
              <a:avLst/>
            </a:prstGeom>
          </p:spPr>
          <p:txBody>
            <a:bodyPr wrap="square">
              <a:spAutoFit/>
            </a:bodyPr>
            <a:lstStyle/>
            <a:p>
              <a:pPr algn="ctr" defTabSz="914016">
                <a:defRPr/>
              </a:pPr>
              <a:r>
                <a:rPr lang="en-US" sz="980">
                  <a:solidFill>
                    <a:srgbClr val="D2D2D2"/>
                  </a:solidFill>
                  <a:latin typeface="Segoe UI"/>
                  <a:cs typeface="Segoe UI" pitchFamily="34" charset="0"/>
                </a:rPr>
                <a:t>Machine learning</a:t>
              </a:r>
            </a:p>
          </p:txBody>
        </p:sp>
        <p:sp>
          <p:nvSpPr>
            <p:cNvPr id="18" name="Brain_3" title="Icon of a brain">
              <a:extLst>
                <a:ext uri="{FF2B5EF4-FFF2-40B4-BE49-F238E27FC236}">
                  <a16:creationId xmlns:a16="http://schemas.microsoft.com/office/drawing/2014/main" id="{D6F32B7F-45A3-4FBB-9E40-CD11DE853431}"/>
                </a:ext>
              </a:extLst>
            </p:cNvPr>
            <p:cNvSpPr>
              <a:spLocks noChangeAspect="1" noEditPoints="1"/>
            </p:cNvSpPr>
            <p:nvPr/>
          </p:nvSpPr>
          <p:spPr bwMode="auto">
            <a:xfrm>
              <a:off x="2903366" y="298536"/>
              <a:ext cx="543777" cy="584706"/>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endParaRPr lang="en-US" sz="1765">
                <a:solidFill>
                  <a:srgbClr val="505050"/>
                </a:solidFill>
                <a:latin typeface="Segoe UI"/>
              </a:endParaRPr>
            </a:p>
          </p:txBody>
        </p:sp>
      </p:grpSp>
      <p:grpSp>
        <p:nvGrpSpPr>
          <p:cNvPr id="19" name="Group 18">
            <a:extLst>
              <a:ext uri="{FF2B5EF4-FFF2-40B4-BE49-F238E27FC236}">
                <a16:creationId xmlns:a16="http://schemas.microsoft.com/office/drawing/2014/main" id="{6522B64C-1061-4878-B7E1-4E6F9D46A418}"/>
              </a:ext>
            </a:extLst>
          </p:cNvPr>
          <p:cNvGrpSpPr/>
          <p:nvPr/>
        </p:nvGrpSpPr>
        <p:grpSpPr>
          <a:xfrm>
            <a:off x="5247366" y="319752"/>
            <a:ext cx="519994" cy="931573"/>
            <a:chOff x="5352463" y="325216"/>
            <a:chExt cx="530496" cy="950388"/>
          </a:xfrm>
        </p:grpSpPr>
        <p:sp>
          <p:nvSpPr>
            <p:cNvPr id="20" name="Rectangle 19">
              <a:extLst>
                <a:ext uri="{FF2B5EF4-FFF2-40B4-BE49-F238E27FC236}">
                  <a16:creationId xmlns:a16="http://schemas.microsoft.com/office/drawing/2014/main" id="{E2AF2031-DBB7-4EC2-8242-1439469D236A}"/>
                </a:ext>
              </a:extLst>
            </p:cNvPr>
            <p:cNvSpPr/>
            <p:nvPr/>
          </p:nvSpPr>
          <p:spPr>
            <a:xfrm>
              <a:off x="5432203" y="1024446"/>
              <a:ext cx="371016" cy="251158"/>
            </a:xfrm>
            <a:prstGeom prst="rect">
              <a:avLst/>
            </a:prstGeom>
          </p:spPr>
          <p:txBody>
            <a:bodyPr wrap="square">
              <a:spAutoFit/>
            </a:bodyPr>
            <a:lstStyle/>
            <a:p>
              <a:pPr algn="ctr" defTabSz="914016">
                <a:defRPr/>
              </a:pPr>
              <a:r>
                <a:rPr lang="en-US" sz="980">
                  <a:solidFill>
                    <a:srgbClr val="505050"/>
                  </a:solidFill>
                  <a:latin typeface="Segoe UI"/>
                  <a:cs typeface="Segoe UI" pitchFamily="34" charset="0"/>
                </a:rPr>
                <a:t>IoT</a:t>
              </a:r>
            </a:p>
          </p:txBody>
        </p:sp>
        <p:sp>
          <p:nvSpPr>
            <p:cNvPr id="21" name="IoT" title="Icon of five circles that all connect to a center circle">
              <a:extLst>
                <a:ext uri="{FF2B5EF4-FFF2-40B4-BE49-F238E27FC236}">
                  <a16:creationId xmlns:a16="http://schemas.microsoft.com/office/drawing/2014/main" id="{F690DEAC-8BB5-4C1F-B739-05A31137F482}"/>
                </a:ext>
              </a:extLst>
            </p:cNvPr>
            <p:cNvSpPr>
              <a:spLocks noChangeAspect="1" noEditPoints="1"/>
            </p:cNvSpPr>
            <p:nvPr/>
          </p:nvSpPr>
          <p:spPr bwMode="auto">
            <a:xfrm>
              <a:off x="5352463" y="325216"/>
              <a:ext cx="530496" cy="53134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endParaRPr lang="en-US" sz="1765">
                <a:gradFill>
                  <a:gsLst>
                    <a:gs pos="0">
                      <a:srgbClr val="505050"/>
                    </a:gs>
                    <a:gs pos="100000">
                      <a:srgbClr val="505050"/>
                    </a:gs>
                  </a:gsLst>
                </a:gradFill>
                <a:latin typeface="Segoe UI"/>
              </a:endParaRPr>
            </a:p>
          </p:txBody>
        </p:sp>
      </p:grpSp>
      <p:cxnSp>
        <p:nvCxnSpPr>
          <p:cNvPr id="23" name="Straight Arrow Connector 22">
            <a:extLst>
              <a:ext uri="{FF2B5EF4-FFF2-40B4-BE49-F238E27FC236}">
                <a16:creationId xmlns:a16="http://schemas.microsoft.com/office/drawing/2014/main" id="{C2D5D7A2-DF33-4A2F-A353-0501FAB4759A}"/>
              </a:ext>
            </a:extLst>
          </p:cNvPr>
          <p:cNvCxnSpPr>
            <a:cxnSpLocks/>
          </p:cNvCxnSpPr>
          <p:nvPr/>
        </p:nvCxnSpPr>
        <p:spPr>
          <a:xfrm>
            <a:off x="5320224" y="4574743"/>
            <a:ext cx="439185" cy="0"/>
          </a:xfrm>
          <a:prstGeom prst="straightConnector1">
            <a:avLst/>
          </a:prstGeom>
          <a:noFill/>
          <a:ln w="12700" cap="flat" cmpd="sng" algn="ctr">
            <a:solidFill>
              <a:srgbClr val="D2D2D2"/>
            </a:solidFill>
            <a:prstDash val="solid"/>
            <a:headEnd type="none"/>
            <a:tailEnd type="triangle"/>
          </a:ln>
          <a:effectLst/>
        </p:spPr>
      </p:cxnSp>
      <p:cxnSp>
        <p:nvCxnSpPr>
          <p:cNvPr id="24" name="Straight Arrow Connector 23">
            <a:extLst>
              <a:ext uri="{FF2B5EF4-FFF2-40B4-BE49-F238E27FC236}">
                <a16:creationId xmlns:a16="http://schemas.microsoft.com/office/drawing/2014/main" id="{B12F019E-3527-40B4-B8F7-AA8F4C002BDD}"/>
              </a:ext>
            </a:extLst>
          </p:cNvPr>
          <p:cNvCxnSpPr>
            <a:cxnSpLocks/>
          </p:cNvCxnSpPr>
          <p:nvPr/>
        </p:nvCxnSpPr>
        <p:spPr>
          <a:xfrm>
            <a:off x="6573144" y="4570226"/>
            <a:ext cx="439185" cy="0"/>
          </a:xfrm>
          <a:prstGeom prst="straightConnector1">
            <a:avLst/>
          </a:prstGeom>
          <a:noFill/>
          <a:ln w="12700" cap="flat" cmpd="sng" algn="ctr">
            <a:solidFill>
              <a:srgbClr val="D2D2D2"/>
            </a:solidFill>
            <a:prstDash val="solid"/>
            <a:headEnd type="none"/>
            <a:tailEnd type="triangle"/>
          </a:ln>
          <a:effectLst/>
        </p:spPr>
      </p:cxnSp>
      <p:cxnSp>
        <p:nvCxnSpPr>
          <p:cNvPr id="25" name="Straight Arrow Connector 24">
            <a:extLst>
              <a:ext uri="{FF2B5EF4-FFF2-40B4-BE49-F238E27FC236}">
                <a16:creationId xmlns:a16="http://schemas.microsoft.com/office/drawing/2014/main" id="{9F66209D-B8C0-4DD8-BC65-41781E64F146}"/>
              </a:ext>
            </a:extLst>
          </p:cNvPr>
          <p:cNvCxnSpPr>
            <a:cxnSpLocks/>
          </p:cNvCxnSpPr>
          <p:nvPr/>
        </p:nvCxnSpPr>
        <p:spPr>
          <a:xfrm>
            <a:off x="8284332" y="4570227"/>
            <a:ext cx="439185" cy="0"/>
          </a:xfrm>
          <a:prstGeom prst="straightConnector1">
            <a:avLst/>
          </a:prstGeom>
          <a:noFill/>
          <a:ln w="12700" cap="flat" cmpd="sng" algn="ctr">
            <a:solidFill>
              <a:srgbClr val="D2D2D2"/>
            </a:solidFill>
            <a:prstDash val="solid"/>
            <a:headEnd type="none"/>
            <a:tailEnd type="triangle"/>
          </a:ln>
          <a:effectLst/>
        </p:spPr>
      </p:cxnSp>
      <p:grpSp>
        <p:nvGrpSpPr>
          <p:cNvPr id="98" name="Group 97">
            <a:extLst>
              <a:ext uri="{FF2B5EF4-FFF2-40B4-BE49-F238E27FC236}">
                <a16:creationId xmlns:a16="http://schemas.microsoft.com/office/drawing/2014/main" id="{B65CE5B7-AC58-4AC5-AB2D-60056BD2D41A}"/>
              </a:ext>
            </a:extLst>
          </p:cNvPr>
          <p:cNvGrpSpPr/>
          <p:nvPr/>
        </p:nvGrpSpPr>
        <p:grpSpPr>
          <a:xfrm>
            <a:off x="8728949" y="3916046"/>
            <a:ext cx="962990" cy="1023110"/>
            <a:chOff x="9075289" y="1697598"/>
            <a:chExt cx="982440" cy="1043773"/>
          </a:xfrm>
        </p:grpSpPr>
        <p:sp>
          <p:nvSpPr>
            <p:cNvPr id="35" name="Rectangle: Rounded Corners 34">
              <a:extLst>
                <a:ext uri="{FF2B5EF4-FFF2-40B4-BE49-F238E27FC236}">
                  <a16:creationId xmlns:a16="http://schemas.microsoft.com/office/drawing/2014/main" id="{AF2A67DA-D0D9-4163-87EC-DA720CEB5479}"/>
                </a:ext>
              </a:extLst>
            </p:cNvPr>
            <p:cNvSpPr/>
            <p:nvPr/>
          </p:nvSpPr>
          <p:spPr bwMode="auto">
            <a:xfrm>
              <a:off x="9075289" y="1918411"/>
              <a:ext cx="822843" cy="822960"/>
            </a:xfrm>
            <a:prstGeom prst="roundRect">
              <a:avLst>
                <a:gd name="adj" fmla="val 3125"/>
              </a:avLst>
            </a:prstGeom>
            <a:solidFill>
              <a:schemeClr val="tx2">
                <a:alpha val="5000"/>
              </a:schemeClr>
            </a:solidFill>
            <a:ln w="12700" cap="flat" cmpd="sng" algn="ctr">
              <a:solidFill>
                <a:schemeClr val="tx2">
                  <a:alpha val="50000"/>
                </a:schemeClr>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a:solidFill>
                  <a:srgbClr val="505050"/>
                </a:solidFill>
                <a:latin typeface="Segoe UI"/>
                <a:cs typeface="Segoe UI" pitchFamily="34" charset="0"/>
              </a:endParaRPr>
            </a:p>
          </p:txBody>
        </p:sp>
        <p:sp>
          <p:nvSpPr>
            <p:cNvPr id="36" name="Title 1">
              <a:extLst>
                <a:ext uri="{FF2B5EF4-FFF2-40B4-BE49-F238E27FC236}">
                  <a16:creationId xmlns:a16="http://schemas.microsoft.com/office/drawing/2014/main" id="{9506EB0B-4177-4C0D-8464-D24C794AD8B3}"/>
                </a:ext>
              </a:extLst>
            </p:cNvPr>
            <p:cNvSpPr txBox="1">
              <a:spLocks/>
            </p:cNvSpPr>
            <p:nvPr/>
          </p:nvSpPr>
          <p:spPr>
            <a:xfrm>
              <a:off x="9075289" y="1697598"/>
              <a:ext cx="982440" cy="15386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ACI connector</a:t>
              </a:r>
            </a:p>
          </p:txBody>
        </p:sp>
        <p:pic>
          <p:nvPicPr>
            <p:cNvPr id="46" name="Graphic 45">
              <a:extLst>
                <a:ext uri="{FF2B5EF4-FFF2-40B4-BE49-F238E27FC236}">
                  <a16:creationId xmlns:a16="http://schemas.microsoft.com/office/drawing/2014/main" id="{DB29EEB6-4C27-43FF-858F-509C571A63A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10021" y="2188590"/>
              <a:ext cx="353378" cy="287706"/>
            </a:xfrm>
            <a:prstGeom prst="rect">
              <a:avLst/>
            </a:prstGeom>
          </p:spPr>
        </p:pic>
      </p:grpSp>
      <p:pic>
        <p:nvPicPr>
          <p:cNvPr id="68" name="Picture 67">
            <a:extLst>
              <a:ext uri="{FF2B5EF4-FFF2-40B4-BE49-F238E27FC236}">
                <a16:creationId xmlns:a16="http://schemas.microsoft.com/office/drawing/2014/main" id="{1EFEE582-7F1F-43E5-BE91-804E447F3E2C}"/>
              </a:ext>
            </a:extLst>
          </p:cNvPr>
          <p:cNvPicPr>
            <a:picLocks noChangeAspect="1"/>
          </p:cNvPicPr>
          <p:nvPr/>
        </p:nvPicPr>
        <p:blipFill>
          <a:blip r:embed="rId4">
            <a:lum bright="70000" contrast="-70000"/>
          </a:blip>
          <a:stretch>
            <a:fillRect/>
          </a:stretch>
        </p:blipFill>
        <p:spPr>
          <a:xfrm>
            <a:off x="432478" y="312224"/>
            <a:ext cx="881051" cy="549457"/>
          </a:xfrm>
          <a:prstGeom prst="rect">
            <a:avLst/>
          </a:prstGeom>
        </p:spPr>
      </p:pic>
      <p:sp>
        <p:nvSpPr>
          <p:cNvPr id="69" name="Relationship_F003" title="Icon of three boxes connected by lines">
            <a:extLst>
              <a:ext uri="{FF2B5EF4-FFF2-40B4-BE49-F238E27FC236}">
                <a16:creationId xmlns:a16="http://schemas.microsoft.com/office/drawing/2014/main" id="{6F7C0DB8-5342-4F0B-834B-9D741F9DCB1E}"/>
              </a:ext>
            </a:extLst>
          </p:cNvPr>
          <p:cNvSpPr>
            <a:spLocks noChangeAspect="1" noEditPoints="1"/>
          </p:cNvSpPr>
          <p:nvPr/>
        </p:nvSpPr>
        <p:spPr bwMode="auto">
          <a:xfrm>
            <a:off x="2253762" y="311212"/>
            <a:ext cx="590646" cy="552440"/>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endParaRPr lang="en-US" sz="882">
              <a:gradFill>
                <a:gsLst>
                  <a:gs pos="0">
                    <a:srgbClr val="505050"/>
                  </a:gs>
                  <a:gs pos="100000">
                    <a:srgbClr val="505050"/>
                  </a:gs>
                </a:gsLst>
                <a:lin ang="5400000" scaled="1"/>
              </a:gradFill>
              <a:latin typeface="Segoe UI"/>
            </a:endParaRPr>
          </a:p>
        </p:txBody>
      </p:sp>
      <p:grpSp>
        <p:nvGrpSpPr>
          <p:cNvPr id="95" name="Group 94">
            <a:extLst>
              <a:ext uri="{FF2B5EF4-FFF2-40B4-BE49-F238E27FC236}">
                <a16:creationId xmlns:a16="http://schemas.microsoft.com/office/drawing/2014/main" id="{DA0F4A1D-6CF8-4B32-AC86-ED1721B9AD7D}"/>
              </a:ext>
            </a:extLst>
          </p:cNvPr>
          <p:cNvGrpSpPr/>
          <p:nvPr/>
        </p:nvGrpSpPr>
        <p:grpSpPr>
          <a:xfrm>
            <a:off x="7282478" y="2432128"/>
            <a:ext cx="962990" cy="1501055"/>
            <a:chOff x="7891653" y="2277642"/>
            <a:chExt cx="982440" cy="1531372"/>
          </a:xfrm>
        </p:grpSpPr>
        <p:grpSp>
          <p:nvGrpSpPr>
            <p:cNvPr id="58" name="Group 57">
              <a:extLst>
                <a:ext uri="{FF2B5EF4-FFF2-40B4-BE49-F238E27FC236}">
                  <a16:creationId xmlns:a16="http://schemas.microsoft.com/office/drawing/2014/main" id="{D2577A88-487D-4FF7-ADE5-7DDD61BEFEEB}"/>
                </a:ext>
              </a:extLst>
            </p:cNvPr>
            <p:cNvGrpSpPr/>
            <p:nvPr/>
          </p:nvGrpSpPr>
          <p:grpSpPr>
            <a:xfrm>
              <a:off x="8053472" y="2749686"/>
              <a:ext cx="499207" cy="403276"/>
              <a:chOff x="881063" y="5157788"/>
              <a:chExt cx="850900" cy="687388"/>
            </a:xfrm>
          </p:grpSpPr>
          <p:sp>
            <p:nvSpPr>
              <p:cNvPr id="59" name="Freeform 5">
                <a:extLst>
                  <a:ext uri="{FF2B5EF4-FFF2-40B4-BE49-F238E27FC236}">
                    <a16:creationId xmlns:a16="http://schemas.microsoft.com/office/drawing/2014/main" id="{3741120D-A912-4CEA-9F74-7188749B0185}"/>
                  </a:ext>
                </a:extLst>
              </p:cNvPr>
              <p:cNvSpPr>
                <a:spLocks/>
              </p:cNvSpPr>
              <p:nvPr/>
            </p:nvSpPr>
            <p:spPr bwMode="auto">
              <a:xfrm>
                <a:off x="881063" y="5157788"/>
                <a:ext cx="850900" cy="687388"/>
              </a:xfrm>
              <a:custGeom>
                <a:avLst/>
                <a:gdLst>
                  <a:gd name="T0" fmla="*/ 298 w 301"/>
                  <a:gd name="T1" fmla="*/ 243 h 243"/>
                  <a:gd name="T2" fmla="*/ 2 w 301"/>
                  <a:gd name="T3" fmla="*/ 243 h 243"/>
                  <a:gd name="T4" fmla="*/ 0 w 301"/>
                  <a:gd name="T5" fmla="*/ 240 h 243"/>
                  <a:gd name="T6" fmla="*/ 0 w 301"/>
                  <a:gd name="T7" fmla="*/ 3 h 243"/>
                  <a:gd name="T8" fmla="*/ 2 w 301"/>
                  <a:gd name="T9" fmla="*/ 0 h 243"/>
                  <a:gd name="T10" fmla="*/ 298 w 301"/>
                  <a:gd name="T11" fmla="*/ 0 h 243"/>
                  <a:gd name="T12" fmla="*/ 301 w 301"/>
                  <a:gd name="T13" fmla="*/ 3 h 243"/>
                  <a:gd name="T14" fmla="*/ 301 w 301"/>
                  <a:gd name="T15" fmla="*/ 240 h 243"/>
                  <a:gd name="T16" fmla="*/ 298 w 301"/>
                  <a:gd name="T17"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243">
                    <a:moveTo>
                      <a:pt x="298" y="243"/>
                    </a:moveTo>
                    <a:cubicBezTo>
                      <a:pt x="2" y="243"/>
                      <a:pt x="2" y="243"/>
                      <a:pt x="2" y="243"/>
                    </a:cubicBezTo>
                    <a:cubicBezTo>
                      <a:pt x="1" y="243"/>
                      <a:pt x="0" y="242"/>
                      <a:pt x="0" y="240"/>
                    </a:cubicBezTo>
                    <a:cubicBezTo>
                      <a:pt x="0" y="3"/>
                      <a:pt x="0" y="3"/>
                      <a:pt x="0" y="3"/>
                    </a:cubicBezTo>
                    <a:cubicBezTo>
                      <a:pt x="0" y="1"/>
                      <a:pt x="1" y="0"/>
                      <a:pt x="2" y="0"/>
                    </a:cubicBezTo>
                    <a:cubicBezTo>
                      <a:pt x="298" y="0"/>
                      <a:pt x="298" y="0"/>
                      <a:pt x="298" y="0"/>
                    </a:cubicBezTo>
                    <a:cubicBezTo>
                      <a:pt x="300" y="0"/>
                      <a:pt x="301" y="1"/>
                      <a:pt x="301" y="3"/>
                    </a:cubicBezTo>
                    <a:cubicBezTo>
                      <a:pt x="301" y="240"/>
                      <a:pt x="301" y="240"/>
                      <a:pt x="301" y="240"/>
                    </a:cubicBezTo>
                    <a:cubicBezTo>
                      <a:pt x="301" y="242"/>
                      <a:pt x="300" y="243"/>
                      <a:pt x="298" y="243"/>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3963"/>
                <a:endParaRPr lang="en-US" sz="1836">
                  <a:solidFill>
                    <a:prstClr val="black"/>
                  </a:solidFill>
                  <a:latin typeface="Calibri" panose="020F0502020204030204"/>
                </a:endParaRPr>
              </a:p>
            </p:txBody>
          </p:sp>
          <p:sp>
            <p:nvSpPr>
              <p:cNvPr id="60" name="Line 6">
                <a:extLst>
                  <a:ext uri="{FF2B5EF4-FFF2-40B4-BE49-F238E27FC236}">
                    <a16:creationId xmlns:a16="http://schemas.microsoft.com/office/drawing/2014/main" id="{278A886F-A78D-4DB2-96C1-6C4A79E5C2BF}"/>
                  </a:ext>
                </a:extLst>
              </p:cNvPr>
              <p:cNvSpPr>
                <a:spLocks noChangeShapeType="1"/>
              </p:cNvSpPr>
              <p:nvPr/>
            </p:nvSpPr>
            <p:spPr bwMode="auto">
              <a:xfrm>
                <a:off x="881063" y="5329238"/>
                <a:ext cx="8509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3963"/>
                <a:endParaRPr lang="en-US" sz="1836">
                  <a:solidFill>
                    <a:prstClr val="black"/>
                  </a:solidFill>
                  <a:latin typeface="Calibri" panose="020F0502020204030204"/>
                </a:endParaRPr>
              </a:p>
            </p:txBody>
          </p:sp>
          <p:sp>
            <p:nvSpPr>
              <p:cNvPr id="61" name="Oval 7">
                <a:extLst>
                  <a:ext uri="{FF2B5EF4-FFF2-40B4-BE49-F238E27FC236}">
                    <a16:creationId xmlns:a16="http://schemas.microsoft.com/office/drawing/2014/main" id="{BC75FCDE-8747-4FBD-A66E-416D8D43B63E}"/>
                  </a:ext>
                </a:extLst>
              </p:cNvPr>
              <p:cNvSpPr>
                <a:spLocks noChangeArrowheads="1"/>
              </p:cNvSpPr>
              <p:nvPr/>
            </p:nvSpPr>
            <p:spPr bwMode="auto">
              <a:xfrm>
                <a:off x="1430338" y="5224463"/>
                <a:ext cx="41275" cy="42863"/>
              </a:xfrm>
              <a:prstGeom prst="ellips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3963"/>
                <a:endParaRPr lang="en-US" sz="1836">
                  <a:solidFill>
                    <a:prstClr val="black"/>
                  </a:solidFill>
                  <a:latin typeface="Calibri" panose="020F0502020204030204"/>
                </a:endParaRPr>
              </a:p>
            </p:txBody>
          </p:sp>
          <p:sp>
            <p:nvSpPr>
              <p:cNvPr id="62" name="Oval 8">
                <a:extLst>
                  <a:ext uri="{FF2B5EF4-FFF2-40B4-BE49-F238E27FC236}">
                    <a16:creationId xmlns:a16="http://schemas.microsoft.com/office/drawing/2014/main" id="{FDF9A944-7B97-4D67-B290-2D63B9E926C5}"/>
                  </a:ext>
                </a:extLst>
              </p:cNvPr>
              <p:cNvSpPr>
                <a:spLocks noChangeArrowheads="1"/>
              </p:cNvSpPr>
              <p:nvPr/>
            </p:nvSpPr>
            <p:spPr bwMode="auto">
              <a:xfrm>
                <a:off x="1522413" y="5224463"/>
                <a:ext cx="42863" cy="42863"/>
              </a:xfrm>
              <a:prstGeom prst="ellips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3963"/>
                <a:endParaRPr lang="en-US" sz="1836">
                  <a:solidFill>
                    <a:prstClr val="black"/>
                  </a:solidFill>
                  <a:latin typeface="Calibri" panose="020F0502020204030204"/>
                </a:endParaRPr>
              </a:p>
            </p:txBody>
          </p:sp>
          <p:sp>
            <p:nvSpPr>
              <p:cNvPr id="63" name="Oval 9">
                <a:extLst>
                  <a:ext uri="{FF2B5EF4-FFF2-40B4-BE49-F238E27FC236}">
                    <a16:creationId xmlns:a16="http://schemas.microsoft.com/office/drawing/2014/main" id="{7B65C9C9-9F63-45A7-B6A1-A1CD88F86C1B}"/>
                  </a:ext>
                </a:extLst>
              </p:cNvPr>
              <p:cNvSpPr>
                <a:spLocks noChangeArrowheads="1"/>
              </p:cNvSpPr>
              <p:nvPr/>
            </p:nvSpPr>
            <p:spPr bwMode="auto">
              <a:xfrm>
                <a:off x="1619250" y="5224463"/>
                <a:ext cx="39688" cy="42863"/>
              </a:xfrm>
              <a:prstGeom prst="ellips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3963"/>
                <a:endParaRPr lang="en-US" sz="1836">
                  <a:solidFill>
                    <a:prstClr val="black"/>
                  </a:solidFill>
                  <a:latin typeface="Calibri" panose="020F0502020204030204"/>
                </a:endParaRPr>
              </a:p>
            </p:txBody>
          </p:sp>
          <p:sp>
            <p:nvSpPr>
              <p:cNvPr id="64" name="Line 10">
                <a:extLst>
                  <a:ext uri="{FF2B5EF4-FFF2-40B4-BE49-F238E27FC236}">
                    <a16:creationId xmlns:a16="http://schemas.microsoft.com/office/drawing/2014/main" id="{01572AAC-7E90-4268-B050-AB60917E6309}"/>
                  </a:ext>
                </a:extLst>
              </p:cNvPr>
              <p:cNvSpPr>
                <a:spLocks noChangeShapeType="1"/>
              </p:cNvSpPr>
              <p:nvPr/>
            </p:nvSpPr>
            <p:spPr bwMode="auto">
              <a:xfrm>
                <a:off x="1030288" y="5641975"/>
                <a:ext cx="50165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3963"/>
                <a:endParaRPr lang="en-US" sz="1836">
                  <a:solidFill>
                    <a:prstClr val="black"/>
                  </a:solidFill>
                  <a:latin typeface="Calibri" panose="020F0502020204030204"/>
                </a:endParaRPr>
              </a:p>
            </p:txBody>
          </p:sp>
          <p:sp>
            <p:nvSpPr>
              <p:cNvPr id="65" name="Line 11">
                <a:extLst>
                  <a:ext uri="{FF2B5EF4-FFF2-40B4-BE49-F238E27FC236}">
                    <a16:creationId xmlns:a16="http://schemas.microsoft.com/office/drawing/2014/main" id="{D2CD3BC6-A2A4-47C0-9EBD-BE72FA369323}"/>
                  </a:ext>
                </a:extLst>
              </p:cNvPr>
              <p:cNvSpPr>
                <a:spLocks noChangeShapeType="1"/>
              </p:cNvSpPr>
              <p:nvPr/>
            </p:nvSpPr>
            <p:spPr bwMode="auto">
              <a:xfrm>
                <a:off x="1030288" y="5522913"/>
                <a:ext cx="31115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3963"/>
                <a:endParaRPr lang="en-US" sz="1836">
                  <a:solidFill>
                    <a:prstClr val="black"/>
                  </a:solidFill>
                  <a:latin typeface="Calibri" panose="020F0502020204030204"/>
                </a:endParaRPr>
              </a:p>
            </p:txBody>
          </p:sp>
        </p:grpSp>
        <p:sp>
          <p:nvSpPr>
            <p:cNvPr id="70" name="Rectangle: Rounded Corners 69">
              <a:extLst>
                <a:ext uri="{FF2B5EF4-FFF2-40B4-BE49-F238E27FC236}">
                  <a16:creationId xmlns:a16="http://schemas.microsoft.com/office/drawing/2014/main" id="{C58D17ED-9DD0-40CD-83CC-466E5C5499A8}"/>
                </a:ext>
              </a:extLst>
            </p:cNvPr>
            <p:cNvSpPr/>
            <p:nvPr/>
          </p:nvSpPr>
          <p:spPr bwMode="auto">
            <a:xfrm>
              <a:off x="7891654" y="2539903"/>
              <a:ext cx="822843" cy="822843"/>
            </a:xfrm>
            <a:prstGeom prst="roundRect">
              <a:avLst>
                <a:gd name="adj" fmla="val 3125"/>
              </a:avLst>
            </a:prstGeom>
            <a:solidFill>
              <a:schemeClr val="accent5">
                <a:lumMod val="50000"/>
                <a:lumOff val="50000"/>
                <a:alpha val="5000"/>
              </a:schemeClr>
            </a:solidFill>
            <a:ln w="12700">
              <a:solidFill>
                <a:srgbClr val="0078D4">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a:solidFill>
                  <a:srgbClr val="505050"/>
                </a:solidFill>
                <a:latin typeface="Segoe UI"/>
                <a:cs typeface="Segoe UI" pitchFamily="34" charset="0"/>
              </a:endParaRPr>
            </a:p>
          </p:txBody>
        </p:sp>
        <p:sp>
          <p:nvSpPr>
            <p:cNvPr id="71" name="Title 1">
              <a:extLst>
                <a:ext uri="{FF2B5EF4-FFF2-40B4-BE49-F238E27FC236}">
                  <a16:creationId xmlns:a16="http://schemas.microsoft.com/office/drawing/2014/main" id="{707E5DE0-FC07-42EE-BC4C-8B385BBEBE11}"/>
                </a:ext>
              </a:extLst>
            </p:cNvPr>
            <p:cNvSpPr txBox="1">
              <a:spLocks/>
            </p:cNvSpPr>
            <p:nvPr/>
          </p:nvSpPr>
          <p:spPr>
            <a:xfrm>
              <a:off x="7891653" y="2277642"/>
              <a:ext cx="982440" cy="15386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Browser</a:t>
              </a:r>
            </a:p>
          </p:txBody>
        </p:sp>
        <p:cxnSp>
          <p:nvCxnSpPr>
            <p:cNvPr id="72" name="Straight Arrow Connector 71">
              <a:extLst>
                <a:ext uri="{FF2B5EF4-FFF2-40B4-BE49-F238E27FC236}">
                  <a16:creationId xmlns:a16="http://schemas.microsoft.com/office/drawing/2014/main" id="{17A05113-4573-4720-AF25-874CA2CF63A8}"/>
                </a:ext>
              </a:extLst>
            </p:cNvPr>
            <p:cNvCxnSpPr>
              <a:cxnSpLocks/>
            </p:cNvCxnSpPr>
            <p:nvPr/>
          </p:nvCxnSpPr>
          <p:spPr>
            <a:xfrm rot="5400000">
              <a:off x="8076525" y="3584986"/>
              <a:ext cx="448056" cy="0"/>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2F227666-95EC-4E26-8E50-8DBCF9B9D3C1}"/>
              </a:ext>
            </a:extLst>
          </p:cNvPr>
          <p:cNvGrpSpPr/>
          <p:nvPr/>
        </p:nvGrpSpPr>
        <p:grpSpPr>
          <a:xfrm>
            <a:off x="5753764" y="3903838"/>
            <a:ext cx="1384158" cy="1034463"/>
            <a:chOff x="5850554" y="2286949"/>
            <a:chExt cx="1412113" cy="1055356"/>
          </a:xfrm>
        </p:grpSpPr>
        <p:pic>
          <p:nvPicPr>
            <p:cNvPr id="2" name="Picture 1">
              <a:extLst>
                <a:ext uri="{FF2B5EF4-FFF2-40B4-BE49-F238E27FC236}">
                  <a16:creationId xmlns:a16="http://schemas.microsoft.com/office/drawing/2014/main" id="{AC7CE6AB-0CE4-44BA-8D4B-73F094ECE7CB}"/>
                </a:ext>
              </a:extLst>
            </p:cNvPr>
            <p:cNvPicPr>
              <a:picLocks noChangeAspect="1"/>
            </p:cNvPicPr>
            <p:nvPr/>
          </p:nvPicPr>
          <p:blipFill>
            <a:blip r:embed="rId5"/>
            <a:stretch>
              <a:fillRect/>
            </a:stretch>
          </p:blipFill>
          <p:spPr>
            <a:xfrm>
              <a:off x="6063405" y="2729187"/>
              <a:ext cx="403864" cy="403275"/>
            </a:xfrm>
            <a:prstGeom prst="rect">
              <a:avLst/>
            </a:prstGeom>
          </p:spPr>
        </p:pic>
        <p:sp>
          <p:nvSpPr>
            <p:cNvPr id="82" name="Rectangle: Rounded Corners 81">
              <a:extLst>
                <a:ext uri="{FF2B5EF4-FFF2-40B4-BE49-F238E27FC236}">
                  <a16:creationId xmlns:a16="http://schemas.microsoft.com/office/drawing/2014/main" id="{22C7799D-F11E-43AF-9802-F05A25BB1FE4}"/>
                </a:ext>
              </a:extLst>
            </p:cNvPr>
            <p:cNvSpPr/>
            <p:nvPr/>
          </p:nvSpPr>
          <p:spPr bwMode="auto">
            <a:xfrm>
              <a:off x="5853857" y="2519345"/>
              <a:ext cx="822960" cy="822960"/>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a:solidFill>
                  <a:srgbClr val="505050"/>
                </a:solidFill>
                <a:latin typeface="Segoe UI"/>
                <a:cs typeface="Segoe UI" pitchFamily="34" charset="0"/>
              </a:endParaRPr>
            </a:p>
            <a:p>
              <a:pPr algn="ctr" defTabSz="913751" fontAlgn="base">
                <a:lnSpc>
                  <a:spcPct val="90000"/>
                </a:lnSpc>
                <a:spcBef>
                  <a:spcPct val="0"/>
                </a:spcBef>
                <a:spcAft>
                  <a:spcPct val="0"/>
                </a:spcAft>
                <a:defRPr/>
              </a:pPr>
              <a:endParaRPr lang="en-US" sz="1174">
                <a:solidFill>
                  <a:srgbClr val="505050"/>
                </a:solidFill>
                <a:latin typeface="Segoe UI"/>
                <a:cs typeface="Segoe UI" pitchFamily="34" charset="0"/>
              </a:endParaRPr>
            </a:p>
          </p:txBody>
        </p:sp>
        <p:sp>
          <p:nvSpPr>
            <p:cNvPr id="83" name="Title 1">
              <a:extLst>
                <a:ext uri="{FF2B5EF4-FFF2-40B4-BE49-F238E27FC236}">
                  <a16:creationId xmlns:a16="http://schemas.microsoft.com/office/drawing/2014/main" id="{EB0395D5-33DD-4612-98B2-60A8D2BE66DA}"/>
                </a:ext>
              </a:extLst>
            </p:cNvPr>
            <p:cNvSpPr txBox="1">
              <a:spLocks/>
            </p:cNvSpPr>
            <p:nvPr/>
          </p:nvSpPr>
          <p:spPr>
            <a:xfrm>
              <a:off x="5850554" y="2286949"/>
              <a:ext cx="1412113" cy="113378"/>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IoT Hub </a:t>
              </a:r>
            </a:p>
          </p:txBody>
        </p:sp>
      </p:grpSp>
      <p:grpSp>
        <p:nvGrpSpPr>
          <p:cNvPr id="5" name="Group 4">
            <a:extLst>
              <a:ext uri="{FF2B5EF4-FFF2-40B4-BE49-F238E27FC236}">
                <a16:creationId xmlns:a16="http://schemas.microsoft.com/office/drawing/2014/main" id="{6A32CC8E-2BE8-42FE-B61F-5A7EF4ADCD31}"/>
              </a:ext>
            </a:extLst>
          </p:cNvPr>
          <p:cNvGrpSpPr/>
          <p:nvPr/>
        </p:nvGrpSpPr>
        <p:grpSpPr>
          <a:xfrm>
            <a:off x="4245258" y="3870682"/>
            <a:ext cx="1074967" cy="1062850"/>
            <a:chOff x="4050555" y="3947865"/>
            <a:chExt cx="1096677" cy="1084315"/>
          </a:xfrm>
        </p:grpSpPr>
        <p:sp>
          <p:nvSpPr>
            <p:cNvPr id="28" name="Title 1">
              <a:extLst>
                <a:ext uri="{FF2B5EF4-FFF2-40B4-BE49-F238E27FC236}">
                  <a16:creationId xmlns:a16="http://schemas.microsoft.com/office/drawing/2014/main" id="{C9BF6F2C-B96B-4F97-B029-3184B500126B}"/>
                </a:ext>
              </a:extLst>
            </p:cNvPr>
            <p:cNvSpPr txBox="1">
              <a:spLocks/>
            </p:cNvSpPr>
            <p:nvPr/>
          </p:nvSpPr>
          <p:spPr>
            <a:xfrm>
              <a:off x="4075107" y="3947865"/>
              <a:ext cx="982440" cy="15386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IoT devices</a:t>
              </a:r>
            </a:p>
          </p:txBody>
        </p:sp>
        <p:sp>
          <p:nvSpPr>
            <p:cNvPr id="80" name="Rectangle: Rounded Corners 79">
              <a:extLst>
                <a:ext uri="{FF2B5EF4-FFF2-40B4-BE49-F238E27FC236}">
                  <a16:creationId xmlns:a16="http://schemas.microsoft.com/office/drawing/2014/main" id="{A0FF5024-34FE-4C3B-B7C4-949B3DA9BB4A}"/>
                </a:ext>
              </a:extLst>
            </p:cNvPr>
            <p:cNvSpPr/>
            <p:nvPr/>
          </p:nvSpPr>
          <p:spPr bwMode="auto">
            <a:xfrm>
              <a:off x="4050555" y="4209220"/>
              <a:ext cx="1096677" cy="822960"/>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a:solidFill>
                  <a:srgbClr val="505050"/>
                </a:solidFill>
                <a:latin typeface="Segoe UI"/>
                <a:cs typeface="Segoe UI" pitchFamily="34" charset="0"/>
              </a:endParaRPr>
            </a:p>
          </p:txBody>
        </p:sp>
        <p:pic>
          <p:nvPicPr>
            <p:cNvPr id="4" name="Picture 3">
              <a:extLst>
                <a:ext uri="{FF2B5EF4-FFF2-40B4-BE49-F238E27FC236}">
                  <a16:creationId xmlns:a16="http://schemas.microsoft.com/office/drawing/2014/main" id="{B079162D-9118-47CE-AF80-12D38460365A}"/>
                </a:ext>
              </a:extLst>
            </p:cNvPr>
            <p:cNvPicPr>
              <a:picLocks noChangeAspect="1"/>
            </p:cNvPicPr>
            <p:nvPr/>
          </p:nvPicPr>
          <p:blipFill>
            <a:blip r:embed="rId6"/>
            <a:stretch>
              <a:fillRect/>
            </a:stretch>
          </p:blipFill>
          <p:spPr>
            <a:xfrm>
              <a:off x="4108384" y="4273502"/>
              <a:ext cx="921544" cy="656267"/>
            </a:xfrm>
            <a:prstGeom prst="rect">
              <a:avLst/>
            </a:prstGeom>
          </p:spPr>
        </p:pic>
      </p:grpSp>
      <p:grpSp>
        <p:nvGrpSpPr>
          <p:cNvPr id="89" name="Group 88">
            <a:extLst>
              <a:ext uri="{FF2B5EF4-FFF2-40B4-BE49-F238E27FC236}">
                <a16:creationId xmlns:a16="http://schemas.microsoft.com/office/drawing/2014/main" id="{E789CA27-DDB0-4CF7-96FB-E5C921BF26F7}"/>
              </a:ext>
            </a:extLst>
          </p:cNvPr>
          <p:cNvGrpSpPr/>
          <p:nvPr/>
        </p:nvGrpSpPr>
        <p:grpSpPr>
          <a:xfrm>
            <a:off x="7282478" y="5628243"/>
            <a:ext cx="962990" cy="1063622"/>
            <a:chOff x="8787920" y="5610186"/>
            <a:chExt cx="982440" cy="1085104"/>
          </a:xfrm>
        </p:grpSpPr>
        <p:pic>
          <p:nvPicPr>
            <p:cNvPr id="84" name="Graphic 83">
              <a:extLst>
                <a:ext uri="{FF2B5EF4-FFF2-40B4-BE49-F238E27FC236}">
                  <a16:creationId xmlns:a16="http://schemas.microsoft.com/office/drawing/2014/main" id="{A183670E-980A-4C1E-9C47-4B12BFE4B1D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12724" y="6082225"/>
              <a:ext cx="601185" cy="428117"/>
            </a:xfrm>
            <a:prstGeom prst="rect">
              <a:avLst/>
            </a:prstGeom>
          </p:spPr>
        </p:pic>
        <p:sp>
          <p:nvSpPr>
            <p:cNvPr id="86" name="Rectangle: Rounded Corners 85">
              <a:extLst>
                <a:ext uri="{FF2B5EF4-FFF2-40B4-BE49-F238E27FC236}">
                  <a16:creationId xmlns:a16="http://schemas.microsoft.com/office/drawing/2014/main" id="{FC4E8E65-87A6-4C7B-80DC-E5A83BBE8406}"/>
                </a:ext>
              </a:extLst>
            </p:cNvPr>
            <p:cNvSpPr/>
            <p:nvPr/>
          </p:nvSpPr>
          <p:spPr bwMode="auto">
            <a:xfrm>
              <a:off x="8787921" y="5872447"/>
              <a:ext cx="822843" cy="822843"/>
            </a:xfrm>
            <a:prstGeom prst="roundRect">
              <a:avLst>
                <a:gd name="adj" fmla="val 3125"/>
              </a:avLst>
            </a:prstGeom>
            <a:solidFill>
              <a:schemeClr val="accent5">
                <a:lumMod val="50000"/>
                <a:lumOff val="50000"/>
                <a:alpha val="5000"/>
              </a:schemeClr>
            </a:solidFill>
            <a:ln w="12700">
              <a:solidFill>
                <a:srgbClr val="0078D4">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a:solidFill>
                  <a:srgbClr val="505050"/>
                </a:solidFill>
                <a:latin typeface="Segoe UI"/>
                <a:cs typeface="Segoe UI" pitchFamily="34" charset="0"/>
              </a:endParaRPr>
            </a:p>
          </p:txBody>
        </p:sp>
        <p:sp>
          <p:nvSpPr>
            <p:cNvPr id="87" name="Title 1">
              <a:extLst>
                <a:ext uri="{FF2B5EF4-FFF2-40B4-BE49-F238E27FC236}">
                  <a16:creationId xmlns:a16="http://schemas.microsoft.com/office/drawing/2014/main" id="{CAFDA93D-856C-439E-BD12-B234931A90AE}"/>
                </a:ext>
              </a:extLst>
            </p:cNvPr>
            <p:cNvSpPr txBox="1">
              <a:spLocks/>
            </p:cNvSpPr>
            <p:nvPr/>
          </p:nvSpPr>
          <p:spPr>
            <a:xfrm>
              <a:off x="8787920" y="5610186"/>
              <a:ext cx="982440" cy="15386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Cosmos DB</a:t>
              </a:r>
            </a:p>
          </p:txBody>
        </p:sp>
      </p:grpSp>
      <p:cxnSp>
        <p:nvCxnSpPr>
          <p:cNvPr id="88" name="Straight Arrow Connector 87">
            <a:extLst>
              <a:ext uri="{FF2B5EF4-FFF2-40B4-BE49-F238E27FC236}">
                <a16:creationId xmlns:a16="http://schemas.microsoft.com/office/drawing/2014/main" id="{4569CB45-C2CA-4A3F-B08F-2CCCF9C41E9E}"/>
              </a:ext>
            </a:extLst>
          </p:cNvPr>
          <p:cNvCxnSpPr>
            <a:cxnSpLocks/>
          </p:cNvCxnSpPr>
          <p:nvPr/>
        </p:nvCxnSpPr>
        <p:spPr>
          <a:xfrm>
            <a:off x="7657701" y="5189819"/>
            <a:ext cx="0" cy="441821"/>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4" name="Group 93">
            <a:extLst>
              <a:ext uri="{FF2B5EF4-FFF2-40B4-BE49-F238E27FC236}">
                <a16:creationId xmlns:a16="http://schemas.microsoft.com/office/drawing/2014/main" id="{914EB891-DA5D-46A7-83A9-102EA02315DF}"/>
              </a:ext>
            </a:extLst>
          </p:cNvPr>
          <p:cNvGrpSpPr/>
          <p:nvPr/>
        </p:nvGrpSpPr>
        <p:grpSpPr>
          <a:xfrm>
            <a:off x="7024982" y="3667615"/>
            <a:ext cx="1459297" cy="1533204"/>
            <a:chOff x="3983700" y="5188077"/>
            <a:chExt cx="1488770" cy="1564170"/>
          </a:xfrm>
        </p:grpSpPr>
        <p:sp>
          <p:nvSpPr>
            <p:cNvPr id="75" name="Rectangle: Rounded Corners 74">
              <a:extLst>
                <a:ext uri="{FF2B5EF4-FFF2-40B4-BE49-F238E27FC236}">
                  <a16:creationId xmlns:a16="http://schemas.microsoft.com/office/drawing/2014/main" id="{3617243A-D500-446D-898A-B101D6F26A78}"/>
                </a:ext>
              </a:extLst>
            </p:cNvPr>
            <p:cNvSpPr/>
            <p:nvPr/>
          </p:nvSpPr>
          <p:spPr bwMode="auto">
            <a:xfrm>
              <a:off x="3983701" y="5448796"/>
              <a:ext cx="1284784" cy="1303451"/>
            </a:xfrm>
            <a:prstGeom prst="roundRect">
              <a:avLst>
                <a:gd name="adj" fmla="val 3125"/>
              </a:avLst>
            </a:prstGeom>
            <a:solidFill>
              <a:schemeClr val="accent5">
                <a:lumMod val="50000"/>
                <a:lumOff val="50000"/>
                <a:alpha val="5000"/>
              </a:schemeClr>
            </a:solidFill>
            <a:ln w="12700">
              <a:solidFill>
                <a:srgbClr val="0078D4">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a:solidFill>
                  <a:srgbClr val="505050"/>
                </a:solidFill>
                <a:latin typeface="Segoe UI"/>
                <a:cs typeface="Segoe UI" pitchFamily="34" charset="0"/>
              </a:endParaRPr>
            </a:p>
          </p:txBody>
        </p:sp>
        <p:pic>
          <p:nvPicPr>
            <p:cNvPr id="74" name="Picture 73">
              <a:extLst>
                <a:ext uri="{FF2B5EF4-FFF2-40B4-BE49-F238E27FC236}">
                  <a16:creationId xmlns:a16="http://schemas.microsoft.com/office/drawing/2014/main" id="{6342E4E4-E276-4071-822E-4D489C58D446}"/>
                </a:ext>
              </a:extLst>
            </p:cNvPr>
            <p:cNvPicPr>
              <a:picLocks noChangeAspect="1"/>
            </p:cNvPicPr>
            <p:nvPr/>
          </p:nvPicPr>
          <p:blipFill>
            <a:blip r:embed="rId9"/>
            <a:stretch>
              <a:fillRect/>
            </a:stretch>
          </p:blipFill>
          <p:spPr>
            <a:xfrm>
              <a:off x="4106357" y="5618589"/>
              <a:ext cx="490293" cy="480341"/>
            </a:xfrm>
            <a:prstGeom prst="rect">
              <a:avLst/>
            </a:prstGeom>
          </p:spPr>
        </p:pic>
        <p:pic>
          <p:nvPicPr>
            <p:cNvPr id="76" name="Picture 75">
              <a:extLst>
                <a:ext uri="{FF2B5EF4-FFF2-40B4-BE49-F238E27FC236}">
                  <a16:creationId xmlns:a16="http://schemas.microsoft.com/office/drawing/2014/main" id="{8837300E-4306-4F14-BDC5-3EB2E8896C75}"/>
                </a:ext>
              </a:extLst>
            </p:cNvPr>
            <p:cNvPicPr>
              <a:picLocks noChangeAspect="1"/>
            </p:cNvPicPr>
            <p:nvPr/>
          </p:nvPicPr>
          <p:blipFill>
            <a:blip r:embed="rId9"/>
            <a:stretch>
              <a:fillRect/>
            </a:stretch>
          </p:blipFill>
          <p:spPr>
            <a:xfrm>
              <a:off x="4681237" y="5618589"/>
              <a:ext cx="490293" cy="480341"/>
            </a:xfrm>
            <a:prstGeom prst="rect">
              <a:avLst/>
            </a:prstGeom>
          </p:spPr>
        </p:pic>
        <p:sp>
          <p:nvSpPr>
            <p:cNvPr id="78" name="Title 1">
              <a:extLst>
                <a:ext uri="{FF2B5EF4-FFF2-40B4-BE49-F238E27FC236}">
                  <a16:creationId xmlns:a16="http://schemas.microsoft.com/office/drawing/2014/main" id="{7CF32329-BBFE-4F56-832A-BB462C92CDB4}"/>
                </a:ext>
              </a:extLst>
            </p:cNvPr>
            <p:cNvSpPr txBox="1">
              <a:spLocks/>
            </p:cNvSpPr>
            <p:nvPr/>
          </p:nvSpPr>
          <p:spPr>
            <a:xfrm>
              <a:off x="3983700" y="5188077"/>
              <a:ext cx="982440" cy="173693"/>
            </a:xfrm>
            <a:prstGeom prst="rect">
              <a:avLst/>
            </a:prstGeom>
            <a:solidFill>
              <a:schemeClr val="bg1"/>
            </a:solidFill>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AKS clusters </a:t>
              </a:r>
            </a:p>
          </p:txBody>
        </p:sp>
        <p:pic>
          <p:nvPicPr>
            <p:cNvPr id="91" name="Picture 90">
              <a:extLst>
                <a:ext uri="{FF2B5EF4-FFF2-40B4-BE49-F238E27FC236}">
                  <a16:creationId xmlns:a16="http://schemas.microsoft.com/office/drawing/2014/main" id="{07838539-54C1-4B67-ADE1-F97D23610071}"/>
                </a:ext>
              </a:extLst>
            </p:cNvPr>
            <p:cNvPicPr>
              <a:picLocks noChangeAspect="1"/>
            </p:cNvPicPr>
            <p:nvPr/>
          </p:nvPicPr>
          <p:blipFill>
            <a:blip r:embed="rId9"/>
            <a:stretch>
              <a:fillRect/>
            </a:stretch>
          </p:blipFill>
          <p:spPr>
            <a:xfrm>
              <a:off x="4106357" y="6148358"/>
              <a:ext cx="490293" cy="480341"/>
            </a:xfrm>
            <a:prstGeom prst="rect">
              <a:avLst/>
            </a:prstGeom>
          </p:spPr>
        </p:pic>
        <p:pic>
          <p:nvPicPr>
            <p:cNvPr id="92" name="Picture 91">
              <a:extLst>
                <a:ext uri="{FF2B5EF4-FFF2-40B4-BE49-F238E27FC236}">
                  <a16:creationId xmlns:a16="http://schemas.microsoft.com/office/drawing/2014/main" id="{41EFD550-7FD9-4C40-8328-5B60ACBF0645}"/>
                </a:ext>
              </a:extLst>
            </p:cNvPr>
            <p:cNvPicPr>
              <a:picLocks noChangeAspect="1"/>
            </p:cNvPicPr>
            <p:nvPr/>
          </p:nvPicPr>
          <p:blipFill>
            <a:blip r:embed="rId9"/>
            <a:stretch>
              <a:fillRect/>
            </a:stretch>
          </p:blipFill>
          <p:spPr>
            <a:xfrm>
              <a:off x="4681237" y="6148358"/>
              <a:ext cx="490293" cy="480341"/>
            </a:xfrm>
            <a:prstGeom prst="rect">
              <a:avLst/>
            </a:prstGeom>
          </p:spPr>
        </p:pic>
        <p:pic>
          <p:nvPicPr>
            <p:cNvPr id="93" name="Picture 92">
              <a:extLst>
                <a:ext uri="{FF2B5EF4-FFF2-40B4-BE49-F238E27FC236}">
                  <a16:creationId xmlns:a16="http://schemas.microsoft.com/office/drawing/2014/main" id="{C24DC163-AE1E-4293-8D35-3B6F61FB1C50}"/>
                </a:ext>
              </a:extLst>
            </p:cNvPr>
            <p:cNvPicPr>
              <a:picLocks noChangeAspect="1"/>
            </p:cNvPicPr>
            <p:nvPr/>
          </p:nvPicPr>
          <p:blipFill>
            <a:blip r:embed="rId10"/>
            <a:stretch>
              <a:fillRect/>
            </a:stretch>
          </p:blipFill>
          <p:spPr>
            <a:xfrm>
              <a:off x="5001516" y="5271140"/>
              <a:ext cx="470954" cy="355312"/>
            </a:xfrm>
            <a:prstGeom prst="rect">
              <a:avLst/>
            </a:prstGeom>
          </p:spPr>
        </p:pic>
      </p:grpSp>
      <p:cxnSp>
        <p:nvCxnSpPr>
          <p:cNvPr id="99" name="Straight Arrow Connector 98">
            <a:extLst>
              <a:ext uri="{FF2B5EF4-FFF2-40B4-BE49-F238E27FC236}">
                <a16:creationId xmlns:a16="http://schemas.microsoft.com/office/drawing/2014/main" id="{D2814E6E-EBD7-4594-8E80-9B1AF0F9EE0C}"/>
              </a:ext>
            </a:extLst>
          </p:cNvPr>
          <p:cNvCxnSpPr>
            <a:cxnSpLocks/>
          </p:cNvCxnSpPr>
          <p:nvPr/>
        </p:nvCxnSpPr>
        <p:spPr>
          <a:xfrm>
            <a:off x="9535501" y="4573247"/>
            <a:ext cx="439185" cy="0"/>
          </a:xfrm>
          <a:prstGeom prst="straightConnector1">
            <a:avLst/>
          </a:prstGeom>
          <a:noFill/>
          <a:ln w="12700" cap="flat" cmpd="sng" algn="ctr">
            <a:solidFill>
              <a:srgbClr val="D2D2D2"/>
            </a:solidFill>
            <a:prstDash val="solid"/>
            <a:headEnd type="none"/>
            <a:tailEnd type="triangle"/>
          </a:ln>
          <a:effectLst/>
        </p:spPr>
      </p:cxnSp>
      <p:sp>
        <p:nvSpPr>
          <p:cNvPr id="101" name="Rectangle: Rounded Corners 100">
            <a:extLst>
              <a:ext uri="{FF2B5EF4-FFF2-40B4-BE49-F238E27FC236}">
                <a16:creationId xmlns:a16="http://schemas.microsoft.com/office/drawing/2014/main" id="{8D08B1A1-DDC8-4327-9C89-7E404B78C07C}"/>
              </a:ext>
            </a:extLst>
          </p:cNvPr>
          <p:cNvSpPr/>
          <p:nvPr/>
        </p:nvSpPr>
        <p:spPr bwMode="auto">
          <a:xfrm>
            <a:off x="9963814" y="2677797"/>
            <a:ext cx="1496659" cy="2523022"/>
          </a:xfrm>
          <a:prstGeom prst="roundRect">
            <a:avLst>
              <a:gd name="adj" fmla="val 3125"/>
            </a:avLst>
          </a:prstGeom>
          <a:solidFill>
            <a:schemeClr val="accent2">
              <a:lumMod val="20000"/>
              <a:lumOff val="80000"/>
              <a:alpha val="5000"/>
            </a:schemeClr>
          </a:solidFill>
          <a:ln w="12700" cap="flat" cmpd="sng" algn="ctr">
            <a:solidFill>
              <a:schemeClr val="accent2">
                <a:alpha val="50000"/>
              </a:schemeClr>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a:solidFill>
                <a:srgbClr val="505050"/>
              </a:solidFill>
              <a:latin typeface="Segoe UI"/>
              <a:cs typeface="Segoe UI" pitchFamily="34" charset="0"/>
            </a:endParaRPr>
          </a:p>
        </p:txBody>
      </p:sp>
      <p:sp>
        <p:nvSpPr>
          <p:cNvPr id="102" name="Title 1">
            <a:extLst>
              <a:ext uri="{FF2B5EF4-FFF2-40B4-BE49-F238E27FC236}">
                <a16:creationId xmlns:a16="http://schemas.microsoft.com/office/drawing/2014/main" id="{641249BF-2F92-4A3A-B4A4-241042E36CD7}"/>
              </a:ext>
            </a:extLst>
          </p:cNvPr>
          <p:cNvSpPr txBox="1">
            <a:spLocks/>
          </p:cNvSpPr>
          <p:nvPr/>
        </p:nvSpPr>
        <p:spPr>
          <a:xfrm>
            <a:off x="9963814" y="2432130"/>
            <a:ext cx="962990" cy="150817"/>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ACI Instances</a:t>
            </a:r>
          </a:p>
        </p:txBody>
      </p:sp>
      <p:grpSp>
        <p:nvGrpSpPr>
          <p:cNvPr id="113" name="Group 112">
            <a:extLst>
              <a:ext uri="{FF2B5EF4-FFF2-40B4-BE49-F238E27FC236}">
                <a16:creationId xmlns:a16="http://schemas.microsoft.com/office/drawing/2014/main" id="{E8379AD3-A204-4D50-88AF-032C28F730E1}"/>
              </a:ext>
            </a:extLst>
          </p:cNvPr>
          <p:cNvGrpSpPr/>
          <p:nvPr/>
        </p:nvGrpSpPr>
        <p:grpSpPr>
          <a:xfrm>
            <a:off x="10188098" y="2915146"/>
            <a:ext cx="1048096" cy="2048326"/>
            <a:chOff x="10380300" y="2944120"/>
            <a:chExt cx="1069265" cy="2089695"/>
          </a:xfrm>
        </p:grpSpPr>
        <p:pic>
          <p:nvPicPr>
            <p:cNvPr id="104" name="Picture 103">
              <a:extLst>
                <a:ext uri="{FF2B5EF4-FFF2-40B4-BE49-F238E27FC236}">
                  <a16:creationId xmlns:a16="http://schemas.microsoft.com/office/drawing/2014/main" id="{B09E9561-4460-49EC-BDAD-BC62FE457659}"/>
                </a:ext>
              </a:extLst>
            </p:cNvPr>
            <p:cNvPicPr>
              <a:picLocks noChangeAspect="1"/>
            </p:cNvPicPr>
            <p:nvPr/>
          </p:nvPicPr>
          <p:blipFill>
            <a:blip r:embed="rId9"/>
            <a:stretch>
              <a:fillRect/>
            </a:stretch>
          </p:blipFill>
          <p:spPr>
            <a:xfrm>
              <a:off x="10384392" y="2944120"/>
              <a:ext cx="490293" cy="480341"/>
            </a:xfrm>
            <a:prstGeom prst="rect">
              <a:avLst/>
            </a:prstGeom>
          </p:spPr>
        </p:pic>
        <p:pic>
          <p:nvPicPr>
            <p:cNvPr id="105" name="Picture 104">
              <a:extLst>
                <a:ext uri="{FF2B5EF4-FFF2-40B4-BE49-F238E27FC236}">
                  <a16:creationId xmlns:a16="http://schemas.microsoft.com/office/drawing/2014/main" id="{734309B8-85CA-481E-B9E8-D52DD31C2776}"/>
                </a:ext>
              </a:extLst>
            </p:cNvPr>
            <p:cNvPicPr>
              <a:picLocks noChangeAspect="1"/>
            </p:cNvPicPr>
            <p:nvPr/>
          </p:nvPicPr>
          <p:blipFill>
            <a:blip r:embed="rId9"/>
            <a:stretch>
              <a:fillRect/>
            </a:stretch>
          </p:blipFill>
          <p:spPr>
            <a:xfrm>
              <a:off x="10959272" y="2944120"/>
              <a:ext cx="490293" cy="480341"/>
            </a:xfrm>
            <a:prstGeom prst="rect">
              <a:avLst/>
            </a:prstGeom>
          </p:spPr>
        </p:pic>
        <p:pic>
          <p:nvPicPr>
            <p:cNvPr id="106" name="Picture 105">
              <a:extLst>
                <a:ext uri="{FF2B5EF4-FFF2-40B4-BE49-F238E27FC236}">
                  <a16:creationId xmlns:a16="http://schemas.microsoft.com/office/drawing/2014/main" id="{BABF115F-AC51-4702-A4EE-7766DB3251C0}"/>
                </a:ext>
              </a:extLst>
            </p:cNvPr>
            <p:cNvPicPr>
              <a:picLocks noChangeAspect="1"/>
            </p:cNvPicPr>
            <p:nvPr/>
          </p:nvPicPr>
          <p:blipFill>
            <a:blip r:embed="rId9"/>
            <a:stretch>
              <a:fillRect/>
            </a:stretch>
          </p:blipFill>
          <p:spPr>
            <a:xfrm>
              <a:off x="10384392" y="3473889"/>
              <a:ext cx="490293" cy="480341"/>
            </a:xfrm>
            <a:prstGeom prst="rect">
              <a:avLst/>
            </a:prstGeom>
          </p:spPr>
        </p:pic>
        <p:pic>
          <p:nvPicPr>
            <p:cNvPr id="107" name="Picture 106">
              <a:extLst>
                <a:ext uri="{FF2B5EF4-FFF2-40B4-BE49-F238E27FC236}">
                  <a16:creationId xmlns:a16="http://schemas.microsoft.com/office/drawing/2014/main" id="{D6D5A2A9-3BA2-44B8-8362-59B8EC9BB856}"/>
                </a:ext>
              </a:extLst>
            </p:cNvPr>
            <p:cNvPicPr>
              <a:picLocks noChangeAspect="1"/>
            </p:cNvPicPr>
            <p:nvPr/>
          </p:nvPicPr>
          <p:blipFill>
            <a:blip r:embed="rId9"/>
            <a:stretch>
              <a:fillRect/>
            </a:stretch>
          </p:blipFill>
          <p:spPr>
            <a:xfrm>
              <a:off x="10959272" y="3473889"/>
              <a:ext cx="490293" cy="480341"/>
            </a:xfrm>
            <a:prstGeom prst="rect">
              <a:avLst/>
            </a:prstGeom>
          </p:spPr>
        </p:pic>
        <p:pic>
          <p:nvPicPr>
            <p:cNvPr id="108" name="Picture 107">
              <a:extLst>
                <a:ext uri="{FF2B5EF4-FFF2-40B4-BE49-F238E27FC236}">
                  <a16:creationId xmlns:a16="http://schemas.microsoft.com/office/drawing/2014/main" id="{8F8C47DB-D2D2-4812-80DD-D237E46268DA}"/>
                </a:ext>
              </a:extLst>
            </p:cNvPr>
            <p:cNvPicPr>
              <a:picLocks noChangeAspect="1"/>
            </p:cNvPicPr>
            <p:nvPr/>
          </p:nvPicPr>
          <p:blipFill>
            <a:blip r:embed="rId9"/>
            <a:stretch>
              <a:fillRect/>
            </a:stretch>
          </p:blipFill>
          <p:spPr>
            <a:xfrm>
              <a:off x="10380300" y="4023705"/>
              <a:ext cx="490293" cy="480341"/>
            </a:xfrm>
            <a:prstGeom prst="rect">
              <a:avLst/>
            </a:prstGeom>
          </p:spPr>
        </p:pic>
        <p:pic>
          <p:nvPicPr>
            <p:cNvPr id="109" name="Picture 108">
              <a:extLst>
                <a:ext uri="{FF2B5EF4-FFF2-40B4-BE49-F238E27FC236}">
                  <a16:creationId xmlns:a16="http://schemas.microsoft.com/office/drawing/2014/main" id="{BCC6A584-5510-45CF-8F53-5C1F71201B9F}"/>
                </a:ext>
              </a:extLst>
            </p:cNvPr>
            <p:cNvPicPr>
              <a:picLocks noChangeAspect="1"/>
            </p:cNvPicPr>
            <p:nvPr/>
          </p:nvPicPr>
          <p:blipFill>
            <a:blip r:embed="rId9"/>
            <a:stretch>
              <a:fillRect/>
            </a:stretch>
          </p:blipFill>
          <p:spPr>
            <a:xfrm>
              <a:off x="10955180" y="4023705"/>
              <a:ext cx="490293" cy="480341"/>
            </a:xfrm>
            <a:prstGeom prst="rect">
              <a:avLst/>
            </a:prstGeom>
          </p:spPr>
        </p:pic>
        <p:pic>
          <p:nvPicPr>
            <p:cNvPr id="110" name="Picture 109">
              <a:extLst>
                <a:ext uri="{FF2B5EF4-FFF2-40B4-BE49-F238E27FC236}">
                  <a16:creationId xmlns:a16="http://schemas.microsoft.com/office/drawing/2014/main" id="{D2B0752E-0B7D-477F-B531-E04AAC0A15E0}"/>
                </a:ext>
              </a:extLst>
            </p:cNvPr>
            <p:cNvPicPr>
              <a:picLocks noChangeAspect="1"/>
            </p:cNvPicPr>
            <p:nvPr/>
          </p:nvPicPr>
          <p:blipFill>
            <a:blip r:embed="rId9"/>
            <a:stretch>
              <a:fillRect/>
            </a:stretch>
          </p:blipFill>
          <p:spPr>
            <a:xfrm>
              <a:off x="10380300" y="4553474"/>
              <a:ext cx="490293" cy="480341"/>
            </a:xfrm>
            <a:prstGeom prst="rect">
              <a:avLst/>
            </a:prstGeom>
          </p:spPr>
        </p:pic>
        <p:pic>
          <p:nvPicPr>
            <p:cNvPr id="111" name="Picture 110">
              <a:extLst>
                <a:ext uri="{FF2B5EF4-FFF2-40B4-BE49-F238E27FC236}">
                  <a16:creationId xmlns:a16="http://schemas.microsoft.com/office/drawing/2014/main" id="{78AF5869-98CD-45D8-8AF4-E01C1E1294C5}"/>
                </a:ext>
              </a:extLst>
            </p:cNvPr>
            <p:cNvPicPr>
              <a:picLocks noChangeAspect="1"/>
            </p:cNvPicPr>
            <p:nvPr/>
          </p:nvPicPr>
          <p:blipFill>
            <a:blip r:embed="rId9"/>
            <a:stretch>
              <a:fillRect/>
            </a:stretch>
          </p:blipFill>
          <p:spPr>
            <a:xfrm>
              <a:off x="10955180" y="4553474"/>
              <a:ext cx="490293" cy="480341"/>
            </a:xfrm>
            <a:prstGeom prst="rect">
              <a:avLst/>
            </a:prstGeom>
          </p:spPr>
        </p:pic>
      </p:grpSp>
    </p:spTree>
    <p:extLst>
      <p:ext uri="{BB962C8B-B14F-4D97-AF65-F5344CB8AC3E}">
        <p14:creationId xmlns:p14="http://schemas.microsoft.com/office/powerpoint/2010/main" val="428916011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Group 72">
            <a:extLst>
              <a:ext uri="{FF2B5EF4-FFF2-40B4-BE49-F238E27FC236}">
                <a16:creationId xmlns:a16="http://schemas.microsoft.com/office/drawing/2014/main" id="{8E08195C-1954-4F7C-AB14-2A5F118F84BD}"/>
              </a:ext>
            </a:extLst>
          </p:cNvPr>
          <p:cNvGrpSpPr/>
          <p:nvPr/>
        </p:nvGrpSpPr>
        <p:grpSpPr>
          <a:xfrm>
            <a:off x="1475584" y="533784"/>
            <a:ext cx="9240832" cy="4474899"/>
            <a:chOff x="685800" y="1125538"/>
            <a:chExt cx="7156451" cy="3465512"/>
          </a:xfrm>
          <a:solidFill>
            <a:sysClr val="window" lastClr="FFFFFF">
              <a:lumMod val="85000"/>
              <a:alpha val="10000"/>
            </a:sysClr>
          </a:solidFill>
        </p:grpSpPr>
        <p:sp>
          <p:nvSpPr>
            <p:cNvPr id="146" name="Freeform 6">
              <a:extLst>
                <a:ext uri="{FF2B5EF4-FFF2-40B4-BE49-F238E27FC236}">
                  <a16:creationId xmlns:a16="http://schemas.microsoft.com/office/drawing/2014/main" id="{801443A3-3A93-4984-94FE-9805DCBBEEEF}"/>
                </a:ext>
              </a:extLst>
            </p:cNvPr>
            <p:cNvSpPr>
              <a:spLocks/>
            </p:cNvSpPr>
            <p:nvPr/>
          </p:nvSpPr>
          <p:spPr bwMode="auto">
            <a:xfrm>
              <a:off x="808038" y="1968500"/>
              <a:ext cx="55563" cy="49213"/>
            </a:xfrm>
            <a:custGeom>
              <a:avLst/>
              <a:gdLst/>
              <a:ahLst/>
              <a:cxnLst>
                <a:cxn ang="0">
                  <a:pos x="28" y="0"/>
                </a:cxn>
                <a:cxn ang="0">
                  <a:pos x="34" y="0"/>
                </a:cxn>
                <a:cxn ang="0">
                  <a:pos x="35" y="4"/>
                </a:cxn>
                <a:cxn ang="0">
                  <a:pos x="35" y="12"/>
                </a:cxn>
                <a:cxn ang="0">
                  <a:pos x="34" y="20"/>
                </a:cxn>
                <a:cxn ang="0">
                  <a:pos x="32" y="26"/>
                </a:cxn>
                <a:cxn ang="0">
                  <a:pos x="28" y="28"/>
                </a:cxn>
                <a:cxn ang="0">
                  <a:pos x="20" y="30"/>
                </a:cxn>
                <a:cxn ang="0">
                  <a:pos x="11" y="31"/>
                </a:cxn>
                <a:cxn ang="0">
                  <a:pos x="2" y="30"/>
                </a:cxn>
                <a:cxn ang="0">
                  <a:pos x="0" y="28"/>
                </a:cxn>
                <a:cxn ang="0">
                  <a:pos x="4" y="24"/>
                </a:cxn>
                <a:cxn ang="0">
                  <a:pos x="9" y="22"/>
                </a:cxn>
                <a:cxn ang="0">
                  <a:pos x="17" y="19"/>
                </a:cxn>
                <a:cxn ang="0">
                  <a:pos x="20" y="17"/>
                </a:cxn>
                <a:cxn ang="0">
                  <a:pos x="24" y="13"/>
                </a:cxn>
                <a:cxn ang="0">
                  <a:pos x="24" y="9"/>
                </a:cxn>
                <a:cxn ang="0">
                  <a:pos x="27" y="4"/>
                </a:cxn>
                <a:cxn ang="0">
                  <a:pos x="27" y="1"/>
                </a:cxn>
                <a:cxn ang="0">
                  <a:pos x="28" y="0"/>
                </a:cxn>
              </a:cxnLst>
              <a:rect l="0" t="0" r="r" b="b"/>
              <a:pathLst>
                <a:path w="35" h="31">
                  <a:moveTo>
                    <a:pt x="28" y="0"/>
                  </a:moveTo>
                  <a:lnTo>
                    <a:pt x="34" y="0"/>
                  </a:lnTo>
                  <a:lnTo>
                    <a:pt x="35" y="4"/>
                  </a:lnTo>
                  <a:lnTo>
                    <a:pt x="35" y="12"/>
                  </a:lnTo>
                  <a:lnTo>
                    <a:pt x="34" y="20"/>
                  </a:lnTo>
                  <a:lnTo>
                    <a:pt x="32" y="26"/>
                  </a:lnTo>
                  <a:lnTo>
                    <a:pt x="28" y="28"/>
                  </a:lnTo>
                  <a:lnTo>
                    <a:pt x="20" y="30"/>
                  </a:lnTo>
                  <a:lnTo>
                    <a:pt x="11" y="31"/>
                  </a:lnTo>
                  <a:lnTo>
                    <a:pt x="2" y="30"/>
                  </a:lnTo>
                  <a:lnTo>
                    <a:pt x="0" y="28"/>
                  </a:lnTo>
                  <a:lnTo>
                    <a:pt x="4" y="24"/>
                  </a:lnTo>
                  <a:lnTo>
                    <a:pt x="9" y="22"/>
                  </a:lnTo>
                  <a:lnTo>
                    <a:pt x="17" y="19"/>
                  </a:lnTo>
                  <a:lnTo>
                    <a:pt x="20" y="17"/>
                  </a:lnTo>
                  <a:lnTo>
                    <a:pt x="24" y="13"/>
                  </a:lnTo>
                  <a:lnTo>
                    <a:pt x="24" y="9"/>
                  </a:lnTo>
                  <a:lnTo>
                    <a:pt x="27" y="4"/>
                  </a:lnTo>
                  <a:lnTo>
                    <a:pt x="27" y="1"/>
                  </a:lnTo>
                  <a:lnTo>
                    <a:pt x="28"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latin typeface="Calibri"/>
              </a:endParaRPr>
            </a:p>
          </p:txBody>
        </p:sp>
        <p:sp>
          <p:nvSpPr>
            <p:cNvPr id="147" name="Freeform 7">
              <a:extLst>
                <a:ext uri="{FF2B5EF4-FFF2-40B4-BE49-F238E27FC236}">
                  <a16:creationId xmlns:a16="http://schemas.microsoft.com/office/drawing/2014/main" id="{F73F592C-A2E6-47E3-BFA5-2495A22700A0}"/>
                </a:ext>
              </a:extLst>
            </p:cNvPr>
            <p:cNvSpPr>
              <a:spLocks/>
            </p:cNvSpPr>
            <p:nvPr/>
          </p:nvSpPr>
          <p:spPr bwMode="auto">
            <a:xfrm>
              <a:off x="685800" y="2012950"/>
              <a:ext cx="69850" cy="22225"/>
            </a:xfrm>
            <a:custGeom>
              <a:avLst/>
              <a:gdLst/>
              <a:ahLst/>
              <a:cxnLst>
                <a:cxn ang="0">
                  <a:pos x="16" y="0"/>
                </a:cxn>
                <a:cxn ang="0">
                  <a:pos x="30" y="0"/>
                </a:cxn>
                <a:cxn ang="0">
                  <a:pos x="31" y="2"/>
                </a:cxn>
                <a:cxn ang="0">
                  <a:pos x="34" y="3"/>
                </a:cxn>
                <a:cxn ang="0">
                  <a:pos x="38" y="5"/>
                </a:cxn>
                <a:cxn ang="0">
                  <a:pos x="41" y="5"/>
                </a:cxn>
                <a:cxn ang="0">
                  <a:pos x="44" y="6"/>
                </a:cxn>
                <a:cxn ang="0">
                  <a:pos x="42" y="7"/>
                </a:cxn>
                <a:cxn ang="0">
                  <a:pos x="36" y="10"/>
                </a:cxn>
                <a:cxn ang="0">
                  <a:pos x="27" y="13"/>
                </a:cxn>
                <a:cxn ang="0">
                  <a:pos x="21" y="14"/>
                </a:cxn>
                <a:cxn ang="0">
                  <a:pos x="16" y="14"/>
                </a:cxn>
                <a:cxn ang="0">
                  <a:pos x="12" y="13"/>
                </a:cxn>
                <a:cxn ang="0">
                  <a:pos x="8" y="13"/>
                </a:cxn>
                <a:cxn ang="0">
                  <a:pos x="5" y="10"/>
                </a:cxn>
                <a:cxn ang="0">
                  <a:pos x="1" y="9"/>
                </a:cxn>
                <a:cxn ang="0">
                  <a:pos x="0" y="7"/>
                </a:cxn>
                <a:cxn ang="0">
                  <a:pos x="0" y="5"/>
                </a:cxn>
                <a:cxn ang="0">
                  <a:pos x="5" y="2"/>
                </a:cxn>
                <a:cxn ang="0">
                  <a:pos x="16" y="0"/>
                </a:cxn>
              </a:cxnLst>
              <a:rect l="0" t="0" r="r" b="b"/>
              <a:pathLst>
                <a:path w="44" h="14">
                  <a:moveTo>
                    <a:pt x="16" y="0"/>
                  </a:moveTo>
                  <a:lnTo>
                    <a:pt x="30" y="0"/>
                  </a:lnTo>
                  <a:lnTo>
                    <a:pt x="31" y="2"/>
                  </a:lnTo>
                  <a:lnTo>
                    <a:pt x="34" y="3"/>
                  </a:lnTo>
                  <a:lnTo>
                    <a:pt x="38" y="5"/>
                  </a:lnTo>
                  <a:lnTo>
                    <a:pt x="41" y="5"/>
                  </a:lnTo>
                  <a:lnTo>
                    <a:pt x="44" y="6"/>
                  </a:lnTo>
                  <a:lnTo>
                    <a:pt x="42" y="7"/>
                  </a:lnTo>
                  <a:lnTo>
                    <a:pt x="36" y="10"/>
                  </a:lnTo>
                  <a:lnTo>
                    <a:pt x="27" y="13"/>
                  </a:lnTo>
                  <a:lnTo>
                    <a:pt x="21" y="14"/>
                  </a:lnTo>
                  <a:lnTo>
                    <a:pt x="16" y="14"/>
                  </a:lnTo>
                  <a:lnTo>
                    <a:pt x="12" y="13"/>
                  </a:lnTo>
                  <a:lnTo>
                    <a:pt x="8" y="13"/>
                  </a:lnTo>
                  <a:lnTo>
                    <a:pt x="5" y="10"/>
                  </a:lnTo>
                  <a:lnTo>
                    <a:pt x="1" y="9"/>
                  </a:lnTo>
                  <a:lnTo>
                    <a:pt x="0" y="7"/>
                  </a:lnTo>
                  <a:lnTo>
                    <a:pt x="0" y="5"/>
                  </a:lnTo>
                  <a:lnTo>
                    <a:pt x="5" y="2"/>
                  </a:lnTo>
                  <a:lnTo>
                    <a:pt x="16"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latin typeface="Calibri"/>
              </a:endParaRPr>
            </a:p>
          </p:txBody>
        </p:sp>
        <p:sp>
          <p:nvSpPr>
            <p:cNvPr id="148" name="Freeform 8">
              <a:extLst>
                <a:ext uri="{FF2B5EF4-FFF2-40B4-BE49-F238E27FC236}">
                  <a16:creationId xmlns:a16="http://schemas.microsoft.com/office/drawing/2014/main" id="{2480501E-F3C2-4F9E-8A99-460D5E545B8F}"/>
                </a:ext>
              </a:extLst>
            </p:cNvPr>
            <p:cNvSpPr>
              <a:spLocks/>
            </p:cNvSpPr>
            <p:nvPr/>
          </p:nvSpPr>
          <p:spPr bwMode="auto">
            <a:xfrm>
              <a:off x="841375" y="1830388"/>
              <a:ext cx="33338" cy="22225"/>
            </a:xfrm>
            <a:custGeom>
              <a:avLst/>
              <a:gdLst/>
              <a:ahLst/>
              <a:cxnLst>
                <a:cxn ang="0">
                  <a:pos x="10" y="0"/>
                </a:cxn>
                <a:cxn ang="0">
                  <a:pos x="20" y="0"/>
                </a:cxn>
                <a:cxn ang="0">
                  <a:pos x="20" y="2"/>
                </a:cxn>
                <a:cxn ang="0">
                  <a:pos x="21" y="4"/>
                </a:cxn>
                <a:cxn ang="0">
                  <a:pos x="20" y="6"/>
                </a:cxn>
                <a:cxn ang="0">
                  <a:pos x="18" y="9"/>
                </a:cxn>
                <a:cxn ang="0">
                  <a:pos x="17" y="10"/>
                </a:cxn>
                <a:cxn ang="0">
                  <a:pos x="15" y="13"/>
                </a:cxn>
                <a:cxn ang="0">
                  <a:pos x="14" y="14"/>
                </a:cxn>
                <a:cxn ang="0">
                  <a:pos x="11" y="14"/>
                </a:cxn>
                <a:cxn ang="0">
                  <a:pos x="3" y="10"/>
                </a:cxn>
                <a:cxn ang="0">
                  <a:pos x="0" y="7"/>
                </a:cxn>
                <a:cxn ang="0">
                  <a:pos x="0" y="6"/>
                </a:cxn>
                <a:cxn ang="0">
                  <a:pos x="2" y="4"/>
                </a:cxn>
                <a:cxn ang="0">
                  <a:pos x="7" y="2"/>
                </a:cxn>
                <a:cxn ang="0">
                  <a:pos x="9" y="2"/>
                </a:cxn>
                <a:cxn ang="0">
                  <a:pos x="10" y="0"/>
                </a:cxn>
              </a:cxnLst>
              <a:rect l="0" t="0" r="r" b="b"/>
              <a:pathLst>
                <a:path w="21" h="14">
                  <a:moveTo>
                    <a:pt x="10" y="0"/>
                  </a:moveTo>
                  <a:lnTo>
                    <a:pt x="20" y="0"/>
                  </a:lnTo>
                  <a:lnTo>
                    <a:pt x="20" y="2"/>
                  </a:lnTo>
                  <a:lnTo>
                    <a:pt x="21" y="4"/>
                  </a:lnTo>
                  <a:lnTo>
                    <a:pt x="20" y="6"/>
                  </a:lnTo>
                  <a:lnTo>
                    <a:pt x="18" y="9"/>
                  </a:lnTo>
                  <a:lnTo>
                    <a:pt x="17" y="10"/>
                  </a:lnTo>
                  <a:lnTo>
                    <a:pt x="15" y="13"/>
                  </a:lnTo>
                  <a:lnTo>
                    <a:pt x="14" y="14"/>
                  </a:lnTo>
                  <a:lnTo>
                    <a:pt x="11" y="14"/>
                  </a:lnTo>
                  <a:lnTo>
                    <a:pt x="3" y="10"/>
                  </a:lnTo>
                  <a:lnTo>
                    <a:pt x="0" y="7"/>
                  </a:lnTo>
                  <a:lnTo>
                    <a:pt x="0" y="6"/>
                  </a:lnTo>
                  <a:lnTo>
                    <a:pt x="2" y="4"/>
                  </a:lnTo>
                  <a:lnTo>
                    <a:pt x="7" y="2"/>
                  </a:lnTo>
                  <a:lnTo>
                    <a:pt x="9" y="2"/>
                  </a:lnTo>
                  <a:lnTo>
                    <a:pt x="10"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latin typeface="Calibri"/>
              </a:endParaRPr>
            </a:p>
          </p:txBody>
        </p:sp>
        <p:sp>
          <p:nvSpPr>
            <p:cNvPr id="152" name="Freeform 9">
              <a:extLst>
                <a:ext uri="{FF2B5EF4-FFF2-40B4-BE49-F238E27FC236}">
                  <a16:creationId xmlns:a16="http://schemas.microsoft.com/office/drawing/2014/main" id="{E403F81D-3002-449D-BDA7-B86576007F8B}"/>
                </a:ext>
              </a:extLst>
            </p:cNvPr>
            <p:cNvSpPr>
              <a:spLocks noEditPoints="1"/>
            </p:cNvSpPr>
            <p:nvPr/>
          </p:nvSpPr>
          <p:spPr bwMode="auto">
            <a:xfrm>
              <a:off x="828675" y="1482725"/>
              <a:ext cx="2687638" cy="3108325"/>
            </a:xfrm>
            <a:custGeom>
              <a:avLst/>
              <a:gdLst/>
              <a:ahLst/>
              <a:cxnLst>
                <a:cxn ang="0">
                  <a:pos x="1172" y="452"/>
                </a:cxn>
                <a:cxn ang="0">
                  <a:pos x="1105" y="463"/>
                </a:cxn>
                <a:cxn ang="0">
                  <a:pos x="986" y="406"/>
                </a:cxn>
                <a:cxn ang="0">
                  <a:pos x="565" y="385"/>
                </a:cxn>
                <a:cxn ang="0">
                  <a:pos x="684" y="22"/>
                </a:cxn>
                <a:cxn ang="0">
                  <a:pos x="823" y="59"/>
                </a:cxn>
                <a:cxn ang="0">
                  <a:pos x="905" y="74"/>
                </a:cxn>
                <a:cxn ang="0">
                  <a:pos x="968" y="67"/>
                </a:cxn>
                <a:cxn ang="0">
                  <a:pos x="1048" y="74"/>
                </a:cxn>
                <a:cxn ang="0">
                  <a:pos x="1065" y="22"/>
                </a:cxn>
                <a:cxn ang="0">
                  <a:pos x="1329" y="114"/>
                </a:cxn>
                <a:cxn ang="0">
                  <a:pos x="1307" y="186"/>
                </a:cxn>
                <a:cxn ang="0">
                  <a:pos x="1169" y="158"/>
                </a:cxn>
                <a:cxn ang="0">
                  <a:pos x="1156" y="117"/>
                </a:cxn>
                <a:cxn ang="0">
                  <a:pos x="1108" y="112"/>
                </a:cxn>
                <a:cxn ang="0">
                  <a:pos x="1116" y="169"/>
                </a:cxn>
                <a:cxn ang="0">
                  <a:pos x="1019" y="167"/>
                </a:cxn>
                <a:cxn ang="0">
                  <a:pos x="1090" y="297"/>
                </a:cxn>
                <a:cxn ang="0">
                  <a:pos x="1120" y="286"/>
                </a:cxn>
                <a:cxn ang="0">
                  <a:pos x="1152" y="188"/>
                </a:cxn>
                <a:cxn ang="0">
                  <a:pos x="1313" y="212"/>
                </a:cxn>
                <a:cxn ang="0">
                  <a:pos x="1410" y="367"/>
                </a:cxn>
                <a:cxn ang="0">
                  <a:pos x="1389" y="384"/>
                </a:cxn>
                <a:cxn ang="0">
                  <a:pos x="1316" y="370"/>
                </a:cxn>
                <a:cxn ang="0">
                  <a:pos x="1333" y="414"/>
                </a:cxn>
                <a:cxn ang="0">
                  <a:pos x="1288" y="448"/>
                </a:cxn>
                <a:cxn ang="0">
                  <a:pos x="1190" y="528"/>
                </a:cxn>
                <a:cxn ang="0">
                  <a:pos x="1116" y="713"/>
                </a:cxn>
                <a:cxn ang="0">
                  <a:pos x="998" y="676"/>
                </a:cxn>
                <a:cxn ang="0">
                  <a:pos x="905" y="818"/>
                </a:cxn>
                <a:cxn ang="0">
                  <a:pos x="1012" y="881"/>
                </a:cxn>
                <a:cxn ang="0">
                  <a:pos x="1139" y="980"/>
                </a:cxn>
                <a:cxn ang="0">
                  <a:pos x="1257" y="948"/>
                </a:cxn>
                <a:cxn ang="0">
                  <a:pos x="1358" y="962"/>
                </a:cxn>
                <a:cxn ang="0">
                  <a:pos x="1488" y="1084"/>
                </a:cxn>
                <a:cxn ang="0">
                  <a:pos x="1502" y="1151"/>
                </a:cxn>
                <a:cxn ang="0">
                  <a:pos x="1657" y="1189"/>
                </a:cxn>
                <a:cxn ang="0">
                  <a:pos x="1595" y="1469"/>
                </a:cxn>
                <a:cxn ang="0">
                  <a:pos x="1462" y="1627"/>
                </a:cxn>
                <a:cxn ang="0">
                  <a:pos x="1347" y="1710"/>
                </a:cxn>
                <a:cxn ang="0">
                  <a:pos x="1290" y="1825"/>
                </a:cxn>
                <a:cxn ang="0">
                  <a:pos x="1228" y="1949"/>
                </a:cxn>
                <a:cxn ang="0">
                  <a:pos x="1179" y="1883"/>
                </a:cxn>
                <a:cxn ang="0">
                  <a:pos x="1195" y="1684"/>
                </a:cxn>
                <a:cxn ang="0">
                  <a:pos x="1240" y="1463"/>
                </a:cxn>
                <a:cxn ang="0">
                  <a:pos x="1105" y="1128"/>
                </a:cxn>
                <a:cxn ang="0">
                  <a:pos x="1076" y="1000"/>
                </a:cxn>
                <a:cxn ang="0">
                  <a:pos x="918" y="889"/>
                </a:cxn>
                <a:cxn ang="0">
                  <a:pos x="745" y="732"/>
                </a:cxn>
                <a:cxn ang="0">
                  <a:pos x="713" y="755"/>
                </a:cxn>
                <a:cxn ang="0">
                  <a:pos x="583" y="581"/>
                </a:cxn>
                <a:cxn ang="0">
                  <a:pos x="475" y="311"/>
                </a:cxn>
                <a:cxn ang="0">
                  <a:pos x="372" y="234"/>
                </a:cxn>
                <a:cxn ang="0">
                  <a:pos x="196" y="222"/>
                </a:cxn>
                <a:cxn ang="0">
                  <a:pos x="77" y="302"/>
                </a:cxn>
                <a:cxn ang="0">
                  <a:pos x="90" y="241"/>
                </a:cxn>
                <a:cxn ang="0">
                  <a:pos x="89" y="162"/>
                </a:cxn>
                <a:cxn ang="0">
                  <a:pos x="71" y="115"/>
                </a:cxn>
                <a:cxn ang="0">
                  <a:pos x="129" y="54"/>
                </a:cxn>
                <a:cxn ang="0">
                  <a:pos x="343" y="74"/>
                </a:cxn>
                <a:cxn ang="0">
                  <a:pos x="516" y="63"/>
                </a:cxn>
                <a:cxn ang="0">
                  <a:pos x="636" y="59"/>
                </a:cxn>
                <a:cxn ang="0">
                  <a:pos x="603" y="6"/>
                </a:cxn>
              </a:cxnLst>
              <a:rect l="0" t="0" r="r" b="b"/>
              <a:pathLst>
                <a:path w="1693" h="1958">
                  <a:moveTo>
                    <a:pt x="1142" y="450"/>
                  </a:moveTo>
                  <a:lnTo>
                    <a:pt x="1139" y="451"/>
                  </a:lnTo>
                  <a:lnTo>
                    <a:pt x="1127" y="463"/>
                  </a:lnTo>
                  <a:lnTo>
                    <a:pt x="1121" y="470"/>
                  </a:lnTo>
                  <a:lnTo>
                    <a:pt x="1117" y="476"/>
                  </a:lnTo>
                  <a:lnTo>
                    <a:pt x="1116" y="478"/>
                  </a:lnTo>
                  <a:lnTo>
                    <a:pt x="1115" y="478"/>
                  </a:lnTo>
                  <a:lnTo>
                    <a:pt x="1113" y="480"/>
                  </a:lnTo>
                  <a:lnTo>
                    <a:pt x="1111" y="481"/>
                  </a:lnTo>
                  <a:lnTo>
                    <a:pt x="1106" y="482"/>
                  </a:lnTo>
                  <a:lnTo>
                    <a:pt x="1102" y="485"/>
                  </a:lnTo>
                  <a:lnTo>
                    <a:pt x="1100" y="487"/>
                  </a:lnTo>
                  <a:lnTo>
                    <a:pt x="1093" y="493"/>
                  </a:lnTo>
                  <a:lnTo>
                    <a:pt x="1091" y="493"/>
                  </a:lnTo>
                  <a:lnTo>
                    <a:pt x="1091" y="495"/>
                  </a:lnTo>
                  <a:lnTo>
                    <a:pt x="1094" y="500"/>
                  </a:lnTo>
                  <a:lnTo>
                    <a:pt x="1100" y="500"/>
                  </a:lnTo>
                  <a:lnTo>
                    <a:pt x="1104" y="499"/>
                  </a:lnTo>
                  <a:lnTo>
                    <a:pt x="1106" y="497"/>
                  </a:lnTo>
                  <a:lnTo>
                    <a:pt x="1111" y="495"/>
                  </a:lnTo>
                  <a:lnTo>
                    <a:pt x="1113" y="492"/>
                  </a:lnTo>
                  <a:lnTo>
                    <a:pt x="1121" y="485"/>
                  </a:lnTo>
                  <a:lnTo>
                    <a:pt x="1131" y="481"/>
                  </a:lnTo>
                  <a:lnTo>
                    <a:pt x="1138" y="476"/>
                  </a:lnTo>
                  <a:lnTo>
                    <a:pt x="1142" y="471"/>
                  </a:lnTo>
                  <a:lnTo>
                    <a:pt x="1147" y="469"/>
                  </a:lnTo>
                  <a:lnTo>
                    <a:pt x="1152" y="467"/>
                  </a:lnTo>
                  <a:lnTo>
                    <a:pt x="1157" y="465"/>
                  </a:lnTo>
                  <a:lnTo>
                    <a:pt x="1165" y="462"/>
                  </a:lnTo>
                  <a:lnTo>
                    <a:pt x="1171" y="459"/>
                  </a:lnTo>
                  <a:lnTo>
                    <a:pt x="1172" y="456"/>
                  </a:lnTo>
                  <a:lnTo>
                    <a:pt x="1173" y="455"/>
                  </a:lnTo>
                  <a:lnTo>
                    <a:pt x="1172" y="452"/>
                  </a:lnTo>
                  <a:lnTo>
                    <a:pt x="1167" y="450"/>
                  </a:lnTo>
                  <a:lnTo>
                    <a:pt x="1142" y="450"/>
                  </a:lnTo>
                  <a:close/>
                  <a:moveTo>
                    <a:pt x="1053" y="415"/>
                  </a:moveTo>
                  <a:lnTo>
                    <a:pt x="1044" y="418"/>
                  </a:lnTo>
                  <a:lnTo>
                    <a:pt x="1034" y="422"/>
                  </a:lnTo>
                  <a:lnTo>
                    <a:pt x="1027" y="430"/>
                  </a:lnTo>
                  <a:lnTo>
                    <a:pt x="1026" y="440"/>
                  </a:lnTo>
                  <a:lnTo>
                    <a:pt x="1026" y="489"/>
                  </a:lnTo>
                  <a:lnTo>
                    <a:pt x="1028" y="495"/>
                  </a:lnTo>
                  <a:lnTo>
                    <a:pt x="1033" y="497"/>
                  </a:lnTo>
                  <a:lnTo>
                    <a:pt x="1035" y="497"/>
                  </a:lnTo>
                  <a:lnTo>
                    <a:pt x="1041" y="495"/>
                  </a:lnTo>
                  <a:lnTo>
                    <a:pt x="1042" y="492"/>
                  </a:lnTo>
                  <a:lnTo>
                    <a:pt x="1042" y="477"/>
                  </a:lnTo>
                  <a:lnTo>
                    <a:pt x="1041" y="470"/>
                  </a:lnTo>
                  <a:lnTo>
                    <a:pt x="1044" y="451"/>
                  </a:lnTo>
                  <a:lnTo>
                    <a:pt x="1046" y="445"/>
                  </a:lnTo>
                  <a:lnTo>
                    <a:pt x="1056" y="436"/>
                  </a:lnTo>
                  <a:lnTo>
                    <a:pt x="1059" y="432"/>
                  </a:lnTo>
                  <a:lnTo>
                    <a:pt x="1067" y="429"/>
                  </a:lnTo>
                  <a:lnTo>
                    <a:pt x="1072" y="429"/>
                  </a:lnTo>
                  <a:lnTo>
                    <a:pt x="1076" y="430"/>
                  </a:lnTo>
                  <a:lnTo>
                    <a:pt x="1082" y="436"/>
                  </a:lnTo>
                  <a:lnTo>
                    <a:pt x="1085" y="440"/>
                  </a:lnTo>
                  <a:lnTo>
                    <a:pt x="1086" y="445"/>
                  </a:lnTo>
                  <a:lnTo>
                    <a:pt x="1086" y="460"/>
                  </a:lnTo>
                  <a:lnTo>
                    <a:pt x="1087" y="470"/>
                  </a:lnTo>
                  <a:lnTo>
                    <a:pt x="1091" y="473"/>
                  </a:lnTo>
                  <a:lnTo>
                    <a:pt x="1094" y="473"/>
                  </a:lnTo>
                  <a:lnTo>
                    <a:pt x="1097" y="470"/>
                  </a:lnTo>
                  <a:lnTo>
                    <a:pt x="1101" y="469"/>
                  </a:lnTo>
                  <a:lnTo>
                    <a:pt x="1104" y="466"/>
                  </a:lnTo>
                  <a:lnTo>
                    <a:pt x="1105" y="463"/>
                  </a:lnTo>
                  <a:lnTo>
                    <a:pt x="1106" y="459"/>
                  </a:lnTo>
                  <a:lnTo>
                    <a:pt x="1105" y="456"/>
                  </a:lnTo>
                  <a:lnTo>
                    <a:pt x="1104" y="450"/>
                  </a:lnTo>
                  <a:lnTo>
                    <a:pt x="1104" y="441"/>
                  </a:lnTo>
                  <a:lnTo>
                    <a:pt x="1105" y="434"/>
                  </a:lnTo>
                  <a:lnTo>
                    <a:pt x="1108" y="430"/>
                  </a:lnTo>
                  <a:lnTo>
                    <a:pt x="1108" y="436"/>
                  </a:lnTo>
                  <a:lnTo>
                    <a:pt x="1111" y="440"/>
                  </a:lnTo>
                  <a:lnTo>
                    <a:pt x="1112" y="443"/>
                  </a:lnTo>
                  <a:lnTo>
                    <a:pt x="1116" y="444"/>
                  </a:lnTo>
                  <a:lnTo>
                    <a:pt x="1119" y="445"/>
                  </a:lnTo>
                  <a:lnTo>
                    <a:pt x="1121" y="445"/>
                  </a:lnTo>
                  <a:lnTo>
                    <a:pt x="1123" y="443"/>
                  </a:lnTo>
                  <a:lnTo>
                    <a:pt x="1121" y="437"/>
                  </a:lnTo>
                  <a:lnTo>
                    <a:pt x="1117" y="429"/>
                  </a:lnTo>
                  <a:lnTo>
                    <a:pt x="1113" y="423"/>
                  </a:lnTo>
                  <a:lnTo>
                    <a:pt x="1109" y="421"/>
                  </a:lnTo>
                  <a:lnTo>
                    <a:pt x="1100" y="419"/>
                  </a:lnTo>
                  <a:lnTo>
                    <a:pt x="1089" y="419"/>
                  </a:lnTo>
                  <a:lnTo>
                    <a:pt x="1083" y="421"/>
                  </a:lnTo>
                  <a:lnTo>
                    <a:pt x="1079" y="421"/>
                  </a:lnTo>
                  <a:lnTo>
                    <a:pt x="1069" y="418"/>
                  </a:lnTo>
                  <a:lnTo>
                    <a:pt x="1061" y="415"/>
                  </a:lnTo>
                  <a:lnTo>
                    <a:pt x="1053" y="415"/>
                  </a:lnTo>
                  <a:close/>
                  <a:moveTo>
                    <a:pt x="1030" y="367"/>
                  </a:moveTo>
                  <a:lnTo>
                    <a:pt x="1024" y="370"/>
                  </a:lnTo>
                  <a:lnTo>
                    <a:pt x="1000" y="386"/>
                  </a:lnTo>
                  <a:lnTo>
                    <a:pt x="989" y="389"/>
                  </a:lnTo>
                  <a:lnTo>
                    <a:pt x="983" y="392"/>
                  </a:lnTo>
                  <a:lnTo>
                    <a:pt x="982" y="393"/>
                  </a:lnTo>
                  <a:lnTo>
                    <a:pt x="981" y="396"/>
                  </a:lnTo>
                  <a:lnTo>
                    <a:pt x="981" y="403"/>
                  </a:lnTo>
                  <a:lnTo>
                    <a:pt x="986" y="406"/>
                  </a:lnTo>
                  <a:lnTo>
                    <a:pt x="996" y="406"/>
                  </a:lnTo>
                  <a:lnTo>
                    <a:pt x="1009" y="399"/>
                  </a:lnTo>
                  <a:lnTo>
                    <a:pt x="1015" y="397"/>
                  </a:lnTo>
                  <a:lnTo>
                    <a:pt x="1019" y="396"/>
                  </a:lnTo>
                  <a:lnTo>
                    <a:pt x="1020" y="396"/>
                  </a:lnTo>
                  <a:lnTo>
                    <a:pt x="1022" y="397"/>
                  </a:lnTo>
                  <a:lnTo>
                    <a:pt x="1022" y="399"/>
                  </a:lnTo>
                  <a:lnTo>
                    <a:pt x="1024" y="402"/>
                  </a:lnTo>
                  <a:lnTo>
                    <a:pt x="1027" y="403"/>
                  </a:lnTo>
                  <a:lnTo>
                    <a:pt x="1031" y="403"/>
                  </a:lnTo>
                  <a:lnTo>
                    <a:pt x="1050" y="406"/>
                  </a:lnTo>
                  <a:lnTo>
                    <a:pt x="1056" y="406"/>
                  </a:lnTo>
                  <a:lnTo>
                    <a:pt x="1059" y="403"/>
                  </a:lnTo>
                  <a:lnTo>
                    <a:pt x="1061" y="397"/>
                  </a:lnTo>
                  <a:lnTo>
                    <a:pt x="1063" y="396"/>
                  </a:lnTo>
                  <a:lnTo>
                    <a:pt x="1064" y="393"/>
                  </a:lnTo>
                  <a:lnTo>
                    <a:pt x="1064" y="391"/>
                  </a:lnTo>
                  <a:lnTo>
                    <a:pt x="1061" y="388"/>
                  </a:lnTo>
                  <a:lnTo>
                    <a:pt x="1052" y="384"/>
                  </a:lnTo>
                  <a:lnTo>
                    <a:pt x="1042" y="377"/>
                  </a:lnTo>
                  <a:lnTo>
                    <a:pt x="1035" y="370"/>
                  </a:lnTo>
                  <a:lnTo>
                    <a:pt x="1030" y="367"/>
                  </a:lnTo>
                  <a:close/>
                  <a:moveTo>
                    <a:pt x="538" y="358"/>
                  </a:moveTo>
                  <a:lnTo>
                    <a:pt x="536" y="360"/>
                  </a:lnTo>
                  <a:lnTo>
                    <a:pt x="538" y="362"/>
                  </a:lnTo>
                  <a:lnTo>
                    <a:pt x="540" y="367"/>
                  </a:lnTo>
                  <a:lnTo>
                    <a:pt x="543" y="370"/>
                  </a:lnTo>
                  <a:lnTo>
                    <a:pt x="544" y="373"/>
                  </a:lnTo>
                  <a:lnTo>
                    <a:pt x="549" y="377"/>
                  </a:lnTo>
                  <a:lnTo>
                    <a:pt x="557" y="381"/>
                  </a:lnTo>
                  <a:lnTo>
                    <a:pt x="561" y="382"/>
                  </a:lnTo>
                  <a:lnTo>
                    <a:pt x="564" y="384"/>
                  </a:lnTo>
                  <a:lnTo>
                    <a:pt x="565" y="385"/>
                  </a:lnTo>
                  <a:lnTo>
                    <a:pt x="566" y="388"/>
                  </a:lnTo>
                  <a:lnTo>
                    <a:pt x="566" y="391"/>
                  </a:lnTo>
                  <a:lnTo>
                    <a:pt x="568" y="395"/>
                  </a:lnTo>
                  <a:lnTo>
                    <a:pt x="568" y="399"/>
                  </a:lnTo>
                  <a:lnTo>
                    <a:pt x="570" y="402"/>
                  </a:lnTo>
                  <a:lnTo>
                    <a:pt x="573" y="407"/>
                  </a:lnTo>
                  <a:lnTo>
                    <a:pt x="576" y="407"/>
                  </a:lnTo>
                  <a:lnTo>
                    <a:pt x="579" y="404"/>
                  </a:lnTo>
                  <a:lnTo>
                    <a:pt x="580" y="400"/>
                  </a:lnTo>
                  <a:lnTo>
                    <a:pt x="580" y="397"/>
                  </a:lnTo>
                  <a:lnTo>
                    <a:pt x="579" y="393"/>
                  </a:lnTo>
                  <a:lnTo>
                    <a:pt x="576" y="388"/>
                  </a:lnTo>
                  <a:lnTo>
                    <a:pt x="564" y="376"/>
                  </a:lnTo>
                  <a:lnTo>
                    <a:pt x="557" y="370"/>
                  </a:lnTo>
                  <a:lnTo>
                    <a:pt x="553" y="367"/>
                  </a:lnTo>
                  <a:lnTo>
                    <a:pt x="551" y="367"/>
                  </a:lnTo>
                  <a:lnTo>
                    <a:pt x="549" y="365"/>
                  </a:lnTo>
                  <a:lnTo>
                    <a:pt x="546" y="363"/>
                  </a:lnTo>
                  <a:lnTo>
                    <a:pt x="544" y="360"/>
                  </a:lnTo>
                  <a:lnTo>
                    <a:pt x="542" y="359"/>
                  </a:lnTo>
                  <a:lnTo>
                    <a:pt x="540" y="358"/>
                  </a:lnTo>
                  <a:lnTo>
                    <a:pt x="538" y="358"/>
                  </a:lnTo>
                  <a:close/>
                  <a:moveTo>
                    <a:pt x="633" y="0"/>
                  </a:moveTo>
                  <a:lnTo>
                    <a:pt x="646" y="0"/>
                  </a:lnTo>
                  <a:lnTo>
                    <a:pt x="650" y="1"/>
                  </a:lnTo>
                  <a:lnTo>
                    <a:pt x="651" y="3"/>
                  </a:lnTo>
                  <a:lnTo>
                    <a:pt x="652" y="3"/>
                  </a:lnTo>
                  <a:lnTo>
                    <a:pt x="652" y="4"/>
                  </a:lnTo>
                  <a:lnTo>
                    <a:pt x="654" y="6"/>
                  </a:lnTo>
                  <a:lnTo>
                    <a:pt x="655" y="8"/>
                  </a:lnTo>
                  <a:lnTo>
                    <a:pt x="666" y="14"/>
                  </a:lnTo>
                  <a:lnTo>
                    <a:pt x="673" y="18"/>
                  </a:lnTo>
                  <a:lnTo>
                    <a:pt x="684" y="22"/>
                  </a:lnTo>
                  <a:lnTo>
                    <a:pt x="688" y="23"/>
                  </a:lnTo>
                  <a:lnTo>
                    <a:pt x="691" y="26"/>
                  </a:lnTo>
                  <a:lnTo>
                    <a:pt x="692" y="26"/>
                  </a:lnTo>
                  <a:lnTo>
                    <a:pt x="693" y="28"/>
                  </a:lnTo>
                  <a:lnTo>
                    <a:pt x="695" y="28"/>
                  </a:lnTo>
                  <a:lnTo>
                    <a:pt x="696" y="29"/>
                  </a:lnTo>
                  <a:lnTo>
                    <a:pt x="703" y="29"/>
                  </a:lnTo>
                  <a:lnTo>
                    <a:pt x="732" y="25"/>
                  </a:lnTo>
                  <a:lnTo>
                    <a:pt x="741" y="25"/>
                  </a:lnTo>
                  <a:lnTo>
                    <a:pt x="750" y="26"/>
                  </a:lnTo>
                  <a:lnTo>
                    <a:pt x="756" y="30"/>
                  </a:lnTo>
                  <a:lnTo>
                    <a:pt x="760" y="38"/>
                  </a:lnTo>
                  <a:lnTo>
                    <a:pt x="763" y="47"/>
                  </a:lnTo>
                  <a:lnTo>
                    <a:pt x="767" y="54"/>
                  </a:lnTo>
                  <a:lnTo>
                    <a:pt x="770" y="54"/>
                  </a:lnTo>
                  <a:lnTo>
                    <a:pt x="770" y="51"/>
                  </a:lnTo>
                  <a:lnTo>
                    <a:pt x="769" y="43"/>
                  </a:lnTo>
                  <a:lnTo>
                    <a:pt x="766" y="34"/>
                  </a:lnTo>
                  <a:lnTo>
                    <a:pt x="763" y="21"/>
                  </a:lnTo>
                  <a:lnTo>
                    <a:pt x="765" y="17"/>
                  </a:lnTo>
                  <a:lnTo>
                    <a:pt x="769" y="15"/>
                  </a:lnTo>
                  <a:lnTo>
                    <a:pt x="776" y="17"/>
                  </a:lnTo>
                  <a:lnTo>
                    <a:pt x="781" y="18"/>
                  </a:lnTo>
                  <a:lnTo>
                    <a:pt x="788" y="19"/>
                  </a:lnTo>
                  <a:lnTo>
                    <a:pt x="796" y="19"/>
                  </a:lnTo>
                  <a:lnTo>
                    <a:pt x="803" y="18"/>
                  </a:lnTo>
                  <a:lnTo>
                    <a:pt x="808" y="18"/>
                  </a:lnTo>
                  <a:lnTo>
                    <a:pt x="811" y="21"/>
                  </a:lnTo>
                  <a:lnTo>
                    <a:pt x="810" y="25"/>
                  </a:lnTo>
                  <a:lnTo>
                    <a:pt x="804" y="36"/>
                  </a:lnTo>
                  <a:lnTo>
                    <a:pt x="807" y="44"/>
                  </a:lnTo>
                  <a:lnTo>
                    <a:pt x="815" y="54"/>
                  </a:lnTo>
                  <a:lnTo>
                    <a:pt x="823" y="59"/>
                  </a:lnTo>
                  <a:lnTo>
                    <a:pt x="832" y="60"/>
                  </a:lnTo>
                  <a:lnTo>
                    <a:pt x="837" y="60"/>
                  </a:lnTo>
                  <a:lnTo>
                    <a:pt x="841" y="62"/>
                  </a:lnTo>
                  <a:lnTo>
                    <a:pt x="844" y="62"/>
                  </a:lnTo>
                  <a:lnTo>
                    <a:pt x="849" y="65"/>
                  </a:lnTo>
                  <a:lnTo>
                    <a:pt x="852" y="67"/>
                  </a:lnTo>
                  <a:lnTo>
                    <a:pt x="852" y="73"/>
                  </a:lnTo>
                  <a:lnTo>
                    <a:pt x="851" y="77"/>
                  </a:lnTo>
                  <a:lnTo>
                    <a:pt x="844" y="84"/>
                  </a:lnTo>
                  <a:lnTo>
                    <a:pt x="836" y="86"/>
                  </a:lnTo>
                  <a:lnTo>
                    <a:pt x="826" y="89"/>
                  </a:lnTo>
                  <a:lnTo>
                    <a:pt x="808" y="89"/>
                  </a:lnTo>
                  <a:lnTo>
                    <a:pt x="804" y="91"/>
                  </a:lnTo>
                  <a:lnTo>
                    <a:pt x="801" y="92"/>
                  </a:lnTo>
                  <a:lnTo>
                    <a:pt x="797" y="93"/>
                  </a:lnTo>
                  <a:lnTo>
                    <a:pt x="795" y="99"/>
                  </a:lnTo>
                  <a:lnTo>
                    <a:pt x="795" y="102"/>
                  </a:lnTo>
                  <a:lnTo>
                    <a:pt x="800" y="106"/>
                  </a:lnTo>
                  <a:lnTo>
                    <a:pt x="808" y="107"/>
                  </a:lnTo>
                  <a:lnTo>
                    <a:pt x="818" y="106"/>
                  </a:lnTo>
                  <a:lnTo>
                    <a:pt x="837" y="106"/>
                  </a:lnTo>
                  <a:lnTo>
                    <a:pt x="849" y="107"/>
                  </a:lnTo>
                  <a:lnTo>
                    <a:pt x="877" y="107"/>
                  </a:lnTo>
                  <a:lnTo>
                    <a:pt x="885" y="106"/>
                  </a:lnTo>
                  <a:lnTo>
                    <a:pt x="890" y="100"/>
                  </a:lnTo>
                  <a:lnTo>
                    <a:pt x="892" y="93"/>
                  </a:lnTo>
                  <a:lnTo>
                    <a:pt x="889" y="86"/>
                  </a:lnTo>
                  <a:lnTo>
                    <a:pt x="882" y="82"/>
                  </a:lnTo>
                  <a:lnTo>
                    <a:pt x="877" y="80"/>
                  </a:lnTo>
                  <a:lnTo>
                    <a:pt x="877" y="78"/>
                  </a:lnTo>
                  <a:lnTo>
                    <a:pt x="878" y="75"/>
                  </a:lnTo>
                  <a:lnTo>
                    <a:pt x="879" y="74"/>
                  </a:lnTo>
                  <a:lnTo>
                    <a:pt x="905" y="74"/>
                  </a:lnTo>
                  <a:lnTo>
                    <a:pt x="908" y="73"/>
                  </a:lnTo>
                  <a:lnTo>
                    <a:pt x="910" y="73"/>
                  </a:lnTo>
                  <a:lnTo>
                    <a:pt x="910" y="80"/>
                  </a:lnTo>
                  <a:lnTo>
                    <a:pt x="911" y="88"/>
                  </a:lnTo>
                  <a:lnTo>
                    <a:pt x="911" y="102"/>
                  </a:lnTo>
                  <a:lnTo>
                    <a:pt x="912" y="106"/>
                  </a:lnTo>
                  <a:lnTo>
                    <a:pt x="914" y="108"/>
                  </a:lnTo>
                  <a:lnTo>
                    <a:pt x="916" y="111"/>
                  </a:lnTo>
                  <a:lnTo>
                    <a:pt x="922" y="111"/>
                  </a:lnTo>
                  <a:lnTo>
                    <a:pt x="925" y="110"/>
                  </a:lnTo>
                  <a:lnTo>
                    <a:pt x="927" y="107"/>
                  </a:lnTo>
                  <a:lnTo>
                    <a:pt x="929" y="104"/>
                  </a:lnTo>
                  <a:lnTo>
                    <a:pt x="933" y="100"/>
                  </a:lnTo>
                  <a:lnTo>
                    <a:pt x="935" y="99"/>
                  </a:lnTo>
                  <a:lnTo>
                    <a:pt x="940" y="96"/>
                  </a:lnTo>
                  <a:lnTo>
                    <a:pt x="941" y="89"/>
                  </a:lnTo>
                  <a:lnTo>
                    <a:pt x="940" y="80"/>
                  </a:lnTo>
                  <a:lnTo>
                    <a:pt x="937" y="71"/>
                  </a:lnTo>
                  <a:lnTo>
                    <a:pt x="931" y="58"/>
                  </a:lnTo>
                  <a:lnTo>
                    <a:pt x="930" y="47"/>
                  </a:lnTo>
                  <a:lnTo>
                    <a:pt x="931" y="44"/>
                  </a:lnTo>
                  <a:lnTo>
                    <a:pt x="934" y="43"/>
                  </a:lnTo>
                  <a:lnTo>
                    <a:pt x="938" y="41"/>
                  </a:lnTo>
                  <a:lnTo>
                    <a:pt x="942" y="43"/>
                  </a:lnTo>
                  <a:lnTo>
                    <a:pt x="946" y="43"/>
                  </a:lnTo>
                  <a:lnTo>
                    <a:pt x="956" y="52"/>
                  </a:lnTo>
                  <a:lnTo>
                    <a:pt x="959" y="56"/>
                  </a:lnTo>
                  <a:lnTo>
                    <a:pt x="961" y="59"/>
                  </a:lnTo>
                  <a:lnTo>
                    <a:pt x="963" y="62"/>
                  </a:lnTo>
                  <a:lnTo>
                    <a:pt x="966" y="63"/>
                  </a:lnTo>
                  <a:lnTo>
                    <a:pt x="966" y="65"/>
                  </a:lnTo>
                  <a:lnTo>
                    <a:pt x="967" y="65"/>
                  </a:lnTo>
                  <a:lnTo>
                    <a:pt x="968" y="67"/>
                  </a:lnTo>
                  <a:lnTo>
                    <a:pt x="971" y="69"/>
                  </a:lnTo>
                  <a:lnTo>
                    <a:pt x="974" y="73"/>
                  </a:lnTo>
                  <a:lnTo>
                    <a:pt x="977" y="75"/>
                  </a:lnTo>
                  <a:lnTo>
                    <a:pt x="982" y="84"/>
                  </a:lnTo>
                  <a:lnTo>
                    <a:pt x="983" y="88"/>
                  </a:lnTo>
                  <a:lnTo>
                    <a:pt x="985" y="91"/>
                  </a:lnTo>
                  <a:lnTo>
                    <a:pt x="987" y="91"/>
                  </a:lnTo>
                  <a:lnTo>
                    <a:pt x="993" y="88"/>
                  </a:lnTo>
                  <a:lnTo>
                    <a:pt x="996" y="85"/>
                  </a:lnTo>
                  <a:lnTo>
                    <a:pt x="1000" y="82"/>
                  </a:lnTo>
                  <a:lnTo>
                    <a:pt x="1002" y="81"/>
                  </a:lnTo>
                  <a:lnTo>
                    <a:pt x="1005" y="81"/>
                  </a:lnTo>
                  <a:lnTo>
                    <a:pt x="1011" y="84"/>
                  </a:lnTo>
                  <a:lnTo>
                    <a:pt x="1015" y="86"/>
                  </a:lnTo>
                  <a:lnTo>
                    <a:pt x="1018" y="92"/>
                  </a:lnTo>
                  <a:lnTo>
                    <a:pt x="1018" y="106"/>
                  </a:lnTo>
                  <a:lnTo>
                    <a:pt x="1016" y="110"/>
                  </a:lnTo>
                  <a:lnTo>
                    <a:pt x="1016" y="111"/>
                  </a:lnTo>
                  <a:lnTo>
                    <a:pt x="1020" y="111"/>
                  </a:lnTo>
                  <a:lnTo>
                    <a:pt x="1023" y="110"/>
                  </a:lnTo>
                  <a:lnTo>
                    <a:pt x="1028" y="104"/>
                  </a:lnTo>
                  <a:lnTo>
                    <a:pt x="1031" y="99"/>
                  </a:lnTo>
                  <a:lnTo>
                    <a:pt x="1034" y="96"/>
                  </a:lnTo>
                  <a:lnTo>
                    <a:pt x="1037" y="95"/>
                  </a:lnTo>
                  <a:lnTo>
                    <a:pt x="1039" y="95"/>
                  </a:lnTo>
                  <a:lnTo>
                    <a:pt x="1044" y="93"/>
                  </a:lnTo>
                  <a:lnTo>
                    <a:pt x="1046" y="92"/>
                  </a:lnTo>
                  <a:lnTo>
                    <a:pt x="1048" y="91"/>
                  </a:lnTo>
                  <a:lnTo>
                    <a:pt x="1049" y="88"/>
                  </a:lnTo>
                  <a:lnTo>
                    <a:pt x="1049" y="84"/>
                  </a:lnTo>
                  <a:lnTo>
                    <a:pt x="1050" y="80"/>
                  </a:lnTo>
                  <a:lnTo>
                    <a:pt x="1050" y="74"/>
                  </a:lnTo>
                  <a:lnTo>
                    <a:pt x="1048" y="74"/>
                  </a:lnTo>
                  <a:lnTo>
                    <a:pt x="1042" y="73"/>
                  </a:lnTo>
                  <a:lnTo>
                    <a:pt x="1033" y="71"/>
                  </a:lnTo>
                  <a:lnTo>
                    <a:pt x="1012" y="71"/>
                  </a:lnTo>
                  <a:lnTo>
                    <a:pt x="1004" y="69"/>
                  </a:lnTo>
                  <a:lnTo>
                    <a:pt x="994" y="62"/>
                  </a:lnTo>
                  <a:lnTo>
                    <a:pt x="989" y="55"/>
                  </a:lnTo>
                  <a:lnTo>
                    <a:pt x="987" y="49"/>
                  </a:lnTo>
                  <a:lnTo>
                    <a:pt x="987" y="43"/>
                  </a:lnTo>
                  <a:lnTo>
                    <a:pt x="985" y="37"/>
                  </a:lnTo>
                  <a:lnTo>
                    <a:pt x="985" y="32"/>
                  </a:lnTo>
                  <a:lnTo>
                    <a:pt x="989" y="28"/>
                  </a:lnTo>
                  <a:lnTo>
                    <a:pt x="997" y="23"/>
                  </a:lnTo>
                  <a:lnTo>
                    <a:pt x="1016" y="15"/>
                  </a:lnTo>
                  <a:lnTo>
                    <a:pt x="1024" y="12"/>
                  </a:lnTo>
                  <a:lnTo>
                    <a:pt x="1031" y="12"/>
                  </a:lnTo>
                  <a:lnTo>
                    <a:pt x="1037" y="15"/>
                  </a:lnTo>
                  <a:lnTo>
                    <a:pt x="1041" y="22"/>
                  </a:lnTo>
                  <a:lnTo>
                    <a:pt x="1041" y="32"/>
                  </a:lnTo>
                  <a:lnTo>
                    <a:pt x="1039" y="38"/>
                  </a:lnTo>
                  <a:lnTo>
                    <a:pt x="1038" y="43"/>
                  </a:lnTo>
                  <a:lnTo>
                    <a:pt x="1038" y="47"/>
                  </a:lnTo>
                  <a:lnTo>
                    <a:pt x="1042" y="47"/>
                  </a:lnTo>
                  <a:lnTo>
                    <a:pt x="1045" y="45"/>
                  </a:lnTo>
                  <a:lnTo>
                    <a:pt x="1050" y="44"/>
                  </a:lnTo>
                  <a:lnTo>
                    <a:pt x="1054" y="43"/>
                  </a:lnTo>
                  <a:lnTo>
                    <a:pt x="1057" y="40"/>
                  </a:lnTo>
                  <a:lnTo>
                    <a:pt x="1059" y="37"/>
                  </a:lnTo>
                  <a:lnTo>
                    <a:pt x="1057" y="34"/>
                  </a:lnTo>
                  <a:lnTo>
                    <a:pt x="1057" y="32"/>
                  </a:lnTo>
                  <a:lnTo>
                    <a:pt x="1056" y="29"/>
                  </a:lnTo>
                  <a:lnTo>
                    <a:pt x="1056" y="25"/>
                  </a:lnTo>
                  <a:lnTo>
                    <a:pt x="1057" y="23"/>
                  </a:lnTo>
                  <a:lnTo>
                    <a:pt x="1065" y="22"/>
                  </a:lnTo>
                  <a:lnTo>
                    <a:pt x="1085" y="19"/>
                  </a:lnTo>
                  <a:lnTo>
                    <a:pt x="1098" y="19"/>
                  </a:lnTo>
                  <a:lnTo>
                    <a:pt x="1109" y="18"/>
                  </a:lnTo>
                  <a:lnTo>
                    <a:pt x="1134" y="15"/>
                  </a:lnTo>
                  <a:lnTo>
                    <a:pt x="1142" y="15"/>
                  </a:lnTo>
                  <a:lnTo>
                    <a:pt x="1152" y="18"/>
                  </a:lnTo>
                  <a:lnTo>
                    <a:pt x="1162" y="23"/>
                  </a:lnTo>
                  <a:lnTo>
                    <a:pt x="1173" y="30"/>
                  </a:lnTo>
                  <a:lnTo>
                    <a:pt x="1183" y="36"/>
                  </a:lnTo>
                  <a:lnTo>
                    <a:pt x="1195" y="41"/>
                  </a:lnTo>
                  <a:lnTo>
                    <a:pt x="1208" y="45"/>
                  </a:lnTo>
                  <a:lnTo>
                    <a:pt x="1216" y="49"/>
                  </a:lnTo>
                  <a:lnTo>
                    <a:pt x="1223" y="52"/>
                  </a:lnTo>
                  <a:lnTo>
                    <a:pt x="1232" y="55"/>
                  </a:lnTo>
                  <a:lnTo>
                    <a:pt x="1244" y="58"/>
                  </a:lnTo>
                  <a:lnTo>
                    <a:pt x="1257" y="59"/>
                  </a:lnTo>
                  <a:lnTo>
                    <a:pt x="1266" y="62"/>
                  </a:lnTo>
                  <a:lnTo>
                    <a:pt x="1272" y="62"/>
                  </a:lnTo>
                  <a:lnTo>
                    <a:pt x="1275" y="66"/>
                  </a:lnTo>
                  <a:lnTo>
                    <a:pt x="1276" y="73"/>
                  </a:lnTo>
                  <a:lnTo>
                    <a:pt x="1277" y="82"/>
                  </a:lnTo>
                  <a:lnTo>
                    <a:pt x="1280" y="92"/>
                  </a:lnTo>
                  <a:lnTo>
                    <a:pt x="1281" y="96"/>
                  </a:lnTo>
                  <a:lnTo>
                    <a:pt x="1287" y="99"/>
                  </a:lnTo>
                  <a:lnTo>
                    <a:pt x="1290" y="99"/>
                  </a:lnTo>
                  <a:lnTo>
                    <a:pt x="1294" y="97"/>
                  </a:lnTo>
                  <a:lnTo>
                    <a:pt x="1296" y="97"/>
                  </a:lnTo>
                  <a:lnTo>
                    <a:pt x="1299" y="96"/>
                  </a:lnTo>
                  <a:lnTo>
                    <a:pt x="1301" y="96"/>
                  </a:lnTo>
                  <a:lnTo>
                    <a:pt x="1305" y="97"/>
                  </a:lnTo>
                  <a:lnTo>
                    <a:pt x="1318" y="106"/>
                  </a:lnTo>
                  <a:lnTo>
                    <a:pt x="1324" y="111"/>
                  </a:lnTo>
                  <a:lnTo>
                    <a:pt x="1329" y="114"/>
                  </a:lnTo>
                  <a:lnTo>
                    <a:pt x="1339" y="118"/>
                  </a:lnTo>
                  <a:lnTo>
                    <a:pt x="1350" y="119"/>
                  </a:lnTo>
                  <a:lnTo>
                    <a:pt x="1358" y="122"/>
                  </a:lnTo>
                  <a:lnTo>
                    <a:pt x="1361" y="122"/>
                  </a:lnTo>
                  <a:lnTo>
                    <a:pt x="1361" y="123"/>
                  </a:lnTo>
                  <a:lnTo>
                    <a:pt x="1359" y="125"/>
                  </a:lnTo>
                  <a:lnTo>
                    <a:pt x="1358" y="128"/>
                  </a:lnTo>
                  <a:lnTo>
                    <a:pt x="1355" y="130"/>
                  </a:lnTo>
                  <a:lnTo>
                    <a:pt x="1354" y="133"/>
                  </a:lnTo>
                  <a:lnTo>
                    <a:pt x="1347" y="140"/>
                  </a:lnTo>
                  <a:lnTo>
                    <a:pt x="1343" y="143"/>
                  </a:lnTo>
                  <a:lnTo>
                    <a:pt x="1337" y="145"/>
                  </a:lnTo>
                  <a:lnTo>
                    <a:pt x="1333" y="149"/>
                  </a:lnTo>
                  <a:lnTo>
                    <a:pt x="1327" y="151"/>
                  </a:lnTo>
                  <a:lnTo>
                    <a:pt x="1318" y="147"/>
                  </a:lnTo>
                  <a:lnTo>
                    <a:pt x="1310" y="141"/>
                  </a:lnTo>
                  <a:lnTo>
                    <a:pt x="1303" y="137"/>
                  </a:lnTo>
                  <a:lnTo>
                    <a:pt x="1295" y="134"/>
                  </a:lnTo>
                  <a:lnTo>
                    <a:pt x="1288" y="133"/>
                  </a:lnTo>
                  <a:lnTo>
                    <a:pt x="1283" y="134"/>
                  </a:lnTo>
                  <a:lnTo>
                    <a:pt x="1281" y="136"/>
                  </a:lnTo>
                  <a:lnTo>
                    <a:pt x="1281" y="137"/>
                  </a:lnTo>
                  <a:lnTo>
                    <a:pt x="1283" y="140"/>
                  </a:lnTo>
                  <a:lnTo>
                    <a:pt x="1283" y="143"/>
                  </a:lnTo>
                  <a:lnTo>
                    <a:pt x="1284" y="145"/>
                  </a:lnTo>
                  <a:lnTo>
                    <a:pt x="1290" y="149"/>
                  </a:lnTo>
                  <a:lnTo>
                    <a:pt x="1299" y="155"/>
                  </a:lnTo>
                  <a:lnTo>
                    <a:pt x="1309" y="162"/>
                  </a:lnTo>
                  <a:lnTo>
                    <a:pt x="1314" y="170"/>
                  </a:lnTo>
                  <a:lnTo>
                    <a:pt x="1317" y="178"/>
                  </a:lnTo>
                  <a:lnTo>
                    <a:pt x="1317" y="191"/>
                  </a:lnTo>
                  <a:lnTo>
                    <a:pt x="1316" y="191"/>
                  </a:lnTo>
                  <a:lnTo>
                    <a:pt x="1307" y="186"/>
                  </a:lnTo>
                  <a:lnTo>
                    <a:pt x="1305" y="184"/>
                  </a:lnTo>
                  <a:lnTo>
                    <a:pt x="1302" y="182"/>
                  </a:lnTo>
                  <a:lnTo>
                    <a:pt x="1298" y="181"/>
                  </a:lnTo>
                  <a:lnTo>
                    <a:pt x="1291" y="181"/>
                  </a:lnTo>
                  <a:lnTo>
                    <a:pt x="1287" y="185"/>
                  </a:lnTo>
                  <a:lnTo>
                    <a:pt x="1287" y="186"/>
                  </a:lnTo>
                  <a:lnTo>
                    <a:pt x="1286" y="189"/>
                  </a:lnTo>
                  <a:lnTo>
                    <a:pt x="1286" y="191"/>
                  </a:lnTo>
                  <a:lnTo>
                    <a:pt x="1281" y="191"/>
                  </a:lnTo>
                  <a:lnTo>
                    <a:pt x="1277" y="189"/>
                  </a:lnTo>
                  <a:lnTo>
                    <a:pt x="1261" y="189"/>
                  </a:lnTo>
                  <a:lnTo>
                    <a:pt x="1261" y="188"/>
                  </a:lnTo>
                  <a:lnTo>
                    <a:pt x="1258" y="185"/>
                  </a:lnTo>
                  <a:lnTo>
                    <a:pt x="1257" y="182"/>
                  </a:lnTo>
                  <a:lnTo>
                    <a:pt x="1253" y="180"/>
                  </a:lnTo>
                  <a:lnTo>
                    <a:pt x="1250" y="177"/>
                  </a:lnTo>
                  <a:lnTo>
                    <a:pt x="1244" y="177"/>
                  </a:lnTo>
                  <a:lnTo>
                    <a:pt x="1242" y="180"/>
                  </a:lnTo>
                  <a:lnTo>
                    <a:pt x="1242" y="181"/>
                  </a:lnTo>
                  <a:lnTo>
                    <a:pt x="1240" y="182"/>
                  </a:lnTo>
                  <a:lnTo>
                    <a:pt x="1239" y="182"/>
                  </a:lnTo>
                  <a:lnTo>
                    <a:pt x="1235" y="178"/>
                  </a:lnTo>
                  <a:lnTo>
                    <a:pt x="1231" y="175"/>
                  </a:lnTo>
                  <a:lnTo>
                    <a:pt x="1228" y="173"/>
                  </a:lnTo>
                  <a:lnTo>
                    <a:pt x="1225" y="171"/>
                  </a:lnTo>
                  <a:lnTo>
                    <a:pt x="1219" y="171"/>
                  </a:lnTo>
                  <a:lnTo>
                    <a:pt x="1217" y="170"/>
                  </a:lnTo>
                  <a:lnTo>
                    <a:pt x="1213" y="167"/>
                  </a:lnTo>
                  <a:lnTo>
                    <a:pt x="1208" y="162"/>
                  </a:lnTo>
                  <a:lnTo>
                    <a:pt x="1203" y="160"/>
                  </a:lnTo>
                  <a:lnTo>
                    <a:pt x="1193" y="160"/>
                  </a:lnTo>
                  <a:lnTo>
                    <a:pt x="1182" y="159"/>
                  </a:lnTo>
                  <a:lnTo>
                    <a:pt x="1169" y="158"/>
                  </a:lnTo>
                  <a:lnTo>
                    <a:pt x="1162" y="159"/>
                  </a:lnTo>
                  <a:lnTo>
                    <a:pt x="1157" y="160"/>
                  </a:lnTo>
                  <a:lnTo>
                    <a:pt x="1145" y="165"/>
                  </a:lnTo>
                  <a:lnTo>
                    <a:pt x="1141" y="163"/>
                  </a:lnTo>
                  <a:lnTo>
                    <a:pt x="1139" y="156"/>
                  </a:lnTo>
                  <a:lnTo>
                    <a:pt x="1139" y="147"/>
                  </a:lnTo>
                  <a:lnTo>
                    <a:pt x="1141" y="140"/>
                  </a:lnTo>
                  <a:lnTo>
                    <a:pt x="1145" y="136"/>
                  </a:lnTo>
                  <a:lnTo>
                    <a:pt x="1153" y="134"/>
                  </a:lnTo>
                  <a:lnTo>
                    <a:pt x="1165" y="136"/>
                  </a:lnTo>
                  <a:lnTo>
                    <a:pt x="1171" y="137"/>
                  </a:lnTo>
                  <a:lnTo>
                    <a:pt x="1177" y="137"/>
                  </a:lnTo>
                  <a:lnTo>
                    <a:pt x="1182" y="133"/>
                  </a:lnTo>
                  <a:lnTo>
                    <a:pt x="1183" y="130"/>
                  </a:lnTo>
                  <a:lnTo>
                    <a:pt x="1187" y="123"/>
                  </a:lnTo>
                  <a:lnTo>
                    <a:pt x="1194" y="118"/>
                  </a:lnTo>
                  <a:lnTo>
                    <a:pt x="1205" y="112"/>
                  </a:lnTo>
                  <a:lnTo>
                    <a:pt x="1209" y="111"/>
                  </a:lnTo>
                  <a:lnTo>
                    <a:pt x="1210" y="108"/>
                  </a:lnTo>
                  <a:lnTo>
                    <a:pt x="1212" y="107"/>
                  </a:lnTo>
                  <a:lnTo>
                    <a:pt x="1209" y="104"/>
                  </a:lnTo>
                  <a:lnTo>
                    <a:pt x="1203" y="102"/>
                  </a:lnTo>
                  <a:lnTo>
                    <a:pt x="1201" y="102"/>
                  </a:lnTo>
                  <a:lnTo>
                    <a:pt x="1199" y="100"/>
                  </a:lnTo>
                  <a:lnTo>
                    <a:pt x="1197" y="99"/>
                  </a:lnTo>
                  <a:lnTo>
                    <a:pt x="1195" y="97"/>
                  </a:lnTo>
                  <a:lnTo>
                    <a:pt x="1188" y="97"/>
                  </a:lnTo>
                  <a:lnTo>
                    <a:pt x="1187" y="100"/>
                  </a:lnTo>
                  <a:lnTo>
                    <a:pt x="1184" y="104"/>
                  </a:lnTo>
                  <a:lnTo>
                    <a:pt x="1183" y="108"/>
                  </a:lnTo>
                  <a:lnTo>
                    <a:pt x="1177" y="114"/>
                  </a:lnTo>
                  <a:lnTo>
                    <a:pt x="1176" y="117"/>
                  </a:lnTo>
                  <a:lnTo>
                    <a:pt x="1156" y="117"/>
                  </a:lnTo>
                  <a:lnTo>
                    <a:pt x="1152" y="115"/>
                  </a:lnTo>
                  <a:lnTo>
                    <a:pt x="1150" y="115"/>
                  </a:lnTo>
                  <a:lnTo>
                    <a:pt x="1149" y="114"/>
                  </a:lnTo>
                  <a:lnTo>
                    <a:pt x="1154" y="108"/>
                  </a:lnTo>
                  <a:lnTo>
                    <a:pt x="1157" y="107"/>
                  </a:lnTo>
                  <a:lnTo>
                    <a:pt x="1161" y="103"/>
                  </a:lnTo>
                  <a:lnTo>
                    <a:pt x="1164" y="96"/>
                  </a:lnTo>
                  <a:lnTo>
                    <a:pt x="1165" y="89"/>
                  </a:lnTo>
                  <a:lnTo>
                    <a:pt x="1164" y="85"/>
                  </a:lnTo>
                  <a:lnTo>
                    <a:pt x="1161" y="82"/>
                  </a:lnTo>
                  <a:lnTo>
                    <a:pt x="1158" y="81"/>
                  </a:lnTo>
                  <a:lnTo>
                    <a:pt x="1142" y="81"/>
                  </a:lnTo>
                  <a:lnTo>
                    <a:pt x="1141" y="80"/>
                  </a:lnTo>
                  <a:lnTo>
                    <a:pt x="1141" y="74"/>
                  </a:lnTo>
                  <a:lnTo>
                    <a:pt x="1139" y="73"/>
                  </a:lnTo>
                  <a:lnTo>
                    <a:pt x="1138" y="70"/>
                  </a:lnTo>
                  <a:lnTo>
                    <a:pt x="1135" y="67"/>
                  </a:lnTo>
                  <a:lnTo>
                    <a:pt x="1134" y="67"/>
                  </a:lnTo>
                  <a:lnTo>
                    <a:pt x="1132" y="69"/>
                  </a:lnTo>
                  <a:lnTo>
                    <a:pt x="1132" y="77"/>
                  </a:lnTo>
                  <a:lnTo>
                    <a:pt x="1130" y="80"/>
                  </a:lnTo>
                  <a:lnTo>
                    <a:pt x="1102" y="80"/>
                  </a:lnTo>
                  <a:lnTo>
                    <a:pt x="1100" y="81"/>
                  </a:lnTo>
                  <a:lnTo>
                    <a:pt x="1095" y="84"/>
                  </a:lnTo>
                  <a:lnTo>
                    <a:pt x="1093" y="85"/>
                  </a:lnTo>
                  <a:lnTo>
                    <a:pt x="1091" y="88"/>
                  </a:lnTo>
                  <a:lnTo>
                    <a:pt x="1090" y="89"/>
                  </a:lnTo>
                  <a:lnTo>
                    <a:pt x="1091" y="92"/>
                  </a:lnTo>
                  <a:lnTo>
                    <a:pt x="1093" y="93"/>
                  </a:lnTo>
                  <a:lnTo>
                    <a:pt x="1101" y="97"/>
                  </a:lnTo>
                  <a:lnTo>
                    <a:pt x="1106" y="103"/>
                  </a:lnTo>
                  <a:lnTo>
                    <a:pt x="1108" y="107"/>
                  </a:lnTo>
                  <a:lnTo>
                    <a:pt x="1108" y="112"/>
                  </a:lnTo>
                  <a:lnTo>
                    <a:pt x="1106" y="115"/>
                  </a:lnTo>
                  <a:lnTo>
                    <a:pt x="1104" y="118"/>
                  </a:lnTo>
                  <a:lnTo>
                    <a:pt x="1101" y="119"/>
                  </a:lnTo>
                  <a:lnTo>
                    <a:pt x="1098" y="119"/>
                  </a:lnTo>
                  <a:lnTo>
                    <a:pt x="1093" y="122"/>
                  </a:lnTo>
                  <a:lnTo>
                    <a:pt x="1091" y="122"/>
                  </a:lnTo>
                  <a:lnTo>
                    <a:pt x="1089" y="123"/>
                  </a:lnTo>
                  <a:lnTo>
                    <a:pt x="1086" y="123"/>
                  </a:lnTo>
                  <a:lnTo>
                    <a:pt x="1078" y="128"/>
                  </a:lnTo>
                  <a:lnTo>
                    <a:pt x="1076" y="129"/>
                  </a:lnTo>
                  <a:lnTo>
                    <a:pt x="1072" y="129"/>
                  </a:lnTo>
                  <a:lnTo>
                    <a:pt x="1067" y="126"/>
                  </a:lnTo>
                  <a:lnTo>
                    <a:pt x="1059" y="125"/>
                  </a:lnTo>
                  <a:lnTo>
                    <a:pt x="1045" y="125"/>
                  </a:lnTo>
                  <a:lnTo>
                    <a:pt x="1039" y="128"/>
                  </a:lnTo>
                  <a:lnTo>
                    <a:pt x="1038" y="129"/>
                  </a:lnTo>
                  <a:lnTo>
                    <a:pt x="1039" y="132"/>
                  </a:lnTo>
                  <a:lnTo>
                    <a:pt x="1042" y="134"/>
                  </a:lnTo>
                  <a:lnTo>
                    <a:pt x="1052" y="134"/>
                  </a:lnTo>
                  <a:lnTo>
                    <a:pt x="1052" y="136"/>
                  </a:lnTo>
                  <a:lnTo>
                    <a:pt x="1053" y="136"/>
                  </a:lnTo>
                  <a:lnTo>
                    <a:pt x="1054" y="137"/>
                  </a:lnTo>
                  <a:lnTo>
                    <a:pt x="1057" y="137"/>
                  </a:lnTo>
                  <a:lnTo>
                    <a:pt x="1059" y="138"/>
                  </a:lnTo>
                  <a:lnTo>
                    <a:pt x="1067" y="136"/>
                  </a:lnTo>
                  <a:lnTo>
                    <a:pt x="1068" y="134"/>
                  </a:lnTo>
                  <a:lnTo>
                    <a:pt x="1072" y="134"/>
                  </a:lnTo>
                  <a:lnTo>
                    <a:pt x="1087" y="149"/>
                  </a:lnTo>
                  <a:lnTo>
                    <a:pt x="1098" y="154"/>
                  </a:lnTo>
                  <a:lnTo>
                    <a:pt x="1111" y="159"/>
                  </a:lnTo>
                  <a:lnTo>
                    <a:pt x="1115" y="162"/>
                  </a:lnTo>
                  <a:lnTo>
                    <a:pt x="1116" y="166"/>
                  </a:lnTo>
                  <a:lnTo>
                    <a:pt x="1116" y="169"/>
                  </a:lnTo>
                  <a:lnTo>
                    <a:pt x="1115" y="171"/>
                  </a:lnTo>
                  <a:lnTo>
                    <a:pt x="1112" y="173"/>
                  </a:lnTo>
                  <a:lnTo>
                    <a:pt x="1109" y="175"/>
                  </a:lnTo>
                  <a:lnTo>
                    <a:pt x="1104" y="178"/>
                  </a:lnTo>
                  <a:lnTo>
                    <a:pt x="1097" y="178"/>
                  </a:lnTo>
                  <a:lnTo>
                    <a:pt x="1095" y="175"/>
                  </a:lnTo>
                  <a:lnTo>
                    <a:pt x="1093" y="174"/>
                  </a:lnTo>
                  <a:lnTo>
                    <a:pt x="1091" y="171"/>
                  </a:lnTo>
                  <a:lnTo>
                    <a:pt x="1089" y="163"/>
                  </a:lnTo>
                  <a:lnTo>
                    <a:pt x="1085" y="160"/>
                  </a:lnTo>
                  <a:lnTo>
                    <a:pt x="1079" y="160"/>
                  </a:lnTo>
                  <a:lnTo>
                    <a:pt x="1068" y="163"/>
                  </a:lnTo>
                  <a:lnTo>
                    <a:pt x="1067" y="165"/>
                  </a:lnTo>
                  <a:lnTo>
                    <a:pt x="1065" y="165"/>
                  </a:lnTo>
                  <a:lnTo>
                    <a:pt x="1064" y="166"/>
                  </a:lnTo>
                  <a:lnTo>
                    <a:pt x="1061" y="167"/>
                  </a:lnTo>
                  <a:lnTo>
                    <a:pt x="1057" y="170"/>
                  </a:lnTo>
                  <a:lnTo>
                    <a:pt x="1049" y="173"/>
                  </a:lnTo>
                  <a:lnTo>
                    <a:pt x="1041" y="173"/>
                  </a:lnTo>
                  <a:lnTo>
                    <a:pt x="1038" y="171"/>
                  </a:lnTo>
                  <a:lnTo>
                    <a:pt x="1037" y="170"/>
                  </a:lnTo>
                  <a:lnTo>
                    <a:pt x="1037" y="169"/>
                  </a:lnTo>
                  <a:lnTo>
                    <a:pt x="1042" y="163"/>
                  </a:lnTo>
                  <a:lnTo>
                    <a:pt x="1045" y="158"/>
                  </a:lnTo>
                  <a:lnTo>
                    <a:pt x="1034" y="147"/>
                  </a:lnTo>
                  <a:lnTo>
                    <a:pt x="1031" y="140"/>
                  </a:lnTo>
                  <a:lnTo>
                    <a:pt x="1031" y="137"/>
                  </a:lnTo>
                  <a:lnTo>
                    <a:pt x="1030" y="140"/>
                  </a:lnTo>
                  <a:lnTo>
                    <a:pt x="1027" y="147"/>
                  </a:lnTo>
                  <a:lnTo>
                    <a:pt x="1024" y="163"/>
                  </a:lnTo>
                  <a:lnTo>
                    <a:pt x="1024" y="169"/>
                  </a:lnTo>
                  <a:lnTo>
                    <a:pt x="1023" y="170"/>
                  </a:lnTo>
                  <a:lnTo>
                    <a:pt x="1019" y="167"/>
                  </a:lnTo>
                  <a:lnTo>
                    <a:pt x="1011" y="163"/>
                  </a:lnTo>
                  <a:lnTo>
                    <a:pt x="1000" y="163"/>
                  </a:lnTo>
                  <a:lnTo>
                    <a:pt x="990" y="166"/>
                  </a:lnTo>
                  <a:lnTo>
                    <a:pt x="985" y="169"/>
                  </a:lnTo>
                  <a:lnTo>
                    <a:pt x="972" y="181"/>
                  </a:lnTo>
                  <a:lnTo>
                    <a:pt x="960" y="191"/>
                  </a:lnTo>
                  <a:lnTo>
                    <a:pt x="951" y="197"/>
                  </a:lnTo>
                  <a:lnTo>
                    <a:pt x="945" y="203"/>
                  </a:lnTo>
                  <a:lnTo>
                    <a:pt x="944" y="206"/>
                  </a:lnTo>
                  <a:lnTo>
                    <a:pt x="944" y="214"/>
                  </a:lnTo>
                  <a:lnTo>
                    <a:pt x="945" y="221"/>
                  </a:lnTo>
                  <a:lnTo>
                    <a:pt x="945" y="239"/>
                  </a:lnTo>
                  <a:lnTo>
                    <a:pt x="946" y="241"/>
                  </a:lnTo>
                  <a:lnTo>
                    <a:pt x="951" y="244"/>
                  </a:lnTo>
                  <a:lnTo>
                    <a:pt x="956" y="247"/>
                  </a:lnTo>
                  <a:lnTo>
                    <a:pt x="957" y="249"/>
                  </a:lnTo>
                  <a:lnTo>
                    <a:pt x="957" y="254"/>
                  </a:lnTo>
                  <a:lnTo>
                    <a:pt x="961" y="262"/>
                  </a:lnTo>
                  <a:lnTo>
                    <a:pt x="963" y="263"/>
                  </a:lnTo>
                  <a:lnTo>
                    <a:pt x="966" y="263"/>
                  </a:lnTo>
                  <a:lnTo>
                    <a:pt x="977" y="260"/>
                  </a:lnTo>
                  <a:lnTo>
                    <a:pt x="983" y="260"/>
                  </a:lnTo>
                  <a:lnTo>
                    <a:pt x="993" y="265"/>
                  </a:lnTo>
                  <a:lnTo>
                    <a:pt x="1007" y="273"/>
                  </a:lnTo>
                  <a:lnTo>
                    <a:pt x="1019" y="277"/>
                  </a:lnTo>
                  <a:lnTo>
                    <a:pt x="1049" y="282"/>
                  </a:lnTo>
                  <a:lnTo>
                    <a:pt x="1061" y="282"/>
                  </a:lnTo>
                  <a:lnTo>
                    <a:pt x="1071" y="280"/>
                  </a:lnTo>
                  <a:lnTo>
                    <a:pt x="1075" y="280"/>
                  </a:lnTo>
                  <a:lnTo>
                    <a:pt x="1080" y="281"/>
                  </a:lnTo>
                  <a:lnTo>
                    <a:pt x="1085" y="284"/>
                  </a:lnTo>
                  <a:lnTo>
                    <a:pt x="1087" y="289"/>
                  </a:lnTo>
                  <a:lnTo>
                    <a:pt x="1090" y="297"/>
                  </a:lnTo>
                  <a:lnTo>
                    <a:pt x="1093" y="308"/>
                  </a:lnTo>
                  <a:lnTo>
                    <a:pt x="1095" y="313"/>
                  </a:lnTo>
                  <a:lnTo>
                    <a:pt x="1095" y="323"/>
                  </a:lnTo>
                  <a:lnTo>
                    <a:pt x="1097" y="323"/>
                  </a:lnTo>
                  <a:lnTo>
                    <a:pt x="1100" y="321"/>
                  </a:lnTo>
                  <a:lnTo>
                    <a:pt x="1102" y="315"/>
                  </a:lnTo>
                  <a:lnTo>
                    <a:pt x="1104" y="314"/>
                  </a:lnTo>
                  <a:lnTo>
                    <a:pt x="1105" y="311"/>
                  </a:lnTo>
                  <a:lnTo>
                    <a:pt x="1106" y="310"/>
                  </a:lnTo>
                  <a:lnTo>
                    <a:pt x="1108" y="313"/>
                  </a:lnTo>
                  <a:lnTo>
                    <a:pt x="1109" y="319"/>
                  </a:lnTo>
                  <a:lnTo>
                    <a:pt x="1109" y="328"/>
                  </a:lnTo>
                  <a:lnTo>
                    <a:pt x="1108" y="332"/>
                  </a:lnTo>
                  <a:lnTo>
                    <a:pt x="1106" y="333"/>
                  </a:lnTo>
                  <a:lnTo>
                    <a:pt x="1106" y="339"/>
                  </a:lnTo>
                  <a:lnTo>
                    <a:pt x="1108" y="341"/>
                  </a:lnTo>
                  <a:lnTo>
                    <a:pt x="1111" y="343"/>
                  </a:lnTo>
                  <a:lnTo>
                    <a:pt x="1112" y="344"/>
                  </a:lnTo>
                  <a:lnTo>
                    <a:pt x="1124" y="344"/>
                  </a:lnTo>
                  <a:lnTo>
                    <a:pt x="1127" y="345"/>
                  </a:lnTo>
                  <a:lnTo>
                    <a:pt x="1131" y="344"/>
                  </a:lnTo>
                  <a:lnTo>
                    <a:pt x="1134" y="341"/>
                  </a:lnTo>
                  <a:lnTo>
                    <a:pt x="1136" y="334"/>
                  </a:lnTo>
                  <a:lnTo>
                    <a:pt x="1135" y="325"/>
                  </a:lnTo>
                  <a:lnTo>
                    <a:pt x="1132" y="317"/>
                  </a:lnTo>
                  <a:lnTo>
                    <a:pt x="1131" y="308"/>
                  </a:lnTo>
                  <a:lnTo>
                    <a:pt x="1131" y="304"/>
                  </a:lnTo>
                  <a:lnTo>
                    <a:pt x="1130" y="302"/>
                  </a:lnTo>
                  <a:lnTo>
                    <a:pt x="1127" y="299"/>
                  </a:lnTo>
                  <a:lnTo>
                    <a:pt x="1126" y="296"/>
                  </a:lnTo>
                  <a:lnTo>
                    <a:pt x="1123" y="293"/>
                  </a:lnTo>
                  <a:lnTo>
                    <a:pt x="1121" y="289"/>
                  </a:lnTo>
                  <a:lnTo>
                    <a:pt x="1120" y="286"/>
                  </a:lnTo>
                  <a:lnTo>
                    <a:pt x="1121" y="284"/>
                  </a:lnTo>
                  <a:lnTo>
                    <a:pt x="1123" y="282"/>
                  </a:lnTo>
                  <a:lnTo>
                    <a:pt x="1127" y="282"/>
                  </a:lnTo>
                  <a:lnTo>
                    <a:pt x="1132" y="285"/>
                  </a:lnTo>
                  <a:lnTo>
                    <a:pt x="1135" y="291"/>
                  </a:lnTo>
                  <a:lnTo>
                    <a:pt x="1138" y="292"/>
                  </a:lnTo>
                  <a:lnTo>
                    <a:pt x="1141" y="292"/>
                  </a:lnTo>
                  <a:lnTo>
                    <a:pt x="1143" y="291"/>
                  </a:lnTo>
                  <a:lnTo>
                    <a:pt x="1147" y="288"/>
                  </a:lnTo>
                  <a:lnTo>
                    <a:pt x="1153" y="282"/>
                  </a:lnTo>
                  <a:lnTo>
                    <a:pt x="1157" y="280"/>
                  </a:lnTo>
                  <a:lnTo>
                    <a:pt x="1161" y="267"/>
                  </a:lnTo>
                  <a:lnTo>
                    <a:pt x="1161" y="265"/>
                  </a:lnTo>
                  <a:lnTo>
                    <a:pt x="1160" y="262"/>
                  </a:lnTo>
                  <a:lnTo>
                    <a:pt x="1156" y="258"/>
                  </a:lnTo>
                  <a:lnTo>
                    <a:pt x="1150" y="251"/>
                  </a:lnTo>
                  <a:lnTo>
                    <a:pt x="1143" y="244"/>
                  </a:lnTo>
                  <a:lnTo>
                    <a:pt x="1138" y="240"/>
                  </a:lnTo>
                  <a:lnTo>
                    <a:pt x="1135" y="237"/>
                  </a:lnTo>
                  <a:lnTo>
                    <a:pt x="1132" y="236"/>
                  </a:lnTo>
                  <a:lnTo>
                    <a:pt x="1132" y="234"/>
                  </a:lnTo>
                  <a:lnTo>
                    <a:pt x="1134" y="233"/>
                  </a:lnTo>
                  <a:lnTo>
                    <a:pt x="1135" y="233"/>
                  </a:lnTo>
                  <a:lnTo>
                    <a:pt x="1138" y="232"/>
                  </a:lnTo>
                  <a:lnTo>
                    <a:pt x="1142" y="230"/>
                  </a:lnTo>
                  <a:lnTo>
                    <a:pt x="1145" y="229"/>
                  </a:lnTo>
                  <a:lnTo>
                    <a:pt x="1146" y="228"/>
                  </a:lnTo>
                  <a:lnTo>
                    <a:pt x="1146" y="225"/>
                  </a:lnTo>
                  <a:lnTo>
                    <a:pt x="1145" y="222"/>
                  </a:lnTo>
                  <a:lnTo>
                    <a:pt x="1145" y="210"/>
                  </a:lnTo>
                  <a:lnTo>
                    <a:pt x="1147" y="197"/>
                  </a:lnTo>
                  <a:lnTo>
                    <a:pt x="1149" y="191"/>
                  </a:lnTo>
                  <a:lnTo>
                    <a:pt x="1152" y="188"/>
                  </a:lnTo>
                  <a:lnTo>
                    <a:pt x="1158" y="188"/>
                  </a:lnTo>
                  <a:lnTo>
                    <a:pt x="1168" y="186"/>
                  </a:lnTo>
                  <a:lnTo>
                    <a:pt x="1180" y="185"/>
                  </a:lnTo>
                  <a:lnTo>
                    <a:pt x="1193" y="185"/>
                  </a:lnTo>
                  <a:lnTo>
                    <a:pt x="1203" y="188"/>
                  </a:lnTo>
                  <a:lnTo>
                    <a:pt x="1220" y="199"/>
                  </a:lnTo>
                  <a:lnTo>
                    <a:pt x="1228" y="202"/>
                  </a:lnTo>
                  <a:lnTo>
                    <a:pt x="1236" y="203"/>
                  </a:lnTo>
                  <a:lnTo>
                    <a:pt x="1246" y="204"/>
                  </a:lnTo>
                  <a:lnTo>
                    <a:pt x="1254" y="207"/>
                  </a:lnTo>
                  <a:lnTo>
                    <a:pt x="1258" y="211"/>
                  </a:lnTo>
                  <a:lnTo>
                    <a:pt x="1258" y="215"/>
                  </a:lnTo>
                  <a:lnTo>
                    <a:pt x="1255" y="217"/>
                  </a:lnTo>
                  <a:lnTo>
                    <a:pt x="1251" y="221"/>
                  </a:lnTo>
                  <a:lnTo>
                    <a:pt x="1249" y="222"/>
                  </a:lnTo>
                  <a:lnTo>
                    <a:pt x="1247" y="225"/>
                  </a:lnTo>
                  <a:lnTo>
                    <a:pt x="1246" y="226"/>
                  </a:lnTo>
                  <a:lnTo>
                    <a:pt x="1246" y="229"/>
                  </a:lnTo>
                  <a:lnTo>
                    <a:pt x="1247" y="232"/>
                  </a:lnTo>
                  <a:lnTo>
                    <a:pt x="1253" y="237"/>
                  </a:lnTo>
                  <a:lnTo>
                    <a:pt x="1258" y="240"/>
                  </a:lnTo>
                  <a:lnTo>
                    <a:pt x="1265" y="241"/>
                  </a:lnTo>
                  <a:lnTo>
                    <a:pt x="1270" y="243"/>
                  </a:lnTo>
                  <a:lnTo>
                    <a:pt x="1277" y="244"/>
                  </a:lnTo>
                  <a:lnTo>
                    <a:pt x="1283" y="243"/>
                  </a:lnTo>
                  <a:lnTo>
                    <a:pt x="1290" y="237"/>
                  </a:lnTo>
                  <a:lnTo>
                    <a:pt x="1296" y="228"/>
                  </a:lnTo>
                  <a:lnTo>
                    <a:pt x="1301" y="222"/>
                  </a:lnTo>
                  <a:lnTo>
                    <a:pt x="1303" y="218"/>
                  </a:lnTo>
                  <a:lnTo>
                    <a:pt x="1306" y="215"/>
                  </a:lnTo>
                  <a:lnTo>
                    <a:pt x="1309" y="214"/>
                  </a:lnTo>
                  <a:lnTo>
                    <a:pt x="1310" y="212"/>
                  </a:lnTo>
                  <a:lnTo>
                    <a:pt x="1313" y="212"/>
                  </a:lnTo>
                  <a:lnTo>
                    <a:pt x="1318" y="218"/>
                  </a:lnTo>
                  <a:lnTo>
                    <a:pt x="1324" y="226"/>
                  </a:lnTo>
                  <a:lnTo>
                    <a:pt x="1331" y="236"/>
                  </a:lnTo>
                  <a:lnTo>
                    <a:pt x="1337" y="244"/>
                  </a:lnTo>
                  <a:lnTo>
                    <a:pt x="1343" y="251"/>
                  </a:lnTo>
                  <a:lnTo>
                    <a:pt x="1347" y="258"/>
                  </a:lnTo>
                  <a:lnTo>
                    <a:pt x="1350" y="266"/>
                  </a:lnTo>
                  <a:lnTo>
                    <a:pt x="1353" y="276"/>
                  </a:lnTo>
                  <a:lnTo>
                    <a:pt x="1354" y="282"/>
                  </a:lnTo>
                  <a:lnTo>
                    <a:pt x="1357" y="285"/>
                  </a:lnTo>
                  <a:lnTo>
                    <a:pt x="1362" y="286"/>
                  </a:lnTo>
                  <a:lnTo>
                    <a:pt x="1376" y="284"/>
                  </a:lnTo>
                  <a:lnTo>
                    <a:pt x="1380" y="284"/>
                  </a:lnTo>
                  <a:lnTo>
                    <a:pt x="1385" y="286"/>
                  </a:lnTo>
                  <a:lnTo>
                    <a:pt x="1392" y="292"/>
                  </a:lnTo>
                  <a:lnTo>
                    <a:pt x="1399" y="299"/>
                  </a:lnTo>
                  <a:lnTo>
                    <a:pt x="1403" y="306"/>
                  </a:lnTo>
                  <a:lnTo>
                    <a:pt x="1404" y="310"/>
                  </a:lnTo>
                  <a:lnTo>
                    <a:pt x="1407" y="314"/>
                  </a:lnTo>
                  <a:lnTo>
                    <a:pt x="1411" y="315"/>
                  </a:lnTo>
                  <a:lnTo>
                    <a:pt x="1417" y="318"/>
                  </a:lnTo>
                  <a:lnTo>
                    <a:pt x="1424" y="319"/>
                  </a:lnTo>
                  <a:lnTo>
                    <a:pt x="1429" y="323"/>
                  </a:lnTo>
                  <a:lnTo>
                    <a:pt x="1429" y="328"/>
                  </a:lnTo>
                  <a:lnTo>
                    <a:pt x="1426" y="334"/>
                  </a:lnTo>
                  <a:lnTo>
                    <a:pt x="1422" y="340"/>
                  </a:lnTo>
                  <a:lnTo>
                    <a:pt x="1420" y="345"/>
                  </a:lnTo>
                  <a:lnTo>
                    <a:pt x="1418" y="350"/>
                  </a:lnTo>
                  <a:lnTo>
                    <a:pt x="1415" y="355"/>
                  </a:lnTo>
                  <a:lnTo>
                    <a:pt x="1413" y="359"/>
                  </a:lnTo>
                  <a:lnTo>
                    <a:pt x="1409" y="367"/>
                  </a:lnTo>
                  <a:lnTo>
                    <a:pt x="1409" y="369"/>
                  </a:lnTo>
                  <a:lnTo>
                    <a:pt x="1410" y="367"/>
                  </a:lnTo>
                  <a:lnTo>
                    <a:pt x="1414" y="367"/>
                  </a:lnTo>
                  <a:lnTo>
                    <a:pt x="1415" y="369"/>
                  </a:lnTo>
                  <a:lnTo>
                    <a:pt x="1421" y="371"/>
                  </a:lnTo>
                  <a:lnTo>
                    <a:pt x="1422" y="373"/>
                  </a:lnTo>
                  <a:lnTo>
                    <a:pt x="1428" y="376"/>
                  </a:lnTo>
                  <a:lnTo>
                    <a:pt x="1436" y="373"/>
                  </a:lnTo>
                  <a:lnTo>
                    <a:pt x="1444" y="376"/>
                  </a:lnTo>
                  <a:lnTo>
                    <a:pt x="1447" y="378"/>
                  </a:lnTo>
                  <a:lnTo>
                    <a:pt x="1448" y="382"/>
                  </a:lnTo>
                  <a:lnTo>
                    <a:pt x="1454" y="392"/>
                  </a:lnTo>
                  <a:lnTo>
                    <a:pt x="1461" y="406"/>
                  </a:lnTo>
                  <a:lnTo>
                    <a:pt x="1461" y="411"/>
                  </a:lnTo>
                  <a:lnTo>
                    <a:pt x="1459" y="414"/>
                  </a:lnTo>
                  <a:lnTo>
                    <a:pt x="1456" y="414"/>
                  </a:lnTo>
                  <a:lnTo>
                    <a:pt x="1455" y="413"/>
                  </a:lnTo>
                  <a:lnTo>
                    <a:pt x="1450" y="410"/>
                  </a:lnTo>
                  <a:lnTo>
                    <a:pt x="1436" y="410"/>
                  </a:lnTo>
                  <a:lnTo>
                    <a:pt x="1435" y="411"/>
                  </a:lnTo>
                  <a:lnTo>
                    <a:pt x="1433" y="414"/>
                  </a:lnTo>
                  <a:lnTo>
                    <a:pt x="1430" y="415"/>
                  </a:lnTo>
                  <a:lnTo>
                    <a:pt x="1429" y="415"/>
                  </a:lnTo>
                  <a:lnTo>
                    <a:pt x="1428" y="414"/>
                  </a:lnTo>
                  <a:lnTo>
                    <a:pt x="1426" y="411"/>
                  </a:lnTo>
                  <a:lnTo>
                    <a:pt x="1424" y="410"/>
                  </a:lnTo>
                  <a:lnTo>
                    <a:pt x="1421" y="407"/>
                  </a:lnTo>
                  <a:lnTo>
                    <a:pt x="1414" y="407"/>
                  </a:lnTo>
                  <a:lnTo>
                    <a:pt x="1402" y="408"/>
                  </a:lnTo>
                  <a:lnTo>
                    <a:pt x="1383" y="408"/>
                  </a:lnTo>
                  <a:lnTo>
                    <a:pt x="1381" y="406"/>
                  </a:lnTo>
                  <a:lnTo>
                    <a:pt x="1381" y="402"/>
                  </a:lnTo>
                  <a:lnTo>
                    <a:pt x="1384" y="399"/>
                  </a:lnTo>
                  <a:lnTo>
                    <a:pt x="1387" y="392"/>
                  </a:lnTo>
                  <a:lnTo>
                    <a:pt x="1389" y="384"/>
                  </a:lnTo>
                  <a:lnTo>
                    <a:pt x="1394" y="374"/>
                  </a:lnTo>
                  <a:lnTo>
                    <a:pt x="1407" y="360"/>
                  </a:lnTo>
                  <a:lnTo>
                    <a:pt x="1407" y="354"/>
                  </a:lnTo>
                  <a:lnTo>
                    <a:pt x="1406" y="351"/>
                  </a:lnTo>
                  <a:lnTo>
                    <a:pt x="1403" y="348"/>
                  </a:lnTo>
                  <a:lnTo>
                    <a:pt x="1400" y="348"/>
                  </a:lnTo>
                  <a:lnTo>
                    <a:pt x="1395" y="351"/>
                  </a:lnTo>
                  <a:lnTo>
                    <a:pt x="1392" y="354"/>
                  </a:lnTo>
                  <a:lnTo>
                    <a:pt x="1389" y="358"/>
                  </a:lnTo>
                  <a:lnTo>
                    <a:pt x="1388" y="360"/>
                  </a:lnTo>
                  <a:lnTo>
                    <a:pt x="1385" y="362"/>
                  </a:lnTo>
                  <a:lnTo>
                    <a:pt x="1373" y="362"/>
                  </a:lnTo>
                  <a:lnTo>
                    <a:pt x="1366" y="360"/>
                  </a:lnTo>
                  <a:lnTo>
                    <a:pt x="1359" y="363"/>
                  </a:lnTo>
                  <a:lnTo>
                    <a:pt x="1355" y="366"/>
                  </a:lnTo>
                  <a:lnTo>
                    <a:pt x="1353" y="369"/>
                  </a:lnTo>
                  <a:lnTo>
                    <a:pt x="1348" y="370"/>
                  </a:lnTo>
                  <a:lnTo>
                    <a:pt x="1344" y="374"/>
                  </a:lnTo>
                  <a:lnTo>
                    <a:pt x="1344" y="376"/>
                  </a:lnTo>
                  <a:lnTo>
                    <a:pt x="1347" y="377"/>
                  </a:lnTo>
                  <a:lnTo>
                    <a:pt x="1348" y="378"/>
                  </a:lnTo>
                  <a:lnTo>
                    <a:pt x="1348" y="380"/>
                  </a:lnTo>
                  <a:lnTo>
                    <a:pt x="1344" y="384"/>
                  </a:lnTo>
                  <a:lnTo>
                    <a:pt x="1339" y="386"/>
                  </a:lnTo>
                  <a:lnTo>
                    <a:pt x="1335" y="388"/>
                  </a:lnTo>
                  <a:lnTo>
                    <a:pt x="1332" y="389"/>
                  </a:lnTo>
                  <a:lnTo>
                    <a:pt x="1329" y="389"/>
                  </a:lnTo>
                  <a:lnTo>
                    <a:pt x="1327" y="386"/>
                  </a:lnTo>
                  <a:lnTo>
                    <a:pt x="1325" y="380"/>
                  </a:lnTo>
                  <a:lnTo>
                    <a:pt x="1325" y="366"/>
                  </a:lnTo>
                  <a:lnTo>
                    <a:pt x="1324" y="365"/>
                  </a:lnTo>
                  <a:lnTo>
                    <a:pt x="1317" y="371"/>
                  </a:lnTo>
                  <a:lnTo>
                    <a:pt x="1316" y="370"/>
                  </a:lnTo>
                  <a:lnTo>
                    <a:pt x="1305" y="365"/>
                  </a:lnTo>
                  <a:lnTo>
                    <a:pt x="1298" y="365"/>
                  </a:lnTo>
                  <a:lnTo>
                    <a:pt x="1294" y="367"/>
                  </a:lnTo>
                  <a:lnTo>
                    <a:pt x="1286" y="371"/>
                  </a:lnTo>
                  <a:lnTo>
                    <a:pt x="1264" y="374"/>
                  </a:lnTo>
                  <a:lnTo>
                    <a:pt x="1255" y="378"/>
                  </a:lnTo>
                  <a:lnTo>
                    <a:pt x="1251" y="386"/>
                  </a:lnTo>
                  <a:lnTo>
                    <a:pt x="1247" y="396"/>
                  </a:lnTo>
                  <a:lnTo>
                    <a:pt x="1246" y="404"/>
                  </a:lnTo>
                  <a:lnTo>
                    <a:pt x="1244" y="407"/>
                  </a:lnTo>
                  <a:lnTo>
                    <a:pt x="1246" y="407"/>
                  </a:lnTo>
                  <a:lnTo>
                    <a:pt x="1247" y="406"/>
                  </a:lnTo>
                  <a:lnTo>
                    <a:pt x="1251" y="403"/>
                  </a:lnTo>
                  <a:lnTo>
                    <a:pt x="1257" y="402"/>
                  </a:lnTo>
                  <a:lnTo>
                    <a:pt x="1264" y="399"/>
                  </a:lnTo>
                  <a:lnTo>
                    <a:pt x="1280" y="393"/>
                  </a:lnTo>
                  <a:lnTo>
                    <a:pt x="1287" y="389"/>
                  </a:lnTo>
                  <a:lnTo>
                    <a:pt x="1295" y="385"/>
                  </a:lnTo>
                  <a:lnTo>
                    <a:pt x="1303" y="384"/>
                  </a:lnTo>
                  <a:lnTo>
                    <a:pt x="1310" y="386"/>
                  </a:lnTo>
                  <a:lnTo>
                    <a:pt x="1316" y="392"/>
                  </a:lnTo>
                  <a:lnTo>
                    <a:pt x="1318" y="396"/>
                  </a:lnTo>
                  <a:lnTo>
                    <a:pt x="1318" y="403"/>
                  </a:lnTo>
                  <a:lnTo>
                    <a:pt x="1317" y="406"/>
                  </a:lnTo>
                  <a:lnTo>
                    <a:pt x="1313" y="410"/>
                  </a:lnTo>
                  <a:lnTo>
                    <a:pt x="1313" y="411"/>
                  </a:lnTo>
                  <a:lnTo>
                    <a:pt x="1314" y="413"/>
                  </a:lnTo>
                  <a:lnTo>
                    <a:pt x="1317" y="418"/>
                  </a:lnTo>
                  <a:lnTo>
                    <a:pt x="1321" y="422"/>
                  </a:lnTo>
                  <a:lnTo>
                    <a:pt x="1324" y="423"/>
                  </a:lnTo>
                  <a:lnTo>
                    <a:pt x="1328" y="419"/>
                  </a:lnTo>
                  <a:lnTo>
                    <a:pt x="1329" y="417"/>
                  </a:lnTo>
                  <a:lnTo>
                    <a:pt x="1333" y="414"/>
                  </a:lnTo>
                  <a:lnTo>
                    <a:pt x="1336" y="413"/>
                  </a:lnTo>
                  <a:lnTo>
                    <a:pt x="1337" y="413"/>
                  </a:lnTo>
                  <a:lnTo>
                    <a:pt x="1339" y="414"/>
                  </a:lnTo>
                  <a:lnTo>
                    <a:pt x="1339" y="419"/>
                  </a:lnTo>
                  <a:lnTo>
                    <a:pt x="1340" y="422"/>
                  </a:lnTo>
                  <a:lnTo>
                    <a:pt x="1340" y="429"/>
                  </a:lnTo>
                  <a:lnTo>
                    <a:pt x="1343" y="432"/>
                  </a:lnTo>
                  <a:lnTo>
                    <a:pt x="1346" y="433"/>
                  </a:lnTo>
                  <a:lnTo>
                    <a:pt x="1348" y="433"/>
                  </a:lnTo>
                  <a:lnTo>
                    <a:pt x="1359" y="422"/>
                  </a:lnTo>
                  <a:lnTo>
                    <a:pt x="1361" y="419"/>
                  </a:lnTo>
                  <a:lnTo>
                    <a:pt x="1363" y="419"/>
                  </a:lnTo>
                  <a:lnTo>
                    <a:pt x="1365" y="421"/>
                  </a:lnTo>
                  <a:lnTo>
                    <a:pt x="1370" y="429"/>
                  </a:lnTo>
                  <a:lnTo>
                    <a:pt x="1374" y="443"/>
                  </a:lnTo>
                  <a:lnTo>
                    <a:pt x="1373" y="447"/>
                  </a:lnTo>
                  <a:lnTo>
                    <a:pt x="1368" y="450"/>
                  </a:lnTo>
                  <a:lnTo>
                    <a:pt x="1361" y="452"/>
                  </a:lnTo>
                  <a:lnTo>
                    <a:pt x="1353" y="454"/>
                  </a:lnTo>
                  <a:lnTo>
                    <a:pt x="1348" y="455"/>
                  </a:lnTo>
                  <a:lnTo>
                    <a:pt x="1343" y="456"/>
                  </a:lnTo>
                  <a:lnTo>
                    <a:pt x="1333" y="459"/>
                  </a:lnTo>
                  <a:lnTo>
                    <a:pt x="1325" y="460"/>
                  </a:lnTo>
                  <a:lnTo>
                    <a:pt x="1320" y="462"/>
                  </a:lnTo>
                  <a:lnTo>
                    <a:pt x="1316" y="465"/>
                  </a:lnTo>
                  <a:lnTo>
                    <a:pt x="1310" y="469"/>
                  </a:lnTo>
                  <a:lnTo>
                    <a:pt x="1305" y="474"/>
                  </a:lnTo>
                  <a:lnTo>
                    <a:pt x="1298" y="476"/>
                  </a:lnTo>
                  <a:lnTo>
                    <a:pt x="1292" y="473"/>
                  </a:lnTo>
                  <a:lnTo>
                    <a:pt x="1290" y="467"/>
                  </a:lnTo>
                  <a:lnTo>
                    <a:pt x="1290" y="459"/>
                  </a:lnTo>
                  <a:lnTo>
                    <a:pt x="1288" y="451"/>
                  </a:lnTo>
                  <a:lnTo>
                    <a:pt x="1288" y="448"/>
                  </a:lnTo>
                  <a:lnTo>
                    <a:pt x="1284" y="448"/>
                  </a:lnTo>
                  <a:lnTo>
                    <a:pt x="1283" y="450"/>
                  </a:lnTo>
                  <a:lnTo>
                    <a:pt x="1280" y="451"/>
                  </a:lnTo>
                  <a:lnTo>
                    <a:pt x="1279" y="452"/>
                  </a:lnTo>
                  <a:lnTo>
                    <a:pt x="1277" y="455"/>
                  </a:lnTo>
                  <a:lnTo>
                    <a:pt x="1275" y="458"/>
                  </a:lnTo>
                  <a:lnTo>
                    <a:pt x="1272" y="459"/>
                  </a:lnTo>
                  <a:lnTo>
                    <a:pt x="1265" y="459"/>
                  </a:lnTo>
                  <a:lnTo>
                    <a:pt x="1262" y="460"/>
                  </a:lnTo>
                  <a:lnTo>
                    <a:pt x="1258" y="460"/>
                  </a:lnTo>
                  <a:lnTo>
                    <a:pt x="1254" y="462"/>
                  </a:lnTo>
                  <a:lnTo>
                    <a:pt x="1249" y="465"/>
                  </a:lnTo>
                  <a:lnTo>
                    <a:pt x="1244" y="467"/>
                  </a:lnTo>
                  <a:lnTo>
                    <a:pt x="1242" y="470"/>
                  </a:lnTo>
                  <a:lnTo>
                    <a:pt x="1239" y="476"/>
                  </a:lnTo>
                  <a:lnTo>
                    <a:pt x="1238" y="480"/>
                  </a:lnTo>
                  <a:lnTo>
                    <a:pt x="1240" y="488"/>
                  </a:lnTo>
                  <a:lnTo>
                    <a:pt x="1249" y="502"/>
                  </a:lnTo>
                  <a:lnTo>
                    <a:pt x="1249" y="507"/>
                  </a:lnTo>
                  <a:lnTo>
                    <a:pt x="1243" y="510"/>
                  </a:lnTo>
                  <a:lnTo>
                    <a:pt x="1232" y="510"/>
                  </a:lnTo>
                  <a:lnTo>
                    <a:pt x="1221" y="508"/>
                  </a:lnTo>
                  <a:lnTo>
                    <a:pt x="1213" y="507"/>
                  </a:lnTo>
                  <a:lnTo>
                    <a:pt x="1205" y="507"/>
                  </a:lnTo>
                  <a:lnTo>
                    <a:pt x="1202" y="508"/>
                  </a:lnTo>
                  <a:lnTo>
                    <a:pt x="1199" y="511"/>
                  </a:lnTo>
                  <a:lnTo>
                    <a:pt x="1198" y="514"/>
                  </a:lnTo>
                  <a:lnTo>
                    <a:pt x="1198" y="517"/>
                  </a:lnTo>
                  <a:lnTo>
                    <a:pt x="1199" y="519"/>
                  </a:lnTo>
                  <a:lnTo>
                    <a:pt x="1199" y="524"/>
                  </a:lnTo>
                  <a:lnTo>
                    <a:pt x="1198" y="526"/>
                  </a:lnTo>
                  <a:lnTo>
                    <a:pt x="1195" y="528"/>
                  </a:lnTo>
                  <a:lnTo>
                    <a:pt x="1190" y="528"/>
                  </a:lnTo>
                  <a:lnTo>
                    <a:pt x="1187" y="529"/>
                  </a:lnTo>
                  <a:lnTo>
                    <a:pt x="1186" y="530"/>
                  </a:lnTo>
                  <a:lnTo>
                    <a:pt x="1184" y="533"/>
                  </a:lnTo>
                  <a:lnTo>
                    <a:pt x="1184" y="536"/>
                  </a:lnTo>
                  <a:lnTo>
                    <a:pt x="1187" y="541"/>
                  </a:lnTo>
                  <a:lnTo>
                    <a:pt x="1187" y="547"/>
                  </a:lnTo>
                  <a:lnTo>
                    <a:pt x="1186" y="550"/>
                  </a:lnTo>
                  <a:lnTo>
                    <a:pt x="1180" y="555"/>
                  </a:lnTo>
                  <a:lnTo>
                    <a:pt x="1177" y="556"/>
                  </a:lnTo>
                  <a:lnTo>
                    <a:pt x="1175" y="556"/>
                  </a:lnTo>
                  <a:lnTo>
                    <a:pt x="1171" y="552"/>
                  </a:lnTo>
                  <a:lnTo>
                    <a:pt x="1168" y="551"/>
                  </a:lnTo>
                  <a:lnTo>
                    <a:pt x="1165" y="551"/>
                  </a:lnTo>
                  <a:lnTo>
                    <a:pt x="1164" y="552"/>
                  </a:lnTo>
                  <a:lnTo>
                    <a:pt x="1164" y="555"/>
                  </a:lnTo>
                  <a:lnTo>
                    <a:pt x="1165" y="565"/>
                  </a:lnTo>
                  <a:lnTo>
                    <a:pt x="1176" y="584"/>
                  </a:lnTo>
                  <a:lnTo>
                    <a:pt x="1177" y="589"/>
                  </a:lnTo>
                  <a:lnTo>
                    <a:pt x="1172" y="593"/>
                  </a:lnTo>
                  <a:lnTo>
                    <a:pt x="1165" y="596"/>
                  </a:lnTo>
                  <a:lnTo>
                    <a:pt x="1157" y="600"/>
                  </a:lnTo>
                  <a:lnTo>
                    <a:pt x="1152" y="604"/>
                  </a:lnTo>
                  <a:lnTo>
                    <a:pt x="1145" y="613"/>
                  </a:lnTo>
                  <a:lnTo>
                    <a:pt x="1135" y="624"/>
                  </a:lnTo>
                  <a:lnTo>
                    <a:pt x="1126" y="636"/>
                  </a:lnTo>
                  <a:lnTo>
                    <a:pt x="1116" y="643"/>
                  </a:lnTo>
                  <a:lnTo>
                    <a:pt x="1108" y="648"/>
                  </a:lnTo>
                  <a:lnTo>
                    <a:pt x="1102" y="656"/>
                  </a:lnTo>
                  <a:lnTo>
                    <a:pt x="1100" y="663"/>
                  </a:lnTo>
                  <a:lnTo>
                    <a:pt x="1101" y="670"/>
                  </a:lnTo>
                  <a:lnTo>
                    <a:pt x="1105" y="678"/>
                  </a:lnTo>
                  <a:lnTo>
                    <a:pt x="1113" y="703"/>
                  </a:lnTo>
                  <a:lnTo>
                    <a:pt x="1116" y="713"/>
                  </a:lnTo>
                  <a:lnTo>
                    <a:pt x="1117" y="719"/>
                  </a:lnTo>
                  <a:lnTo>
                    <a:pt x="1117" y="728"/>
                  </a:lnTo>
                  <a:lnTo>
                    <a:pt x="1115" y="737"/>
                  </a:lnTo>
                  <a:lnTo>
                    <a:pt x="1112" y="743"/>
                  </a:lnTo>
                  <a:lnTo>
                    <a:pt x="1106" y="745"/>
                  </a:lnTo>
                  <a:lnTo>
                    <a:pt x="1101" y="743"/>
                  </a:lnTo>
                  <a:lnTo>
                    <a:pt x="1100" y="740"/>
                  </a:lnTo>
                  <a:lnTo>
                    <a:pt x="1098" y="736"/>
                  </a:lnTo>
                  <a:lnTo>
                    <a:pt x="1098" y="733"/>
                  </a:lnTo>
                  <a:lnTo>
                    <a:pt x="1097" y="729"/>
                  </a:lnTo>
                  <a:lnTo>
                    <a:pt x="1094" y="726"/>
                  </a:lnTo>
                  <a:lnTo>
                    <a:pt x="1091" y="725"/>
                  </a:lnTo>
                  <a:lnTo>
                    <a:pt x="1085" y="719"/>
                  </a:lnTo>
                  <a:lnTo>
                    <a:pt x="1080" y="708"/>
                  </a:lnTo>
                  <a:lnTo>
                    <a:pt x="1076" y="695"/>
                  </a:lnTo>
                  <a:lnTo>
                    <a:pt x="1075" y="682"/>
                  </a:lnTo>
                  <a:lnTo>
                    <a:pt x="1074" y="678"/>
                  </a:lnTo>
                  <a:lnTo>
                    <a:pt x="1074" y="676"/>
                  </a:lnTo>
                  <a:lnTo>
                    <a:pt x="1072" y="674"/>
                  </a:lnTo>
                  <a:lnTo>
                    <a:pt x="1071" y="674"/>
                  </a:lnTo>
                  <a:lnTo>
                    <a:pt x="1068" y="677"/>
                  </a:lnTo>
                  <a:lnTo>
                    <a:pt x="1067" y="680"/>
                  </a:lnTo>
                  <a:lnTo>
                    <a:pt x="1061" y="682"/>
                  </a:lnTo>
                  <a:lnTo>
                    <a:pt x="1056" y="680"/>
                  </a:lnTo>
                  <a:lnTo>
                    <a:pt x="1053" y="676"/>
                  </a:lnTo>
                  <a:lnTo>
                    <a:pt x="1050" y="673"/>
                  </a:lnTo>
                  <a:lnTo>
                    <a:pt x="1048" y="667"/>
                  </a:lnTo>
                  <a:lnTo>
                    <a:pt x="1045" y="666"/>
                  </a:lnTo>
                  <a:lnTo>
                    <a:pt x="1039" y="669"/>
                  </a:lnTo>
                  <a:lnTo>
                    <a:pt x="1031" y="671"/>
                  </a:lnTo>
                  <a:lnTo>
                    <a:pt x="1024" y="674"/>
                  </a:lnTo>
                  <a:lnTo>
                    <a:pt x="1002" y="674"/>
                  </a:lnTo>
                  <a:lnTo>
                    <a:pt x="998" y="676"/>
                  </a:lnTo>
                  <a:lnTo>
                    <a:pt x="997" y="677"/>
                  </a:lnTo>
                  <a:lnTo>
                    <a:pt x="996" y="680"/>
                  </a:lnTo>
                  <a:lnTo>
                    <a:pt x="996" y="682"/>
                  </a:lnTo>
                  <a:lnTo>
                    <a:pt x="994" y="685"/>
                  </a:lnTo>
                  <a:lnTo>
                    <a:pt x="994" y="687"/>
                  </a:lnTo>
                  <a:lnTo>
                    <a:pt x="992" y="689"/>
                  </a:lnTo>
                  <a:lnTo>
                    <a:pt x="989" y="689"/>
                  </a:lnTo>
                  <a:lnTo>
                    <a:pt x="986" y="688"/>
                  </a:lnTo>
                  <a:lnTo>
                    <a:pt x="982" y="687"/>
                  </a:lnTo>
                  <a:lnTo>
                    <a:pt x="974" y="682"/>
                  </a:lnTo>
                  <a:lnTo>
                    <a:pt x="963" y="680"/>
                  </a:lnTo>
                  <a:lnTo>
                    <a:pt x="937" y="680"/>
                  </a:lnTo>
                  <a:lnTo>
                    <a:pt x="931" y="682"/>
                  </a:lnTo>
                  <a:lnTo>
                    <a:pt x="929" y="688"/>
                  </a:lnTo>
                  <a:lnTo>
                    <a:pt x="923" y="693"/>
                  </a:lnTo>
                  <a:lnTo>
                    <a:pt x="916" y="699"/>
                  </a:lnTo>
                  <a:lnTo>
                    <a:pt x="910" y="702"/>
                  </a:lnTo>
                  <a:lnTo>
                    <a:pt x="907" y="703"/>
                  </a:lnTo>
                  <a:lnTo>
                    <a:pt x="904" y="706"/>
                  </a:lnTo>
                  <a:lnTo>
                    <a:pt x="900" y="707"/>
                  </a:lnTo>
                  <a:lnTo>
                    <a:pt x="897" y="710"/>
                  </a:lnTo>
                  <a:lnTo>
                    <a:pt x="894" y="714"/>
                  </a:lnTo>
                  <a:lnTo>
                    <a:pt x="893" y="715"/>
                  </a:lnTo>
                  <a:lnTo>
                    <a:pt x="893" y="718"/>
                  </a:lnTo>
                  <a:lnTo>
                    <a:pt x="899" y="724"/>
                  </a:lnTo>
                  <a:lnTo>
                    <a:pt x="900" y="732"/>
                  </a:lnTo>
                  <a:lnTo>
                    <a:pt x="900" y="741"/>
                  </a:lnTo>
                  <a:lnTo>
                    <a:pt x="897" y="751"/>
                  </a:lnTo>
                  <a:lnTo>
                    <a:pt x="894" y="763"/>
                  </a:lnTo>
                  <a:lnTo>
                    <a:pt x="894" y="778"/>
                  </a:lnTo>
                  <a:lnTo>
                    <a:pt x="896" y="796"/>
                  </a:lnTo>
                  <a:lnTo>
                    <a:pt x="900" y="809"/>
                  </a:lnTo>
                  <a:lnTo>
                    <a:pt x="905" y="818"/>
                  </a:lnTo>
                  <a:lnTo>
                    <a:pt x="914" y="828"/>
                  </a:lnTo>
                  <a:lnTo>
                    <a:pt x="930" y="844"/>
                  </a:lnTo>
                  <a:lnTo>
                    <a:pt x="937" y="848"/>
                  </a:lnTo>
                  <a:lnTo>
                    <a:pt x="944" y="847"/>
                  </a:lnTo>
                  <a:lnTo>
                    <a:pt x="951" y="843"/>
                  </a:lnTo>
                  <a:lnTo>
                    <a:pt x="959" y="837"/>
                  </a:lnTo>
                  <a:lnTo>
                    <a:pt x="966" y="837"/>
                  </a:lnTo>
                  <a:lnTo>
                    <a:pt x="967" y="839"/>
                  </a:lnTo>
                  <a:lnTo>
                    <a:pt x="968" y="839"/>
                  </a:lnTo>
                  <a:lnTo>
                    <a:pt x="970" y="840"/>
                  </a:lnTo>
                  <a:lnTo>
                    <a:pt x="972" y="840"/>
                  </a:lnTo>
                  <a:lnTo>
                    <a:pt x="975" y="839"/>
                  </a:lnTo>
                  <a:lnTo>
                    <a:pt x="977" y="836"/>
                  </a:lnTo>
                  <a:lnTo>
                    <a:pt x="979" y="832"/>
                  </a:lnTo>
                  <a:lnTo>
                    <a:pt x="979" y="822"/>
                  </a:lnTo>
                  <a:lnTo>
                    <a:pt x="978" y="817"/>
                  </a:lnTo>
                  <a:lnTo>
                    <a:pt x="979" y="811"/>
                  </a:lnTo>
                  <a:lnTo>
                    <a:pt x="981" y="807"/>
                  </a:lnTo>
                  <a:lnTo>
                    <a:pt x="985" y="803"/>
                  </a:lnTo>
                  <a:lnTo>
                    <a:pt x="989" y="802"/>
                  </a:lnTo>
                  <a:lnTo>
                    <a:pt x="1004" y="802"/>
                  </a:lnTo>
                  <a:lnTo>
                    <a:pt x="1015" y="799"/>
                  </a:lnTo>
                  <a:lnTo>
                    <a:pt x="1024" y="799"/>
                  </a:lnTo>
                  <a:lnTo>
                    <a:pt x="1028" y="802"/>
                  </a:lnTo>
                  <a:lnTo>
                    <a:pt x="1031" y="818"/>
                  </a:lnTo>
                  <a:lnTo>
                    <a:pt x="1030" y="828"/>
                  </a:lnTo>
                  <a:lnTo>
                    <a:pt x="1024" y="835"/>
                  </a:lnTo>
                  <a:lnTo>
                    <a:pt x="1019" y="843"/>
                  </a:lnTo>
                  <a:lnTo>
                    <a:pt x="1016" y="852"/>
                  </a:lnTo>
                  <a:lnTo>
                    <a:pt x="1018" y="862"/>
                  </a:lnTo>
                  <a:lnTo>
                    <a:pt x="1016" y="872"/>
                  </a:lnTo>
                  <a:lnTo>
                    <a:pt x="1015" y="876"/>
                  </a:lnTo>
                  <a:lnTo>
                    <a:pt x="1012" y="881"/>
                  </a:lnTo>
                  <a:lnTo>
                    <a:pt x="1012" y="883"/>
                  </a:lnTo>
                  <a:lnTo>
                    <a:pt x="1011" y="884"/>
                  </a:lnTo>
                  <a:lnTo>
                    <a:pt x="1011" y="885"/>
                  </a:lnTo>
                  <a:lnTo>
                    <a:pt x="1023" y="885"/>
                  </a:lnTo>
                  <a:lnTo>
                    <a:pt x="1026" y="887"/>
                  </a:lnTo>
                  <a:lnTo>
                    <a:pt x="1027" y="887"/>
                  </a:lnTo>
                  <a:lnTo>
                    <a:pt x="1030" y="889"/>
                  </a:lnTo>
                  <a:lnTo>
                    <a:pt x="1033" y="889"/>
                  </a:lnTo>
                  <a:lnTo>
                    <a:pt x="1041" y="888"/>
                  </a:lnTo>
                  <a:lnTo>
                    <a:pt x="1048" y="883"/>
                  </a:lnTo>
                  <a:lnTo>
                    <a:pt x="1056" y="880"/>
                  </a:lnTo>
                  <a:lnTo>
                    <a:pt x="1061" y="883"/>
                  </a:lnTo>
                  <a:lnTo>
                    <a:pt x="1068" y="887"/>
                  </a:lnTo>
                  <a:lnTo>
                    <a:pt x="1074" y="895"/>
                  </a:lnTo>
                  <a:lnTo>
                    <a:pt x="1078" y="903"/>
                  </a:lnTo>
                  <a:lnTo>
                    <a:pt x="1079" y="910"/>
                  </a:lnTo>
                  <a:lnTo>
                    <a:pt x="1076" y="922"/>
                  </a:lnTo>
                  <a:lnTo>
                    <a:pt x="1074" y="937"/>
                  </a:lnTo>
                  <a:lnTo>
                    <a:pt x="1074" y="954"/>
                  </a:lnTo>
                  <a:lnTo>
                    <a:pt x="1075" y="965"/>
                  </a:lnTo>
                  <a:lnTo>
                    <a:pt x="1079" y="973"/>
                  </a:lnTo>
                  <a:lnTo>
                    <a:pt x="1082" y="977"/>
                  </a:lnTo>
                  <a:lnTo>
                    <a:pt x="1085" y="983"/>
                  </a:lnTo>
                  <a:lnTo>
                    <a:pt x="1090" y="988"/>
                  </a:lnTo>
                  <a:lnTo>
                    <a:pt x="1093" y="989"/>
                  </a:lnTo>
                  <a:lnTo>
                    <a:pt x="1097" y="991"/>
                  </a:lnTo>
                  <a:lnTo>
                    <a:pt x="1101" y="989"/>
                  </a:lnTo>
                  <a:lnTo>
                    <a:pt x="1112" y="984"/>
                  </a:lnTo>
                  <a:lnTo>
                    <a:pt x="1119" y="980"/>
                  </a:lnTo>
                  <a:lnTo>
                    <a:pt x="1124" y="974"/>
                  </a:lnTo>
                  <a:lnTo>
                    <a:pt x="1128" y="974"/>
                  </a:lnTo>
                  <a:lnTo>
                    <a:pt x="1134" y="976"/>
                  </a:lnTo>
                  <a:lnTo>
                    <a:pt x="1139" y="980"/>
                  </a:lnTo>
                  <a:lnTo>
                    <a:pt x="1145" y="985"/>
                  </a:lnTo>
                  <a:lnTo>
                    <a:pt x="1146" y="988"/>
                  </a:lnTo>
                  <a:lnTo>
                    <a:pt x="1146" y="989"/>
                  </a:lnTo>
                  <a:lnTo>
                    <a:pt x="1149" y="992"/>
                  </a:lnTo>
                  <a:lnTo>
                    <a:pt x="1156" y="992"/>
                  </a:lnTo>
                  <a:lnTo>
                    <a:pt x="1160" y="991"/>
                  </a:lnTo>
                  <a:lnTo>
                    <a:pt x="1164" y="988"/>
                  </a:lnTo>
                  <a:lnTo>
                    <a:pt x="1167" y="985"/>
                  </a:lnTo>
                  <a:lnTo>
                    <a:pt x="1172" y="977"/>
                  </a:lnTo>
                  <a:lnTo>
                    <a:pt x="1176" y="972"/>
                  </a:lnTo>
                  <a:lnTo>
                    <a:pt x="1183" y="962"/>
                  </a:lnTo>
                  <a:lnTo>
                    <a:pt x="1191" y="955"/>
                  </a:lnTo>
                  <a:lnTo>
                    <a:pt x="1198" y="951"/>
                  </a:lnTo>
                  <a:lnTo>
                    <a:pt x="1203" y="948"/>
                  </a:lnTo>
                  <a:lnTo>
                    <a:pt x="1210" y="943"/>
                  </a:lnTo>
                  <a:lnTo>
                    <a:pt x="1219" y="937"/>
                  </a:lnTo>
                  <a:lnTo>
                    <a:pt x="1225" y="936"/>
                  </a:lnTo>
                  <a:lnTo>
                    <a:pt x="1228" y="939"/>
                  </a:lnTo>
                  <a:lnTo>
                    <a:pt x="1228" y="943"/>
                  </a:lnTo>
                  <a:lnTo>
                    <a:pt x="1225" y="948"/>
                  </a:lnTo>
                  <a:lnTo>
                    <a:pt x="1223" y="955"/>
                  </a:lnTo>
                  <a:lnTo>
                    <a:pt x="1221" y="959"/>
                  </a:lnTo>
                  <a:lnTo>
                    <a:pt x="1221" y="977"/>
                  </a:lnTo>
                  <a:lnTo>
                    <a:pt x="1223" y="985"/>
                  </a:lnTo>
                  <a:lnTo>
                    <a:pt x="1225" y="989"/>
                  </a:lnTo>
                  <a:lnTo>
                    <a:pt x="1228" y="988"/>
                  </a:lnTo>
                  <a:lnTo>
                    <a:pt x="1228" y="981"/>
                  </a:lnTo>
                  <a:lnTo>
                    <a:pt x="1229" y="972"/>
                  </a:lnTo>
                  <a:lnTo>
                    <a:pt x="1232" y="963"/>
                  </a:lnTo>
                  <a:lnTo>
                    <a:pt x="1239" y="954"/>
                  </a:lnTo>
                  <a:lnTo>
                    <a:pt x="1247" y="948"/>
                  </a:lnTo>
                  <a:lnTo>
                    <a:pt x="1254" y="946"/>
                  </a:lnTo>
                  <a:lnTo>
                    <a:pt x="1257" y="948"/>
                  </a:lnTo>
                  <a:lnTo>
                    <a:pt x="1258" y="951"/>
                  </a:lnTo>
                  <a:lnTo>
                    <a:pt x="1261" y="954"/>
                  </a:lnTo>
                  <a:lnTo>
                    <a:pt x="1262" y="958"/>
                  </a:lnTo>
                  <a:lnTo>
                    <a:pt x="1265" y="963"/>
                  </a:lnTo>
                  <a:lnTo>
                    <a:pt x="1268" y="965"/>
                  </a:lnTo>
                  <a:lnTo>
                    <a:pt x="1269" y="966"/>
                  </a:lnTo>
                  <a:lnTo>
                    <a:pt x="1272" y="965"/>
                  </a:lnTo>
                  <a:lnTo>
                    <a:pt x="1279" y="961"/>
                  </a:lnTo>
                  <a:lnTo>
                    <a:pt x="1286" y="959"/>
                  </a:lnTo>
                  <a:lnTo>
                    <a:pt x="1292" y="961"/>
                  </a:lnTo>
                  <a:lnTo>
                    <a:pt x="1298" y="966"/>
                  </a:lnTo>
                  <a:lnTo>
                    <a:pt x="1299" y="970"/>
                  </a:lnTo>
                  <a:lnTo>
                    <a:pt x="1302" y="974"/>
                  </a:lnTo>
                  <a:lnTo>
                    <a:pt x="1303" y="976"/>
                  </a:lnTo>
                  <a:lnTo>
                    <a:pt x="1303" y="977"/>
                  </a:lnTo>
                  <a:lnTo>
                    <a:pt x="1305" y="974"/>
                  </a:lnTo>
                  <a:lnTo>
                    <a:pt x="1307" y="973"/>
                  </a:lnTo>
                  <a:lnTo>
                    <a:pt x="1309" y="969"/>
                  </a:lnTo>
                  <a:lnTo>
                    <a:pt x="1309" y="966"/>
                  </a:lnTo>
                  <a:lnTo>
                    <a:pt x="1311" y="961"/>
                  </a:lnTo>
                  <a:lnTo>
                    <a:pt x="1318" y="958"/>
                  </a:lnTo>
                  <a:lnTo>
                    <a:pt x="1328" y="956"/>
                  </a:lnTo>
                  <a:lnTo>
                    <a:pt x="1337" y="961"/>
                  </a:lnTo>
                  <a:lnTo>
                    <a:pt x="1342" y="963"/>
                  </a:lnTo>
                  <a:lnTo>
                    <a:pt x="1344" y="966"/>
                  </a:lnTo>
                  <a:lnTo>
                    <a:pt x="1346" y="969"/>
                  </a:lnTo>
                  <a:lnTo>
                    <a:pt x="1346" y="970"/>
                  </a:lnTo>
                  <a:lnTo>
                    <a:pt x="1347" y="970"/>
                  </a:lnTo>
                  <a:lnTo>
                    <a:pt x="1347" y="972"/>
                  </a:lnTo>
                  <a:lnTo>
                    <a:pt x="1351" y="972"/>
                  </a:lnTo>
                  <a:lnTo>
                    <a:pt x="1353" y="969"/>
                  </a:lnTo>
                  <a:lnTo>
                    <a:pt x="1355" y="966"/>
                  </a:lnTo>
                  <a:lnTo>
                    <a:pt x="1358" y="962"/>
                  </a:lnTo>
                  <a:lnTo>
                    <a:pt x="1359" y="958"/>
                  </a:lnTo>
                  <a:lnTo>
                    <a:pt x="1363" y="954"/>
                  </a:lnTo>
                  <a:lnTo>
                    <a:pt x="1365" y="956"/>
                  </a:lnTo>
                  <a:lnTo>
                    <a:pt x="1363" y="965"/>
                  </a:lnTo>
                  <a:lnTo>
                    <a:pt x="1361" y="976"/>
                  </a:lnTo>
                  <a:lnTo>
                    <a:pt x="1354" y="989"/>
                  </a:lnTo>
                  <a:lnTo>
                    <a:pt x="1354" y="993"/>
                  </a:lnTo>
                  <a:lnTo>
                    <a:pt x="1355" y="993"/>
                  </a:lnTo>
                  <a:lnTo>
                    <a:pt x="1357" y="995"/>
                  </a:lnTo>
                  <a:lnTo>
                    <a:pt x="1359" y="993"/>
                  </a:lnTo>
                  <a:lnTo>
                    <a:pt x="1362" y="993"/>
                  </a:lnTo>
                  <a:lnTo>
                    <a:pt x="1363" y="995"/>
                  </a:lnTo>
                  <a:lnTo>
                    <a:pt x="1365" y="998"/>
                  </a:lnTo>
                  <a:lnTo>
                    <a:pt x="1366" y="999"/>
                  </a:lnTo>
                  <a:lnTo>
                    <a:pt x="1372" y="999"/>
                  </a:lnTo>
                  <a:lnTo>
                    <a:pt x="1374" y="998"/>
                  </a:lnTo>
                  <a:lnTo>
                    <a:pt x="1380" y="998"/>
                  </a:lnTo>
                  <a:lnTo>
                    <a:pt x="1383" y="999"/>
                  </a:lnTo>
                  <a:lnTo>
                    <a:pt x="1384" y="1002"/>
                  </a:lnTo>
                  <a:lnTo>
                    <a:pt x="1389" y="1007"/>
                  </a:lnTo>
                  <a:lnTo>
                    <a:pt x="1395" y="1015"/>
                  </a:lnTo>
                  <a:lnTo>
                    <a:pt x="1402" y="1026"/>
                  </a:lnTo>
                  <a:lnTo>
                    <a:pt x="1407" y="1032"/>
                  </a:lnTo>
                  <a:lnTo>
                    <a:pt x="1413" y="1032"/>
                  </a:lnTo>
                  <a:lnTo>
                    <a:pt x="1420" y="1028"/>
                  </a:lnTo>
                  <a:lnTo>
                    <a:pt x="1429" y="1025"/>
                  </a:lnTo>
                  <a:lnTo>
                    <a:pt x="1440" y="1026"/>
                  </a:lnTo>
                  <a:lnTo>
                    <a:pt x="1451" y="1035"/>
                  </a:lnTo>
                  <a:lnTo>
                    <a:pt x="1462" y="1046"/>
                  </a:lnTo>
                  <a:lnTo>
                    <a:pt x="1473" y="1058"/>
                  </a:lnTo>
                  <a:lnTo>
                    <a:pt x="1480" y="1069"/>
                  </a:lnTo>
                  <a:lnTo>
                    <a:pt x="1484" y="1078"/>
                  </a:lnTo>
                  <a:lnTo>
                    <a:pt x="1488" y="1084"/>
                  </a:lnTo>
                  <a:lnTo>
                    <a:pt x="1492" y="1087"/>
                  </a:lnTo>
                  <a:lnTo>
                    <a:pt x="1497" y="1089"/>
                  </a:lnTo>
                  <a:lnTo>
                    <a:pt x="1500" y="1092"/>
                  </a:lnTo>
                  <a:lnTo>
                    <a:pt x="1502" y="1096"/>
                  </a:lnTo>
                  <a:lnTo>
                    <a:pt x="1502" y="1099"/>
                  </a:lnTo>
                  <a:lnTo>
                    <a:pt x="1503" y="1103"/>
                  </a:lnTo>
                  <a:lnTo>
                    <a:pt x="1503" y="1106"/>
                  </a:lnTo>
                  <a:lnTo>
                    <a:pt x="1500" y="1111"/>
                  </a:lnTo>
                  <a:lnTo>
                    <a:pt x="1492" y="1117"/>
                  </a:lnTo>
                  <a:lnTo>
                    <a:pt x="1482" y="1122"/>
                  </a:lnTo>
                  <a:lnTo>
                    <a:pt x="1473" y="1125"/>
                  </a:lnTo>
                  <a:lnTo>
                    <a:pt x="1467" y="1128"/>
                  </a:lnTo>
                  <a:lnTo>
                    <a:pt x="1466" y="1131"/>
                  </a:lnTo>
                  <a:lnTo>
                    <a:pt x="1466" y="1135"/>
                  </a:lnTo>
                  <a:lnTo>
                    <a:pt x="1467" y="1136"/>
                  </a:lnTo>
                  <a:lnTo>
                    <a:pt x="1470" y="1136"/>
                  </a:lnTo>
                  <a:lnTo>
                    <a:pt x="1474" y="1137"/>
                  </a:lnTo>
                  <a:lnTo>
                    <a:pt x="1485" y="1135"/>
                  </a:lnTo>
                  <a:lnTo>
                    <a:pt x="1488" y="1133"/>
                  </a:lnTo>
                  <a:lnTo>
                    <a:pt x="1492" y="1129"/>
                  </a:lnTo>
                  <a:lnTo>
                    <a:pt x="1493" y="1126"/>
                  </a:lnTo>
                  <a:lnTo>
                    <a:pt x="1497" y="1122"/>
                  </a:lnTo>
                  <a:lnTo>
                    <a:pt x="1500" y="1121"/>
                  </a:lnTo>
                  <a:lnTo>
                    <a:pt x="1504" y="1120"/>
                  </a:lnTo>
                  <a:lnTo>
                    <a:pt x="1508" y="1121"/>
                  </a:lnTo>
                  <a:lnTo>
                    <a:pt x="1514" y="1124"/>
                  </a:lnTo>
                  <a:lnTo>
                    <a:pt x="1515" y="1128"/>
                  </a:lnTo>
                  <a:lnTo>
                    <a:pt x="1515" y="1132"/>
                  </a:lnTo>
                  <a:lnTo>
                    <a:pt x="1514" y="1136"/>
                  </a:lnTo>
                  <a:lnTo>
                    <a:pt x="1511" y="1141"/>
                  </a:lnTo>
                  <a:lnTo>
                    <a:pt x="1508" y="1146"/>
                  </a:lnTo>
                  <a:lnTo>
                    <a:pt x="1504" y="1148"/>
                  </a:lnTo>
                  <a:lnTo>
                    <a:pt x="1502" y="1151"/>
                  </a:lnTo>
                  <a:lnTo>
                    <a:pt x="1497" y="1154"/>
                  </a:lnTo>
                  <a:lnTo>
                    <a:pt x="1495" y="1155"/>
                  </a:lnTo>
                  <a:lnTo>
                    <a:pt x="1493" y="1157"/>
                  </a:lnTo>
                  <a:lnTo>
                    <a:pt x="1493" y="1159"/>
                  </a:lnTo>
                  <a:lnTo>
                    <a:pt x="1496" y="1159"/>
                  </a:lnTo>
                  <a:lnTo>
                    <a:pt x="1500" y="1161"/>
                  </a:lnTo>
                  <a:lnTo>
                    <a:pt x="1510" y="1161"/>
                  </a:lnTo>
                  <a:lnTo>
                    <a:pt x="1511" y="1159"/>
                  </a:lnTo>
                  <a:lnTo>
                    <a:pt x="1511" y="1155"/>
                  </a:lnTo>
                  <a:lnTo>
                    <a:pt x="1514" y="1147"/>
                  </a:lnTo>
                  <a:lnTo>
                    <a:pt x="1519" y="1139"/>
                  </a:lnTo>
                  <a:lnTo>
                    <a:pt x="1522" y="1136"/>
                  </a:lnTo>
                  <a:lnTo>
                    <a:pt x="1523" y="1133"/>
                  </a:lnTo>
                  <a:lnTo>
                    <a:pt x="1525" y="1133"/>
                  </a:lnTo>
                  <a:lnTo>
                    <a:pt x="1526" y="1132"/>
                  </a:lnTo>
                  <a:lnTo>
                    <a:pt x="1528" y="1132"/>
                  </a:lnTo>
                  <a:lnTo>
                    <a:pt x="1529" y="1133"/>
                  </a:lnTo>
                  <a:lnTo>
                    <a:pt x="1532" y="1133"/>
                  </a:lnTo>
                  <a:lnTo>
                    <a:pt x="1540" y="1135"/>
                  </a:lnTo>
                  <a:lnTo>
                    <a:pt x="1549" y="1137"/>
                  </a:lnTo>
                  <a:lnTo>
                    <a:pt x="1558" y="1141"/>
                  </a:lnTo>
                  <a:lnTo>
                    <a:pt x="1566" y="1147"/>
                  </a:lnTo>
                  <a:lnTo>
                    <a:pt x="1575" y="1154"/>
                  </a:lnTo>
                  <a:lnTo>
                    <a:pt x="1586" y="1161"/>
                  </a:lnTo>
                  <a:lnTo>
                    <a:pt x="1595" y="1165"/>
                  </a:lnTo>
                  <a:lnTo>
                    <a:pt x="1604" y="1165"/>
                  </a:lnTo>
                  <a:lnTo>
                    <a:pt x="1612" y="1162"/>
                  </a:lnTo>
                  <a:lnTo>
                    <a:pt x="1619" y="1162"/>
                  </a:lnTo>
                  <a:lnTo>
                    <a:pt x="1627" y="1166"/>
                  </a:lnTo>
                  <a:lnTo>
                    <a:pt x="1636" y="1173"/>
                  </a:lnTo>
                  <a:lnTo>
                    <a:pt x="1642" y="1180"/>
                  </a:lnTo>
                  <a:lnTo>
                    <a:pt x="1649" y="1185"/>
                  </a:lnTo>
                  <a:lnTo>
                    <a:pt x="1657" y="1189"/>
                  </a:lnTo>
                  <a:lnTo>
                    <a:pt x="1666" y="1192"/>
                  </a:lnTo>
                  <a:lnTo>
                    <a:pt x="1672" y="1195"/>
                  </a:lnTo>
                  <a:lnTo>
                    <a:pt x="1682" y="1202"/>
                  </a:lnTo>
                  <a:lnTo>
                    <a:pt x="1689" y="1214"/>
                  </a:lnTo>
                  <a:lnTo>
                    <a:pt x="1693" y="1226"/>
                  </a:lnTo>
                  <a:lnTo>
                    <a:pt x="1693" y="1236"/>
                  </a:lnTo>
                  <a:lnTo>
                    <a:pt x="1690" y="1247"/>
                  </a:lnTo>
                  <a:lnTo>
                    <a:pt x="1686" y="1258"/>
                  </a:lnTo>
                  <a:lnTo>
                    <a:pt x="1682" y="1268"/>
                  </a:lnTo>
                  <a:lnTo>
                    <a:pt x="1681" y="1273"/>
                  </a:lnTo>
                  <a:lnTo>
                    <a:pt x="1678" y="1278"/>
                  </a:lnTo>
                  <a:lnTo>
                    <a:pt x="1672" y="1287"/>
                  </a:lnTo>
                  <a:lnTo>
                    <a:pt x="1666" y="1296"/>
                  </a:lnTo>
                  <a:lnTo>
                    <a:pt x="1656" y="1307"/>
                  </a:lnTo>
                  <a:lnTo>
                    <a:pt x="1646" y="1317"/>
                  </a:lnTo>
                  <a:lnTo>
                    <a:pt x="1638" y="1329"/>
                  </a:lnTo>
                  <a:lnTo>
                    <a:pt x="1637" y="1342"/>
                  </a:lnTo>
                  <a:lnTo>
                    <a:pt x="1640" y="1351"/>
                  </a:lnTo>
                  <a:lnTo>
                    <a:pt x="1641" y="1358"/>
                  </a:lnTo>
                  <a:lnTo>
                    <a:pt x="1641" y="1365"/>
                  </a:lnTo>
                  <a:lnTo>
                    <a:pt x="1638" y="1374"/>
                  </a:lnTo>
                  <a:lnTo>
                    <a:pt x="1636" y="1385"/>
                  </a:lnTo>
                  <a:lnTo>
                    <a:pt x="1633" y="1394"/>
                  </a:lnTo>
                  <a:lnTo>
                    <a:pt x="1633" y="1400"/>
                  </a:lnTo>
                  <a:lnTo>
                    <a:pt x="1634" y="1407"/>
                  </a:lnTo>
                  <a:lnTo>
                    <a:pt x="1631" y="1414"/>
                  </a:lnTo>
                  <a:lnTo>
                    <a:pt x="1627" y="1422"/>
                  </a:lnTo>
                  <a:lnTo>
                    <a:pt x="1622" y="1429"/>
                  </a:lnTo>
                  <a:lnTo>
                    <a:pt x="1616" y="1440"/>
                  </a:lnTo>
                  <a:lnTo>
                    <a:pt x="1612" y="1453"/>
                  </a:lnTo>
                  <a:lnTo>
                    <a:pt x="1607" y="1462"/>
                  </a:lnTo>
                  <a:lnTo>
                    <a:pt x="1603" y="1466"/>
                  </a:lnTo>
                  <a:lnTo>
                    <a:pt x="1595" y="1469"/>
                  </a:lnTo>
                  <a:lnTo>
                    <a:pt x="1586" y="1469"/>
                  </a:lnTo>
                  <a:lnTo>
                    <a:pt x="1577" y="1472"/>
                  </a:lnTo>
                  <a:lnTo>
                    <a:pt x="1570" y="1474"/>
                  </a:lnTo>
                  <a:lnTo>
                    <a:pt x="1563" y="1476"/>
                  </a:lnTo>
                  <a:lnTo>
                    <a:pt x="1559" y="1479"/>
                  </a:lnTo>
                  <a:lnTo>
                    <a:pt x="1558" y="1480"/>
                  </a:lnTo>
                  <a:lnTo>
                    <a:pt x="1556" y="1480"/>
                  </a:lnTo>
                  <a:lnTo>
                    <a:pt x="1554" y="1481"/>
                  </a:lnTo>
                  <a:lnTo>
                    <a:pt x="1548" y="1485"/>
                  </a:lnTo>
                  <a:lnTo>
                    <a:pt x="1538" y="1489"/>
                  </a:lnTo>
                  <a:lnTo>
                    <a:pt x="1530" y="1496"/>
                  </a:lnTo>
                  <a:lnTo>
                    <a:pt x="1521" y="1502"/>
                  </a:lnTo>
                  <a:lnTo>
                    <a:pt x="1517" y="1509"/>
                  </a:lnTo>
                  <a:lnTo>
                    <a:pt x="1517" y="1517"/>
                  </a:lnTo>
                  <a:lnTo>
                    <a:pt x="1519" y="1526"/>
                  </a:lnTo>
                  <a:lnTo>
                    <a:pt x="1521" y="1536"/>
                  </a:lnTo>
                  <a:lnTo>
                    <a:pt x="1519" y="1544"/>
                  </a:lnTo>
                  <a:lnTo>
                    <a:pt x="1517" y="1548"/>
                  </a:lnTo>
                  <a:lnTo>
                    <a:pt x="1514" y="1551"/>
                  </a:lnTo>
                  <a:lnTo>
                    <a:pt x="1512" y="1551"/>
                  </a:lnTo>
                  <a:lnTo>
                    <a:pt x="1510" y="1553"/>
                  </a:lnTo>
                  <a:lnTo>
                    <a:pt x="1508" y="1553"/>
                  </a:lnTo>
                  <a:lnTo>
                    <a:pt x="1506" y="1554"/>
                  </a:lnTo>
                  <a:lnTo>
                    <a:pt x="1499" y="1568"/>
                  </a:lnTo>
                  <a:lnTo>
                    <a:pt x="1496" y="1572"/>
                  </a:lnTo>
                  <a:lnTo>
                    <a:pt x="1492" y="1576"/>
                  </a:lnTo>
                  <a:lnTo>
                    <a:pt x="1489" y="1577"/>
                  </a:lnTo>
                  <a:lnTo>
                    <a:pt x="1488" y="1579"/>
                  </a:lnTo>
                  <a:lnTo>
                    <a:pt x="1485" y="1580"/>
                  </a:lnTo>
                  <a:lnTo>
                    <a:pt x="1478" y="1590"/>
                  </a:lnTo>
                  <a:lnTo>
                    <a:pt x="1476" y="1605"/>
                  </a:lnTo>
                  <a:lnTo>
                    <a:pt x="1471" y="1614"/>
                  </a:lnTo>
                  <a:lnTo>
                    <a:pt x="1462" y="1627"/>
                  </a:lnTo>
                  <a:lnTo>
                    <a:pt x="1450" y="1640"/>
                  </a:lnTo>
                  <a:lnTo>
                    <a:pt x="1440" y="1648"/>
                  </a:lnTo>
                  <a:lnTo>
                    <a:pt x="1430" y="1651"/>
                  </a:lnTo>
                  <a:lnTo>
                    <a:pt x="1421" y="1650"/>
                  </a:lnTo>
                  <a:lnTo>
                    <a:pt x="1411" y="1647"/>
                  </a:lnTo>
                  <a:lnTo>
                    <a:pt x="1406" y="1642"/>
                  </a:lnTo>
                  <a:lnTo>
                    <a:pt x="1402" y="1633"/>
                  </a:lnTo>
                  <a:lnTo>
                    <a:pt x="1399" y="1622"/>
                  </a:lnTo>
                  <a:lnTo>
                    <a:pt x="1398" y="1613"/>
                  </a:lnTo>
                  <a:lnTo>
                    <a:pt x="1398" y="1606"/>
                  </a:lnTo>
                  <a:lnTo>
                    <a:pt x="1396" y="1606"/>
                  </a:lnTo>
                  <a:lnTo>
                    <a:pt x="1395" y="1613"/>
                  </a:lnTo>
                  <a:lnTo>
                    <a:pt x="1391" y="1622"/>
                  </a:lnTo>
                  <a:lnTo>
                    <a:pt x="1389" y="1632"/>
                  </a:lnTo>
                  <a:lnTo>
                    <a:pt x="1389" y="1637"/>
                  </a:lnTo>
                  <a:lnTo>
                    <a:pt x="1392" y="1643"/>
                  </a:lnTo>
                  <a:lnTo>
                    <a:pt x="1406" y="1657"/>
                  </a:lnTo>
                  <a:lnTo>
                    <a:pt x="1411" y="1661"/>
                  </a:lnTo>
                  <a:lnTo>
                    <a:pt x="1414" y="1664"/>
                  </a:lnTo>
                  <a:lnTo>
                    <a:pt x="1415" y="1666"/>
                  </a:lnTo>
                  <a:lnTo>
                    <a:pt x="1414" y="1669"/>
                  </a:lnTo>
                  <a:lnTo>
                    <a:pt x="1414" y="1673"/>
                  </a:lnTo>
                  <a:lnTo>
                    <a:pt x="1411" y="1677"/>
                  </a:lnTo>
                  <a:lnTo>
                    <a:pt x="1409" y="1683"/>
                  </a:lnTo>
                  <a:lnTo>
                    <a:pt x="1403" y="1690"/>
                  </a:lnTo>
                  <a:lnTo>
                    <a:pt x="1399" y="1698"/>
                  </a:lnTo>
                  <a:lnTo>
                    <a:pt x="1394" y="1705"/>
                  </a:lnTo>
                  <a:lnTo>
                    <a:pt x="1391" y="1707"/>
                  </a:lnTo>
                  <a:lnTo>
                    <a:pt x="1385" y="1709"/>
                  </a:lnTo>
                  <a:lnTo>
                    <a:pt x="1376" y="1710"/>
                  </a:lnTo>
                  <a:lnTo>
                    <a:pt x="1365" y="1711"/>
                  </a:lnTo>
                  <a:lnTo>
                    <a:pt x="1354" y="1711"/>
                  </a:lnTo>
                  <a:lnTo>
                    <a:pt x="1347" y="1710"/>
                  </a:lnTo>
                  <a:lnTo>
                    <a:pt x="1344" y="1709"/>
                  </a:lnTo>
                  <a:lnTo>
                    <a:pt x="1342" y="1710"/>
                  </a:lnTo>
                  <a:lnTo>
                    <a:pt x="1339" y="1716"/>
                  </a:lnTo>
                  <a:lnTo>
                    <a:pt x="1339" y="1732"/>
                  </a:lnTo>
                  <a:lnTo>
                    <a:pt x="1340" y="1735"/>
                  </a:lnTo>
                  <a:lnTo>
                    <a:pt x="1340" y="1739"/>
                  </a:lnTo>
                  <a:lnTo>
                    <a:pt x="1339" y="1740"/>
                  </a:lnTo>
                  <a:lnTo>
                    <a:pt x="1333" y="1740"/>
                  </a:lnTo>
                  <a:lnTo>
                    <a:pt x="1325" y="1737"/>
                  </a:lnTo>
                  <a:lnTo>
                    <a:pt x="1318" y="1736"/>
                  </a:lnTo>
                  <a:lnTo>
                    <a:pt x="1311" y="1733"/>
                  </a:lnTo>
                  <a:lnTo>
                    <a:pt x="1306" y="1733"/>
                  </a:lnTo>
                  <a:lnTo>
                    <a:pt x="1305" y="1735"/>
                  </a:lnTo>
                  <a:lnTo>
                    <a:pt x="1305" y="1739"/>
                  </a:lnTo>
                  <a:lnTo>
                    <a:pt x="1309" y="1751"/>
                  </a:lnTo>
                  <a:lnTo>
                    <a:pt x="1311" y="1754"/>
                  </a:lnTo>
                  <a:lnTo>
                    <a:pt x="1314" y="1755"/>
                  </a:lnTo>
                  <a:lnTo>
                    <a:pt x="1320" y="1755"/>
                  </a:lnTo>
                  <a:lnTo>
                    <a:pt x="1321" y="1754"/>
                  </a:lnTo>
                  <a:lnTo>
                    <a:pt x="1324" y="1754"/>
                  </a:lnTo>
                  <a:lnTo>
                    <a:pt x="1325" y="1755"/>
                  </a:lnTo>
                  <a:lnTo>
                    <a:pt x="1325" y="1757"/>
                  </a:lnTo>
                  <a:lnTo>
                    <a:pt x="1321" y="1765"/>
                  </a:lnTo>
                  <a:lnTo>
                    <a:pt x="1316" y="1773"/>
                  </a:lnTo>
                  <a:lnTo>
                    <a:pt x="1309" y="1780"/>
                  </a:lnTo>
                  <a:lnTo>
                    <a:pt x="1303" y="1787"/>
                  </a:lnTo>
                  <a:lnTo>
                    <a:pt x="1298" y="1796"/>
                  </a:lnTo>
                  <a:lnTo>
                    <a:pt x="1284" y="1810"/>
                  </a:lnTo>
                  <a:lnTo>
                    <a:pt x="1280" y="1813"/>
                  </a:lnTo>
                  <a:lnTo>
                    <a:pt x="1279" y="1817"/>
                  </a:lnTo>
                  <a:lnTo>
                    <a:pt x="1279" y="1824"/>
                  </a:lnTo>
                  <a:lnTo>
                    <a:pt x="1283" y="1825"/>
                  </a:lnTo>
                  <a:lnTo>
                    <a:pt x="1290" y="1825"/>
                  </a:lnTo>
                  <a:lnTo>
                    <a:pt x="1296" y="1827"/>
                  </a:lnTo>
                  <a:lnTo>
                    <a:pt x="1301" y="1827"/>
                  </a:lnTo>
                  <a:lnTo>
                    <a:pt x="1301" y="1831"/>
                  </a:lnTo>
                  <a:lnTo>
                    <a:pt x="1299" y="1839"/>
                  </a:lnTo>
                  <a:lnTo>
                    <a:pt x="1296" y="1846"/>
                  </a:lnTo>
                  <a:lnTo>
                    <a:pt x="1294" y="1851"/>
                  </a:lnTo>
                  <a:lnTo>
                    <a:pt x="1288" y="1857"/>
                  </a:lnTo>
                  <a:lnTo>
                    <a:pt x="1279" y="1865"/>
                  </a:lnTo>
                  <a:lnTo>
                    <a:pt x="1270" y="1873"/>
                  </a:lnTo>
                  <a:lnTo>
                    <a:pt x="1264" y="1879"/>
                  </a:lnTo>
                  <a:lnTo>
                    <a:pt x="1260" y="1884"/>
                  </a:lnTo>
                  <a:lnTo>
                    <a:pt x="1257" y="1891"/>
                  </a:lnTo>
                  <a:lnTo>
                    <a:pt x="1257" y="1899"/>
                  </a:lnTo>
                  <a:lnTo>
                    <a:pt x="1258" y="1906"/>
                  </a:lnTo>
                  <a:lnTo>
                    <a:pt x="1262" y="1914"/>
                  </a:lnTo>
                  <a:lnTo>
                    <a:pt x="1269" y="1924"/>
                  </a:lnTo>
                  <a:lnTo>
                    <a:pt x="1279" y="1932"/>
                  </a:lnTo>
                  <a:lnTo>
                    <a:pt x="1287" y="1936"/>
                  </a:lnTo>
                  <a:lnTo>
                    <a:pt x="1295" y="1939"/>
                  </a:lnTo>
                  <a:lnTo>
                    <a:pt x="1305" y="1940"/>
                  </a:lnTo>
                  <a:lnTo>
                    <a:pt x="1313" y="1940"/>
                  </a:lnTo>
                  <a:lnTo>
                    <a:pt x="1314" y="1943"/>
                  </a:lnTo>
                  <a:lnTo>
                    <a:pt x="1310" y="1946"/>
                  </a:lnTo>
                  <a:lnTo>
                    <a:pt x="1291" y="1951"/>
                  </a:lnTo>
                  <a:lnTo>
                    <a:pt x="1286" y="1953"/>
                  </a:lnTo>
                  <a:lnTo>
                    <a:pt x="1281" y="1954"/>
                  </a:lnTo>
                  <a:lnTo>
                    <a:pt x="1273" y="1955"/>
                  </a:lnTo>
                  <a:lnTo>
                    <a:pt x="1265" y="1958"/>
                  </a:lnTo>
                  <a:lnTo>
                    <a:pt x="1257" y="1958"/>
                  </a:lnTo>
                  <a:lnTo>
                    <a:pt x="1250" y="1957"/>
                  </a:lnTo>
                  <a:lnTo>
                    <a:pt x="1240" y="1954"/>
                  </a:lnTo>
                  <a:lnTo>
                    <a:pt x="1234" y="1950"/>
                  </a:lnTo>
                  <a:lnTo>
                    <a:pt x="1228" y="1949"/>
                  </a:lnTo>
                  <a:lnTo>
                    <a:pt x="1227" y="1949"/>
                  </a:lnTo>
                  <a:lnTo>
                    <a:pt x="1228" y="1947"/>
                  </a:lnTo>
                  <a:lnTo>
                    <a:pt x="1229" y="1944"/>
                  </a:lnTo>
                  <a:lnTo>
                    <a:pt x="1236" y="1938"/>
                  </a:lnTo>
                  <a:lnTo>
                    <a:pt x="1242" y="1933"/>
                  </a:lnTo>
                  <a:lnTo>
                    <a:pt x="1244" y="1931"/>
                  </a:lnTo>
                  <a:lnTo>
                    <a:pt x="1246" y="1927"/>
                  </a:lnTo>
                  <a:lnTo>
                    <a:pt x="1246" y="1924"/>
                  </a:lnTo>
                  <a:lnTo>
                    <a:pt x="1244" y="1922"/>
                  </a:lnTo>
                  <a:lnTo>
                    <a:pt x="1243" y="1920"/>
                  </a:lnTo>
                  <a:lnTo>
                    <a:pt x="1242" y="1918"/>
                  </a:lnTo>
                  <a:lnTo>
                    <a:pt x="1239" y="1918"/>
                  </a:lnTo>
                  <a:lnTo>
                    <a:pt x="1238" y="1920"/>
                  </a:lnTo>
                  <a:lnTo>
                    <a:pt x="1235" y="1925"/>
                  </a:lnTo>
                  <a:lnTo>
                    <a:pt x="1234" y="1932"/>
                  </a:lnTo>
                  <a:lnTo>
                    <a:pt x="1231" y="1938"/>
                  </a:lnTo>
                  <a:lnTo>
                    <a:pt x="1225" y="1943"/>
                  </a:lnTo>
                  <a:lnTo>
                    <a:pt x="1223" y="1943"/>
                  </a:lnTo>
                  <a:lnTo>
                    <a:pt x="1220" y="1942"/>
                  </a:lnTo>
                  <a:lnTo>
                    <a:pt x="1216" y="1940"/>
                  </a:lnTo>
                  <a:lnTo>
                    <a:pt x="1213" y="1936"/>
                  </a:lnTo>
                  <a:lnTo>
                    <a:pt x="1208" y="1931"/>
                  </a:lnTo>
                  <a:lnTo>
                    <a:pt x="1203" y="1928"/>
                  </a:lnTo>
                  <a:lnTo>
                    <a:pt x="1198" y="1924"/>
                  </a:lnTo>
                  <a:lnTo>
                    <a:pt x="1194" y="1917"/>
                  </a:lnTo>
                  <a:lnTo>
                    <a:pt x="1193" y="1907"/>
                  </a:lnTo>
                  <a:lnTo>
                    <a:pt x="1193" y="1899"/>
                  </a:lnTo>
                  <a:lnTo>
                    <a:pt x="1190" y="1894"/>
                  </a:lnTo>
                  <a:lnTo>
                    <a:pt x="1188" y="1892"/>
                  </a:lnTo>
                  <a:lnTo>
                    <a:pt x="1183" y="1890"/>
                  </a:lnTo>
                  <a:lnTo>
                    <a:pt x="1180" y="1887"/>
                  </a:lnTo>
                  <a:lnTo>
                    <a:pt x="1179" y="1884"/>
                  </a:lnTo>
                  <a:lnTo>
                    <a:pt x="1179" y="1883"/>
                  </a:lnTo>
                  <a:lnTo>
                    <a:pt x="1180" y="1880"/>
                  </a:lnTo>
                  <a:lnTo>
                    <a:pt x="1186" y="1875"/>
                  </a:lnTo>
                  <a:lnTo>
                    <a:pt x="1187" y="1872"/>
                  </a:lnTo>
                  <a:lnTo>
                    <a:pt x="1187" y="1869"/>
                  </a:lnTo>
                  <a:lnTo>
                    <a:pt x="1186" y="1866"/>
                  </a:lnTo>
                  <a:lnTo>
                    <a:pt x="1183" y="1865"/>
                  </a:lnTo>
                  <a:lnTo>
                    <a:pt x="1182" y="1865"/>
                  </a:lnTo>
                  <a:lnTo>
                    <a:pt x="1176" y="1862"/>
                  </a:lnTo>
                  <a:lnTo>
                    <a:pt x="1175" y="1861"/>
                  </a:lnTo>
                  <a:lnTo>
                    <a:pt x="1173" y="1858"/>
                  </a:lnTo>
                  <a:lnTo>
                    <a:pt x="1175" y="1851"/>
                  </a:lnTo>
                  <a:lnTo>
                    <a:pt x="1177" y="1843"/>
                  </a:lnTo>
                  <a:lnTo>
                    <a:pt x="1180" y="1836"/>
                  </a:lnTo>
                  <a:lnTo>
                    <a:pt x="1183" y="1832"/>
                  </a:lnTo>
                  <a:lnTo>
                    <a:pt x="1183" y="1829"/>
                  </a:lnTo>
                  <a:lnTo>
                    <a:pt x="1182" y="1827"/>
                  </a:lnTo>
                  <a:lnTo>
                    <a:pt x="1179" y="1822"/>
                  </a:lnTo>
                  <a:lnTo>
                    <a:pt x="1176" y="1814"/>
                  </a:lnTo>
                  <a:lnTo>
                    <a:pt x="1177" y="1807"/>
                  </a:lnTo>
                  <a:lnTo>
                    <a:pt x="1180" y="1801"/>
                  </a:lnTo>
                  <a:lnTo>
                    <a:pt x="1194" y="1781"/>
                  </a:lnTo>
                  <a:lnTo>
                    <a:pt x="1199" y="1772"/>
                  </a:lnTo>
                  <a:lnTo>
                    <a:pt x="1201" y="1765"/>
                  </a:lnTo>
                  <a:lnTo>
                    <a:pt x="1199" y="1758"/>
                  </a:lnTo>
                  <a:lnTo>
                    <a:pt x="1197" y="1747"/>
                  </a:lnTo>
                  <a:lnTo>
                    <a:pt x="1195" y="1736"/>
                  </a:lnTo>
                  <a:lnTo>
                    <a:pt x="1197" y="1728"/>
                  </a:lnTo>
                  <a:lnTo>
                    <a:pt x="1199" y="1720"/>
                  </a:lnTo>
                  <a:lnTo>
                    <a:pt x="1202" y="1709"/>
                  </a:lnTo>
                  <a:lnTo>
                    <a:pt x="1202" y="1699"/>
                  </a:lnTo>
                  <a:lnTo>
                    <a:pt x="1197" y="1694"/>
                  </a:lnTo>
                  <a:lnTo>
                    <a:pt x="1195" y="1691"/>
                  </a:lnTo>
                  <a:lnTo>
                    <a:pt x="1195" y="1684"/>
                  </a:lnTo>
                  <a:lnTo>
                    <a:pt x="1197" y="1683"/>
                  </a:lnTo>
                  <a:lnTo>
                    <a:pt x="1198" y="1680"/>
                  </a:lnTo>
                  <a:lnTo>
                    <a:pt x="1201" y="1679"/>
                  </a:lnTo>
                  <a:lnTo>
                    <a:pt x="1202" y="1677"/>
                  </a:lnTo>
                  <a:lnTo>
                    <a:pt x="1203" y="1674"/>
                  </a:lnTo>
                  <a:lnTo>
                    <a:pt x="1203" y="1669"/>
                  </a:lnTo>
                  <a:lnTo>
                    <a:pt x="1205" y="1659"/>
                  </a:lnTo>
                  <a:lnTo>
                    <a:pt x="1209" y="1650"/>
                  </a:lnTo>
                  <a:lnTo>
                    <a:pt x="1213" y="1643"/>
                  </a:lnTo>
                  <a:lnTo>
                    <a:pt x="1217" y="1628"/>
                  </a:lnTo>
                  <a:lnTo>
                    <a:pt x="1223" y="1613"/>
                  </a:lnTo>
                  <a:lnTo>
                    <a:pt x="1224" y="1605"/>
                  </a:lnTo>
                  <a:lnTo>
                    <a:pt x="1223" y="1595"/>
                  </a:lnTo>
                  <a:lnTo>
                    <a:pt x="1220" y="1585"/>
                  </a:lnTo>
                  <a:lnTo>
                    <a:pt x="1219" y="1580"/>
                  </a:lnTo>
                  <a:lnTo>
                    <a:pt x="1219" y="1579"/>
                  </a:lnTo>
                  <a:lnTo>
                    <a:pt x="1224" y="1573"/>
                  </a:lnTo>
                  <a:lnTo>
                    <a:pt x="1227" y="1572"/>
                  </a:lnTo>
                  <a:lnTo>
                    <a:pt x="1228" y="1569"/>
                  </a:lnTo>
                  <a:lnTo>
                    <a:pt x="1228" y="1566"/>
                  </a:lnTo>
                  <a:lnTo>
                    <a:pt x="1225" y="1561"/>
                  </a:lnTo>
                  <a:lnTo>
                    <a:pt x="1225" y="1557"/>
                  </a:lnTo>
                  <a:lnTo>
                    <a:pt x="1228" y="1555"/>
                  </a:lnTo>
                  <a:lnTo>
                    <a:pt x="1231" y="1553"/>
                  </a:lnTo>
                  <a:lnTo>
                    <a:pt x="1236" y="1550"/>
                  </a:lnTo>
                  <a:lnTo>
                    <a:pt x="1239" y="1547"/>
                  </a:lnTo>
                  <a:lnTo>
                    <a:pt x="1240" y="1542"/>
                  </a:lnTo>
                  <a:lnTo>
                    <a:pt x="1240" y="1532"/>
                  </a:lnTo>
                  <a:lnTo>
                    <a:pt x="1238" y="1521"/>
                  </a:lnTo>
                  <a:lnTo>
                    <a:pt x="1236" y="1510"/>
                  </a:lnTo>
                  <a:lnTo>
                    <a:pt x="1238" y="1496"/>
                  </a:lnTo>
                  <a:lnTo>
                    <a:pt x="1239" y="1481"/>
                  </a:lnTo>
                  <a:lnTo>
                    <a:pt x="1240" y="1463"/>
                  </a:lnTo>
                  <a:lnTo>
                    <a:pt x="1242" y="1448"/>
                  </a:lnTo>
                  <a:lnTo>
                    <a:pt x="1243" y="1436"/>
                  </a:lnTo>
                  <a:lnTo>
                    <a:pt x="1243" y="1411"/>
                  </a:lnTo>
                  <a:lnTo>
                    <a:pt x="1239" y="1400"/>
                  </a:lnTo>
                  <a:lnTo>
                    <a:pt x="1231" y="1387"/>
                  </a:lnTo>
                  <a:lnTo>
                    <a:pt x="1214" y="1374"/>
                  </a:lnTo>
                  <a:lnTo>
                    <a:pt x="1208" y="1369"/>
                  </a:lnTo>
                  <a:lnTo>
                    <a:pt x="1202" y="1365"/>
                  </a:lnTo>
                  <a:lnTo>
                    <a:pt x="1198" y="1362"/>
                  </a:lnTo>
                  <a:lnTo>
                    <a:pt x="1193" y="1361"/>
                  </a:lnTo>
                  <a:lnTo>
                    <a:pt x="1182" y="1357"/>
                  </a:lnTo>
                  <a:lnTo>
                    <a:pt x="1172" y="1350"/>
                  </a:lnTo>
                  <a:lnTo>
                    <a:pt x="1164" y="1342"/>
                  </a:lnTo>
                  <a:lnTo>
                    <a:pt x="1160" y="1332"/>
                  </a:lnTo>
                  <a:lnTo>
                    <a:pt x="1157" y="1315"/>
                  </a:lnTo>
                  <a:lnTo>
                    <a:pt x="1150" y="1300"/>
                  </a:lnTo>
                  <a:lnTo>
                    <a:pt x="1146" y="1287"/>
                  </a:lnTo>
                  <a:lnTo>
                    <a:pt x="1143" y="1277"/>
                  </a:lnTo>
                  <a:lnTo>
                    <a:pt x="1138" y="1266"/>
                  </a:lnTo>
                  <a:lnTo>
                    <a:pt x="1132" y="1254"/>
                  </a:lnTo>
                  <a:lnTo>
                    <a:pt x="1128" y="1243"/>
                  </a:lnTo>
                  <a:lnTo>
                    <a:pt x="1127" y="1233"/>
                  </a:lnTo>
                  <a:lnTo>
                    <a:pt x="1124" y="1226"/>
                  </a:lnTo>
                  <a:lnTo>
                    <a:pt x="1104" y="1210"/>
                  </a:lnTo>
                  <a:lnTo>
                    <a:pt x="1100" y="1203"/>
                  </a:lnTo>
                  <a:lnTo>
                    <a:pt x="1100" y="1191"/>
                  </a:lnTo>
                  <a:lnTo>
                    <a:pt x="1102" y="1180"/>
                  </a:lnTo>
                  <a:lnTo>
                    <a:pt x="1106" y="1170"/>
                  </a:lnTo>
                  <a:lnTo>
                    <a:pt x="1108" y="1162"/>
                  </a:lnTo>
                  <a:lnTo>
                    <a:pt x="1106" y="1152"/>
                  </a:lnTo>
                  <a:lnTo>
                    <a:pt x="1105" y="1141"/>
                  </a:lnTo>
                  <a:lnTo>
                    <a:pt x="1104" y="1135"/>
                  </a:lnTo>
                  <a:lnTo>
                    <a:pt x="1105" y="1128"/>
                  </a:lnTo>
                  <a:lnTo>
                    <a:pt x="1109" y="1118"/>
                  </a:lnTo>
                  <a:lnTo>
                    <a:pt x="1115" y="1110"/>
                  </a:lnTo>
                  <a:lnTo>
                    <a:pt x="1120" y="1104"/>
                  </a:lnTo>
                  <a:lnTo>
                    <a:pt x="1126" y="1100"/>
                  </a:lnTo>
                  <a:lnTo>
                    <a:pt x="1132" y="1094"/>
                  </a:lnTo>
                  <a:lnTo>
                    <a:pt x="1138" y="1089"/>
                  </a:lnTo>
                  <a:lnTo>
                    <a:pt x="1142" y="1087"/>
                  </a:lnTo>
                  <a:lnTo>
                    <a:pt x="1145" y="1084"/>
                  </a:lnTo>
                  <a:lnTo>
                    <a:pt x="1146" y="1078"/>
                  </a:lnTo>
                  <a:lnTo>
                    <a:pt x="1147" y="1069"/>
                  </a:lnTo>
                  <a:lnTo>
                    <a:pt x="1150" y="1059"/>
                  </a:lnTo>
                  <a:lnTo>
                    <a:pt x="1152" y="1048"/>
                  </a:lnTo>
                  <a:lnTo>
                    <a:pt x="1150" y="1037"/>
                  </a:lnTo>
                  <a:lnTo>
                    <a:pt x="1147" y="1028"/>
                  </a:lnTo>
                  <a:lnTo>
                    <a:pt x="1145" y="1024"/>
                  </a:lnTo>
                  <a:lnTo>
                    <a:pt x="1142" y="1017"/>
                  </a:lnTo>
                  <a:lnTo>
                    <a:pt x="1138" y="1007"/>
                  </a:lnTo>
                  <a:lnTo>
                    <a:pt x="1132" y="999"/>
                  </a:lnTo>
                  <a:lnTo>
                    <a:pt x="1130" y="996"/>
                  </a:lnTo>
                  <a:lnTo>
                    <a:pt x="1116" y="996"/>
                  </a:lnTo>
                  <a:lnTo>
                    <a:pt x="1116" y="1004"/>
                  </a:lnTo>
                  <a:lnTo>
                    <a:pt x="1115" y="1007"/>
                  </a:lnTo>
                  <a:lnTo>
                    <a:pt x="1112" y="1011"/>
                  </a:lnTo>
                  <a:lnTo>
                    <a:pt x="1109" y="1014"/>
                  </a:lnTo>
                  <a:lnTo>
                    <a:pt x="1105" y="1017"/>
                  </a:lnTo>
                  <a:lnTo>
                    <a:pt x="1102" y="1017"/>
                  </a:lnTo>
                  <a:lnTo>
                    <a:pt x="1100" y="1015"/>
                  </a:lnTo>
                  <a:lnTo>
                    <a:pt x="1097" y="1013"/>
                  </a:lnTo>
                  <a:lnTo>
                    <a:pt x="1095" y="1010"/>
                  </a:lnTo>
                  <a:lnTo>
                    <a:pt x="1094" y="1009"/>
                  </a:lnTo>
                  <a:lnTo>
                    <a:pt x="1089" y="1006"/>
                  </a:lnTo>
                  <a:lnTo>
                    <a:pt x="1080" y="1003"/>
                  </a:lnTo>
                  <a:lnTo>
                    <a:pt x="1076" y="1000"/>
                  </a:lnTo>
                  <a:lnTo>
                    <a:pt x="1074" y="998"/>
                  </a:lnTo>
                  <a:lnTo>
                    <a:pt x="1069" y="992"/>
                  </a:lnTo>
                  <a:lnTo>
                    <a:pt x="1064" y="987"/>
                  </a:lnTo>
                  <a:lnTo>
                    <a:pt x="1053" y="978"/>
                  </a:lnTo>
                  <a:lnTo>
                    <a:pt x="1046" y="976"/>
                  </a:lnTo>
                  <a:lnTo>
                    <a:pt x="1039" y="972"/>
                  </a:lnTo>
                  <a:lnTo>
                    <a:pt x="1034" y="966"/>
                  </a:lnTo>
                  <a:lnTo>
                    <a:pt x="1033" y="956"/>
                  </a:lnTo>
                  <a:lnTo>
                    <a:pt x="1030" y="943"/>
                  </a:lnTo>
                  <a:lnTo>
                    <a:pt x="1026" y="935"/>
                  </a:lnTo>
                  <a:lnTo>
                    <a:pt x="1020" y="929"/>
                  </a:lnTo>
                  <a:lnTo>
                    <a:pt x="1018" y="928"/>
                  </a:lnTo>
                  <a:lnTo>
                    <a:pt x="1015" y="925"/>
                  </a:lnTo>
                  <a:lnTo>
                    <a:pt x="1011" y="924"/>
                  </a:lnTo>
                  <a:lnTo>
                    <a:pt x="1008" y="922"/>
                  </a:lnTo>
                  <a:lnTo>
                    <a:pt x="1004" y="922"/>
                  </a:lnTo>
                  <a:lnTo>
                    <a:pt x="1001" y="924"/>
                  </a:lnTo>
                  <a:lnTo>
                    <a:pt x="997" y="924"/>
                  </a:lnTo>
                  <a:lnTo>
                    <a:pt x="990" y="922"/>
                  </a:lnTo>
                  <a:lnTo>
                    <a:pt x="985" y="918"/>
                  </a:lnTo>
                  <a:lnTo>
                    <a:pt x="979" y="917"/>
                  </a:lnTo>
                  <a:lnTo>
                    <a:pt x="972" y="915"/>
                  </a:lnTo>
                  <a:lnTo>
                    <a:pt x="956" y="902"/>
                  </a:lnTo>
                  <a:lnTo>
                    <a:pt x="951" y="896"/>
                  </a:lnTo>
                  <a:lnTo>
                    <a:pt x="948" y="892"/>
                  </a:lnTo>
                  <a:lnTo>
                    <a:pt x="945" y="889"/>
                  </a:lnTo>
                  <a:lnTo>
                    <a:pt x="942" y="885"/>
                  </a:lnTo>
                  <a:lnTo>
                    <a:pt x="940" y="883"/>
                  </a:lnTo>
                  <a:lnTo>
                    <a:pt x="931" y="880"/>
                  </a:lnTo>
                  <a:lnTo>
                    <a:pt x="927" y="880"/>
                  </a:lnTo>
                  <a:lnTo>
                    <a:pt x="922" y="883"/>
                  </a:lnTo>
                  <a:lnTo>
                    <a:pt x="919" y="885"/>
                  </a:lnTo>
                  <a:lnTo>
                    <a:pt x="918" y="889"/>
                  </a:lnTo>
                  <a:lnTo>
                    <a:pt x="915" y="893"/>
                  </a:lnTo>
                  <a:lnTo>
                    <a:pt x="912" y="896"/>
                  </a:lnTo>
                  <a:lnTo>
                    <a:pt x="910" y="896"/>
                  </a:lnTo>
                  <a:lnTo>
                    <a:pt x="907" y="895"/>
                  </a:lnTo>
                  <a:lnTo>
                    <a:pt x="894" y="883"/>
                  </a:lnTo>
                  <a:lnTo>
                    <a:pt x="890" y="881"/>
                  </a:lnTo>
                  <a:lnTo>
                    <a:pt x="884" y="883"/>
                  </a:lnTo>
                  <a:lnTo>
                    <a:pt x="864" y="885"/>
                  </a:lnTo>
                  <a:lnTo>
                    <a:pt x="858" y="883"/>
                  </a:lnTo>
                  <a:lnTo>
                    <a:pt x="849" y="869"/>
                  </a:lnTo>
                  <a:lnTo>
                    <a:pt x="847" y="861"/>
                  </a:lnTo>
                  <a:lnTo>
                    <a:pt x="847" y="856"/>
                  </a:lnTo>
                  <a:lnTo>
                    <a:pt x="844" y="848"/>
                  </a:lnTo>
                  <a:lnTo>
                    <a:pt x="837" y="843"/>
                  </a:lnTo>
                  <a:lnTo>
                    <a:pt x="827" y="839"/>
                  </a:lnTo>
                  <a:lnTo>
                    <a:pt x="818" y="836"/>
                  </a:lnTo>
                  <a:lnTo>
                    <a:pt x="810" y="835"/>
                  </a:lnTo>
                  <a:lnTo>
                    <a:pt x="804" y="832"/>
                  </a:lnTo>
                  <a:lnTo>
                    <a:pt x="799" y="825"/>
                  </a:lnTo>
                  <a:lnTo>
                    <a:pt x="795" y="817"/>
                  </a:lnTo>
                  <a:lnTo>
                    <a:pt x="792" y="809"/>
                  </a:lnTo>
                  <a:lnTo>
                    <a:pt x="793" y="803"/>
                  </a:lnTo>
                  <a:lnTo>
                    <a:pt x="793" y="798"/>
                  </a:lnTo>
                  <a:lnTo>
                    <a:pt x="792" y="789"/>
                  </a:lnTo>
                  <a:lnTo>
                    <a:pt x="788" y="781"/>
                  </a:lnTo>
                  <a:lnTo>
                    <a:pt x="788" y="780"/>
                  </a:lnTo>
                  <a:lnTo>
                    <a:pt x="781" y="773"/>
                  </a:lnTo>
                  <a:lnTo>
                    <a:pt x="778" y="769"/>
                  </a:lnTo>
                  <a:lnTo>
                    <a:pt x="773" y="763"/>
                  </a:lnTo>
                  <a:lnTo>
                    <a:pt x="767" y="761"/>
                  </a:lnTo>
                  <a:lnTo>
                    <a:pt x="763" y="758"/>
                  </a:lnTo>
                  <a:lnTo>
                    <a:pt x="759" y="751"/>
                  </a:lnTo>
                  <a:lnTo>
                    <a:pt x="745" y="732"/>
                  </a:lnTo>
                  <a:lnTo>
                    <a:pt x="740" y="722"/>
                  </a:lnTo>
                  <a:lnTo>
                    <a:pt x="734" y="715"/>
                  </a:lnTo>
                  <a:lnTo>
                    <a:pt x="728" y="707"/>
                  </a:lnTo>
                  <a:lnTo>
                    <a:pt x="718" y="698"/>
                  </a:lnTo>
                  <a:lnTo>
                    <a:pt x="702" y="678"/>
                  </a:lnTo>
                  <a:lnTo>
                    <a:pt x="698" y="670"/>
                  </a:lnTo>
                  <a:lnTo>
                    <a:pt x="692" y="654"/>
                  </a:lnTo>
                  <a:lnTo>
                    <a:pt x="689" y="648"/>
                  </a:lnTo>
                  <a:lnTo>
                    <a:pt x="685" y="648"/>
                  </a:lnTo>
                  <a:lnTo>
                    <a:pt x="683" y="650"/>
                  </a:lnTo>
                  <a:lnTo>
                    <a:pt x="677" y="656"/>
                  </a:lnTo>
                  <a:lnTo>
                    <a:pt x="678" y="663"/>
                  </a:lnTo>
                  <a:lnTo>
                    <a:pt x="684" y="670"/>
                  </a:lnTo>
                  <a:lnTo>
                    <a:pt x="691" y="678"/>
                  </a:lnTo>
                  <a:lnTo>
                    <a:pt x="696" y="685"/>
                  </a:lnTo>
                  <a:lnTo>
                    <a:pt x="700" y="693"/>
                  </a:lnTo>
                  <a:lnTo>
                    <a:pt x="706" y="703"/>
                  </a:lnTo>
                  <a:lnTo>
                    <a:pt x="722" y="722"/>
                  </a:lnTo>
                  <a:lnTo>
                    <a:pt x="725" y="732"/>
                  </a:lnTo>
                  <a:lnTo>
                    <a:pt x="726" y="740"/>
                  </a:lnTo>
                  <a:lnTo>
                    <a:pt x="729" y="747"/>
                  </a:lnTo>
                  <a:lnTo>
                    <a:pt x="734" y="751"/>
                  </a:lnTo>
                  <a:lnTo>
                    <a:pt x="748" y="765"/>
                  </a:lnTo>
                  <a:lnTo>
                    <a:pt x="751" y="772"/>
                  </a:lnTo>
                  <a:lnTo>
                    <a:pt x="748" y="778"/>
                  </a:lnTo>
                  <a:lnTo>
                    <a:pt x="743" y="781"/>
                  </a:lnTo>
                  <a:lnTo>
                    <a:pt x="737" y="778"/>
                  </a:lnTo>
                  <a:lnTo>
                    <a:pt x="732" y="773"/>
                  </a:lnTo>
                  <a:lnTo>
                    <a:pt x="728" y="767"/>
                  </a:lnTo>
                  <a:lnTo>
                    <a:pt x="725" y="765"/>
                  </a:lnTo>
                  <a:lnTo>
                    <a:pt x="724" y="765"/>
                  </a:lnTo>
                  <a:lnTo>
                    <a:pt x="715" y="761"/>
                  </a:lnTo>
                  <a:lnTo>
                    <a:pt x="713" y="755"/>
                  </a:lnTo>
                  <a:lnTo>
                    <a:pt x="713" y="752"/>
                  </a:lnTo>
                  <a:lnTo>
                    <a:pt x="710" y="745"/>
                  </a:lnTo>
                  <a:lnTo>
                    <a:pt x="703" y="737"/>
                  </a:lnTo>
                  <a:lnTo>
                    <a:pt x="696" y="728"/>
                  </a:lnTo>
                  <a:lnTo>
                    <a:pt x="693" y="724"/>
                  </a:lnTo>
                  <a:lnTo>
                    <a:pt x="688" y="721"/>
                  </a:lnTo>
                  <a:lnTo>
                    <a:pt x="683" y="721"/>
                  </a:lnTo>
                  <a:lnTo>
                    <a:pt x="680" y="722"/>
                  </a:lnTo>
                  <a:lnTo>
                    <a:pt x="673" y="722"/>
                  </a:lnTo>
                  <a:lnTo>
                    <a:pt x="672" y="721"/>
                  </a:lnTo>
                  <a:lnTo>
                    <a:pt x="672" y="715"/>
                  </a:lnTo>
                  <a:lnTo>
                    <a:pt x="676" y="707"/>
                  </a:lnTo>
                  <a:lnTo>
                    <a:pt x="678" y="704"/>
                  </a:lnTo>
                  <a:lnTo>
                    <a:pt x="681" y="699"/>
                  </a:lnTo>
                  <a:lnTo>
                    <a:pt x="681" y="696"/>
                  </a:lnTo>
                  <a:lnTo>
                    <a:pt x="680" y="693"/>
                  </a:lnTo>
                  <a:lnTo>
                    <a:pt x="674" y="688"/>
                  </a:lnTo>
                  <a:lnTo>
                    <a:pt x="670" y="685"/>
                  </a:lnTo>
                  <a:lnTo>
                    <a:pt x="667" y="684"/>
                  </a:lnTo>
                  <a:lnTo>
                    <a:pt x="663" y="680"/>
                  </a:lnTo>
                  <a:lnTo>
                    <a:pt x="659" y="670"/>
                  </a:lnTo>
                  <a:lnTo>
                    <a:pt x="654" y="659"/>
                  </a:lnTo>
                  <a:lnTo>
                    <a:pt x="650" y="647"/>
                  </a:lnTo>
                  <a:lnTo>
                    <a:pt x="644" y="635"/>
                  </a:lnTo>
                  <a:lnTo>
                    <a:pt x="636" y="619"/>
                  </a:lnTo>
                  <a:lnTo>
                    <a:pt x="628" y="611"/>
                  </a:lnTo>
                  <a:lnTo>
                    <a:pt x="620" y="608"/>
                  </a:lnTo>
                  <a:lnTo>
                    <a:pt x="611" y="607"/>
                  </a:lnTo>
                  <a:lnTo>
                    <a:pt x="602" y="604"/>
                  </a:lnTo>
                  <a:lnTo>
                    <a:pt x="594" y="600"/>
                  </a:lnTo>
                  <a:lnTo>
                    <a:pt x="587" y="596"/>
                  </a:lnTo>
                  <a:lnTo>
                    <a:pt x="584" y="591"/>
                  </a:lnTo>
                  <a:lnTo>
                    <a:pt x="583" y="581"/>
                  </a:lnTo>
                  <a:lnTo>
                    <a:pt x="577" y="559"/>
                  </a:lnTo>
                  <a:lnTo>
                    <a:pt x="572" y="550"/>
                  </a:lnTo>
                  <a:lnTo>
                    <a:pt x="564" y="537"/>
                  </a:lnTo>
                  <a:lnTo>
                    <a:pt x="558" y="524"/>
                  </a:lnTo>
                  <a:lnTo>
                    <a:pt x="554" y="510"/>
                  </a:lnTo>
                  <a:lnTo>
                    <a:pt x="553" y="497"/>
                  </a:lnTo>
                  <a:lnTo>
                    <a:pt x="554" y="487"/>
                  </a:lnTo>
                  <a:lnTo>
                    <a:pt x="554" y="474"/>
                  </a:lnTo>
                  <a:lnTo>
                    <a:pt x="555" y="459"/>
                  </a:lnTo>
                  <a:lnTo>
                    <a:pt x="557" y="448"/>
                  </a:lnTo>
                  <a:lnTo>
                    <a:pt x="557" y="440"/>
                  </a:lnTo>
                  <a:lnTo>
                    <a:pt x="555" y="432"/>
                  </a:lnTo>
                  <a:lnTo>
                    <a:pt x="553" y="422"/>
                  </a:lnTo>
                  <a:lnTo>
                    <a:pt x="550" y="415"/>
                  </a:lnTo>
                  <a:lnTo>
                    <a:pt x="549" y="410"/>
                  </a:lnTo>
                  <a:lnTo>
                    <a:pt x="549" y="407"/>
                  </a:lnTo>
                  <a:lnTo>
                    <a:pt x="544" y="395"/>
                  </a:lnTo>
                  <a:lnTo>
                    <a:pt x="542" y="393"/>
                  </a:lnTo>
                  <a:lnTo>
                    <a:pt x="538" y="391"/>
                  </a:lnTo>
                  <a:lnTo>
                    <a:pt x="529" y="386"/>
                  </a:lnTo>
                  <a:lnTo>
                    <a:pt x="523" y="381"/>
                  </a:lnTo>
                  <a:lnTo>
                    <a:pt x="514" y="380"/>
                  </a:lnTo>
                  <a:lnTo>
                    <a:pt x="508" y="377"/>
                  </a:lnTo>
                  <a:lnTo>
                    <a:pt x="503" y="370"/>
                  </a:lnTo>
                  <a:lnTo>
                    <a:pt x="502" y="360"/>
                  </a:lnTo>
                  <a:lnTo>
                    <a:pt x="503" y="352"/>
                  </a:lnTo>
                  <a:lnTo>
                    <a:pt x="503" y="345"/>
                  </a:lnTo>
                  <a:lnTo>
                    <a:pt x="499" y="337"/>
                  </a:lnTo>
                  <a:lnTo>
                    <a:pt x="495" y="332"/>
                  </a:lnTo>
                  <a:lnTo>
                    <a:pt x="490" y="329"/>
                  </a:lnTo>
                  <a:lnTo>
                    <a:pt x="486" y="326"/>
                  </a:lnTo>
                  <a:lnTo>
                    <a:pt x="480" y="319"/>
                  </a:lnTo>
                  <a:lnTo>
                    <a:pt x="475" y="311"/>
                  </a:lnTo>
                  <a:lnTo>
                    <a:pt x="472" y="303"/>
                  </a:lnTo>
                  <a:lnTo>
                    <a:pt x="471" y="300"/>
                  </a:lnTo>
                  <a:lnTo>
                    <a:pt x="466" y="296"/>
                  </a:lnTo>
                  <a:lnTo>
                    <a:pt x="462" y="296"/>
                  </a:lnTo>
                  <a:lnTo>
                    <a:pt x="462" y="299"/>
                  </a:lnTo>
                  <a:lnTo>
                    <a:pt x="464" y="302"/>
                  </a:lnTo>
                  <a:lnTo>
                    <a:pt x="464" y="313"/>
                  </a:lnTo>
                  <a:lnTo>
                    <a:pt x="465" y="315"/>
                  </a:lnTo>
                  <a:lnTo>
                    <a:pt x="471" y="321"/>
                  </a:lnTo>
                  <a:lnTo>
                    <a:pt x="473" y="329"/>
                  </a:lnTo>
                  <a:lnTo>
                    <a:pt x="473" y="336"/>
                  </a:lnTo>
                  <a:lnTo>
                    <a:pt x="472" y="341"/>
                  </a:lnTo>
                  <a:lnTo>
                    <a:pt x="468" y="341"/>
                  </a:lnTo>
                  <a:lnTo>
                    <a:pt x="462" y="339"/>
                  </a:lnTo>
                  <a:lnTo>
                    <a:pt x="456" y="333"/>
                  </a:lnTo>
                  <a:lnTo>
                    <a:pt x="447" y="328"/>
                  </a:lnTo>
                  <a:lnTo>
                    <a:pt x="442" y="322"/>
                  </a:lnTo>
                  <a:lnTo>
                    <a:pt x="441" y="313"/>
                  </a:lnTo>
                  <a:lnTo>
                    <a:pt x="439" y="304"/>
                  </a:lnTo>
                  <a:lnTo>
                    <a:pt x="441" y="295"/>
                  </a:lnTo>
                  <a:lnTo>
                    <a:pt x="441" y="289"/>
                  </a:lnTo>
                  <a:lnTo>
                    <a:pt x="438" y="284"/>
                  </a:lnTo>
                  <a:lnTo>
                    <a:pt x="432" y="281"/>
                  </a:lnTo>
                  <a:lnTo>
                    <a:pt x="425" y="278"/>
                  </a:lnTo>
                  <a:lnTo>
                    <a:pt x="419" y="277"/>
                  </a:lnTo>
                  <a:lnTo>
                    <a:pt x="412" y="277"/>
                  </a:lnTo>
                  <a:lnTo>
                    <a:pt x="406" y="271"/>
                  </a:lnTo>
                  <a:lnTo>
                    <a:pt x="406" y="267"/>
                  </a:lnTo>
                  <a:lnTo>
                    <a:pt x="405" y="262"/>
                  </a:lnTo>
                  <a:lnTo>
                    <a:pt x="401" y="251"/>
                  </a:lnTo>
                  <a:lnTo>
                    <a:pt x="394" y="243"/>
                  </a:lnTo>
                  <a:lnTo>
                    <a:pt x="386" y="237"/>
                  </a:lnTo>
                  <a:lnTo>
                    <a:pt x="372" y="234"/>
                  </a:lnTo>
                  <a:lnTo>
                    <a:pt x="360" y="232"/>
                  </a:lnTo>
                  <a:lnTo>
                    <a:pt x="346" y="228"/>
                  </a:lnTo>
                  <a:lnTo>
                    <a:pt x="334" y="225"/>
                  </a:lnTo>
                  <a:lnTo>
                    <a:pt x="324" y="223"/>
                  </a:lnTo>
                  <a:lnTo>
                    <a:pt x="317" y="222"/>
                  </a:lnTo>
                  <a:lnTo>
                    <a:pt x="304" y="214"/>
                  </a:lnTo>
                  <a:lnTo>
                    <a:pt x="297" y="211"/>
                  </a:lnTo>
                  <a:lnTo>
                    <a:pt x="286" y="214"/>
                  </a:lnTo>
                  <a:lnTo>
                    <a:pt x="272" y="206"/>
                  </a:lnTo>
                  <a:lnTo>
                    <a:pt x="267" y="204"/>
                  </a:lnTo>
                  <a:lnTo>
                    <a:pt x="263" y="207"/>
                  </a:lnTo>
                  <a:lnTo>
                    <a:pt x="261" y="214"/>
                  </a:lnTo>
                  <a:lnTo>
                    <a:pt x="257" y="222"/>
                  </a:lnTo>
                  <a:lnTo>
                    <a:pt x="252" y="230"/>
                  </a:lnTo>
                  <a:lnTo>
                    <a:pt x="244" y="233"/>
                  </a:lnTo>
                  <a:lnTo>
                    <a:pt x="237" y="230"/>
                  </a:lnTo>
                  <a:lnTo>
                    <a:pt x="230" y="226"/>
                  </a:lnTo>
                  <a:lnTo>
                    <a:pt x="226" y="228"/>
                  </a:lnTo>
                  <a:lnTo>
                    <a:pt x="223" y="229"/>
                  </a:lnTo>
                  <a:lnTo>
                    <a:pt x="220" y="232"/>
                  </a:lnTo>
                  <a:lnTo>
                    <a:pt x="215" y="234"/>
                  </a:lnTo>
                  <a:lnTo>
                    <a:pt x="208" y="234"/>
                  </a:lnTo>
                  <a:lnTo>
                    <a:pt x="207" y="232"/>
                  </a:lnTo>
                  <a:lnTo>
                    <a:pt x="207" y="229"/>
                  </a:lnTo>
                  <a:lnTo>
                    <a:pt x="208" y="225"/>
                  </a:lnTo>
                  <a:lnTo>
                    <a:pt x="209" y="219"/>
                  </a:lnTo>
                  <a:lnTo>
                    <a:pt x="211" y="215"/>
                  </a:lnTo>
                  <a:lnTo>
                    <a:pt x="212" y="212"/>
                  </a:lnTo>
                  <a:lnTo>
                    <a:pt x="212" y="210"/>
                  </a:lnTo>
                  <a:lnTo>
                    <a:pt x="208" y="210"/>
                  </a:lnTo>
                  <a:lnTo>
                    <a:pt x="205" y="211"/>
                  </a:lnTo>
                  <a:lnTo>
                    <a:pt x="201" y="214"/>
                  </a:lnTo>
                  <a:lnTo>
                    <a:pt x="196" y="222"/>
                  </a:lnTo>
                  <a:lnTo>
                    <a:pt x="194" y="228"/>
                  </a:lnTo>
                  <a:lnTo>
                    <a:pt x="194" y="234"/>
                  </a:lnTo>
                  <a:lnTo>
                    <a:pt x="192" y="237"/>
                  </a:lnTo>
                  <a:lnTo>
                    <a:pt x="190" y="240"/>
                  </a:lnTo>
                  <a:lnTo>
                    <a:pt x="186" y="243"/>
                  </a:lnTo>
                  <a:lnTo>
                    <a:pt x="182" y="247"/>
                  </a:lnTo>
                  <a:lnTo>
                    <a:pt x="179" y="248"/>
                  </a:lnTo>
                  <a:lnTo>
                    <a:pt x="200" y="248"/>
                  </a:lnTo>
                  <a:lnTo>
                    <a:pt x="201" y="249"/>
                  </a:lnTo>
                  <a:lnTo>
                    <a:pt x="201" y="252"/>
                  </a:lnTo>
                  <a:lnTo>
                    <a:pt x="200" y="255"/>
                  </a:lnTo>
                  <a:lnTo>
                    <a:pt x="200" y="258"/>
                  </a:lnTo>
                  <a:lnTo>
                    <a:pt x="199" y="262"/>
                  </a:lnTo>
                  <a:lnTo>
                    <a:pt x="189" y="271"/>
                  </a:lnTo>
                  <a:lnTo>
                    <a:pt x="181" y="277"/>
                  </a:lnTo>
                  <a:lnTo>
                    <a:pt x="173" y="278"/>
                  </a:lnTo>
                  <a:lnTo>
                    <a:pt x="168" y="277"/>
                  </a:lnTo>
                  <a:lnTo>
                    <a:pt x="166" y="274"/>
                  </a:lnTo>
                  <a:lnTo>
                    <a:pt x="164" y="271"/>
                  </a:lnTo>
                  <a:lnTo>
                    <a:pt x="162" y="269"/>
                  </a:lnTo>
                  <a:lnTo>
                    <a:pt x="160" y="266"/>
                  </a:lnTo>
                  <a:lnTo>
                    <a:pt x="157" y="265"/>
                  </a:lnTo>
                  <a:lnTo>
                    <a:pt x="153" y="267"/>
                  </a:lnTo>
                  <a:lnTo>
                    <a:pt x="148" y="274"/>
                  </a:lnTo>
                  <a:lnTo>
                    <a:pt x="140" y="284"/>
                  </a:lnTo>
                  <a:lnTo>
                    <a:pt x="127" y="293"/>
                  </a:lnTo>
                  <a:lnTo>
                    <a:pt x="118" y="297"/>
                  </a:lnTo>
                  <a:lnTo>
                    <a:pt x="111" y="296"/>
                  </a:lnTo>
                  <a:lnTo>
                    <a:pt x="106" y="293"/>
                  </a:lnTo>
                  <a:lnTo>
                    <a:pt x="101" y="292"/>
                  </a:lnTo>
                  <a:lnTo>
                    <a:pt x="97" y="292"/>
                  </a:lnTo>
                  <a:lnTo>
                    <a:pt x="89" y="296"/>
                  </a:lnTo>
                  <a:lnTo>
                    <a:pt x="77" y="302"/>
                  </a:lnTo>
                  <a:lnTo>
                    <a:pt x="63" y="306"/>
                  </a:lnTo>
                  <a:lnTo>
                    <a:pt x="54" y="308"/>
                  </a:lnTo>
                  <a:lnTo>
                    <a:pt x="51" y="308"/>
                  </a:lnTo>
                  <a:lnTo>
                    <a:pt x="48" y="307"/>
                  </a:lnTo>
                  <a:lnTo>
                    <a:pt x="47" y="304"/>
                  </a:lnTo>
                  <a:lnTo>
                    <a:pt x="47" y="299"/>
                  </a:lnTo>
                  <a:lnTo>
                    <a:pt x="48" y="297"/>
                  </a:lnTo>
                  <a:lnTo>
                    <a:pt x="49" y="295"/>
                  </a:lnTo>
                  <a:lnTo>
                    <a:pt x="51" y="295"/>
                  </a:lnTo>
                  <a:lnTo>
                    <a:pt x="58" y="293"/>
                  </a:lnTo>
                  <a:lnTo>
                    <a:pt x="66" y="288"/>
                  </a:lnTo>
                  <a:lnTo>
                    <a:pt x="75" y="284"/>
                  </a:lnTo>
                  <a:lnTo>
                    <a:pt x="89" y="276"/>
                  </a:lnTo>
                  <a:lnTo>
                    <a:pt x="100" y="270"/>
                  </a:lnTo>
                  <a:lnTo>
                    <a:pt x="110" y="265"/>
                  </a:lnTo>
                  <a:lnTo>
                    <a:pt x="118" y="262"/>
                  </a:lnTo>
                  <a:lnTo>
                    <a:pt x="122" y="259"/>
                  </a:lnTo>
                  <a:lnTo>
                    <a:pt x="125" y="256"/>
                  </a:lnTo>
                  <a:lnTo>
                    <a:pt x="129" y="254"/>
                  </a:lnTo>
                  <a:lnTo>
                    <a:pt x="132" y="251"/>
                  </a:lnTo>
                  <a:lnTo>
                    <a:pt x="133" y="247"/>
                  </a:lnTo>
                  <a:lnTo>
                    <a:pt x="132" y="244"/>
                  </a:lnTo>
                  <a:lnTo>
                    <a:pt x="129" y="241"/>
                  </a:lnTo>
                  <a:lnTo>
                    <a:pt x="123" y="241"/>
                  </a:lnTo>
                  <a:lnTo>
                    <a:pt x="119" y="243"/>
                  </a:lnTo>
                  <a:lnTo>
                    <a:pt x="116" y="244"/>
                  </a:lnTo>
                  <a:lnTo>
                    <a:pt x="115" y="245"/>
                  </a:lnTo>
                  <a:lnTo>
                    <a:pt x="112" y="247"/>
                  </a:lnTo>
                  <a:lnTo>
                    <a:pt x="99" y="233"/>
                  </a:lnTo>
                  <a:lnTo>
                    <a:pt x="97" y="233"/>
                  </a:lnTo>
                  <a:lnTo>
                    <a:pt x="96" y="234"/>
                  </a:lnTo>
                  <a:lnTo>
                    <a:pt x="93" y="236"/>
                  </a:lnTo>
                  <a:lnTo>
                    <a:pt x="90" y="241"/>
                  </a:lnTo>
                  <a:lnTo>
                    <a:pt x="89" y="243"/>
                  </a:lnTo>
                  <a:lnTo>
                    <a:pt x="89" y="244"/>
                  </a:lnTo>
                  <a:lnTo>
                    <a:pt x="86" y="244"/>
                  </a:lnTo>
                  <a:lnTo>
                    <a:pt x="85" y="243"/>
                  </a:lnTo>
                  <a:lnTo>
                    <a:pt x="82" y="241"/>
                  </a:lnTo>
                  <a:lnTo>
                    <a:pt x="81" y="239"/>
                  </a:lnTo>
                  <a:lnTo>
                    <a:pt x="78" y="236"/>
                  </a:lnTo>
                  <a:lnTo>
                    <a:pt x="78" y="218"/>
                  </a:lnTo>
                  <a:lnTo>
                    <a:pt x="75" y="215"/>
                  </a:lnTo>
                  <a:lnTo>
                    <a:pt x="71" y="215"/>
                  </a:lnTo>
                  <a:lnTo>
                    <a:pt x="70" y="217"/>
                  </a:lnTo>
                  <a:lnTo>
                    <a:pt x="69" y="219"/>
                  </a:lnTo>
                  <a:lnTo>
                    <a:pt x="66" y="223"/>
                  </a:lnTo>
                  <a:lnTo>
                    <a:pt x="60" y="228"/>
                  </a:lnTo>
                  <a:lnTo>
                    <a:pt x="54" y="230"/>
                  </a:lnTo>
                  <a:lnTo>
                    <a:pt x="49" y="232"/>
                  </a:lnTo>
                  <a:lnTo>
                    <a:pt x="47" y="229"/>
                  </a:lnTo>
                  <a:lnTo>
                    <a:pt x="44" y="223"/>
                  </a:lnTo>
                  <a:lnTo>
                    <a:pt x="37" y="217"/>
                  </a:lnTo>
                  <a:lnTo>
                    <a:pt x="30" y="208"/>
                  </a:lnTo>
                  <a:lnTo>
                    <a:pt x="25" y="200"/>
                  </a:lnTo>
                  <a:lnTo>
                    <a:pt x="23" y="196"/>
                  </a:lnTo>
                  <a:lnTo>
                    <a:pt x="23" y="193"/>
                  </a:lnTo>
                  <a:lnTo>
                    <a:pt x="28" y="189"/>
                  </a:lnTo>
                  <a:lnTo>
                    <a:pt x="30" y="188"/>
                  </a:lnTo>
                  <a:lnTo>
                    <a:pt x="36" y="182"/>
                  </a:lnTo>
                  <a:lnTo>
                    <a:pt x="40" y="180"/>
                  </a:lnTo>
                  <a:lnTo>
                    <a:pt x="51" y="173"/>
                  </a:lnTo>
                  <a:lnTo>
                    <a:pt x="63" y="170"/>
                  </a:lnTo>
                  <a:lnTo>
                    <a:pt x="80" y="170"/>
                  </a:lnTo>
                  <a:lnTo>
                    <a:pt x="84" y="169"/>
                  </a:lnTo>
                  <a:lnTo>
                    <a:pt x="86" y="166"/>
                  </a:lnTo>
                  <a:lnTo>
                    <a:pt x="89" y="162"/>
                  </a:lnTo>
                  <a:lnTo>
                    <a:pt x="92" y="156"/>
                  </a:lnTo>
                  <a:lnTo>
                    <a:pt x="92" y="154"/>
                  </a:lnTo>
                  <a:lnTo>
                    <a:pt x="90" y="152"/>
                  </a:lnTo>
                  <a:lnTo>
                    <a:pt x="81" y="152"/>
                  </a:lnTo>
                  <a:lnTo>
                    <a:pt x="77" y="154"/>
                  </a:lnTo>
                  <a:lnTo>
                    <a:pt x="71" y="156"/>
                  </a:lnTo>
                  <a:lnTo>
                    <a:pt x="65" y="160"/>
                  </a:lnTo>
                  <a:lnTo>
                    <a:pt x="58" y="162"/>
                  </a:lnTo>
                  <a:lnTo>
                    <a:pt x="45" y="162"/>
                  </a:lnTo>
                  <a:lnTo>
                    <a:pt x="36" y="160"/>
                  </a:lnTo>
                  <a:lnTo>
                    <a:pt x="25" y="158"/>
                  </a:lnTo>
                  <a:lnTo>
                    <a:pt x="15" y="154"/>
                  </a:lnTo>
                  <a:lnTo>
                    <a:pt x="11" y="151"/>
                  </a:lnTo>
                  <a:lnTo>
                    <a:pt x="6" y="143"/>
                  </a:lnTo>
                  <a:lnTo>
                    <a:pt x="3" y="140"/>
                  </a:lnTo>
                  <a:lnTo>
                    <a:pt x="2" y="137"/>
                  </a:lnTo>
                  <a:lnTo>
                    <a:pt x="0" y="136"/>
                  </a:lnTo>
                  <a:lnTo>
                    <a:pt x="0" y="134"/>
                  </a:lnTo>
                  <a:lnTo>
                    <a:pt x="3" y="133"/>
                  </a:lnTo>
                  <a:lnTo>
                    <a:pt x="11" y="130"/>
                  </a:lnTo>
                  <a:lnTo>
                    <a:pt x="22" y="128"/>
                  </a:lnTo>
                  <a:lnTo>
                    <a:pt x="34" y="125"/>
                  </a:lnTo>
                  <a:lnTo>
                    <a:pt x="47" y="118"/>
                  </a:lnTo>
                  <a:lnTo>
                    <a:pt x="54" y="125"/>
                  </a:lnTo>
                  <a:lnTo>
                    <a:pt x="66" y="132"/>
                  </a:lnTo>
                  <a:lnTo>
                    <a:pt x="81" y="134"/>
                  </a:lnTo>
                  <a:lnTo>
                    <a:pt x="86" y="134"/>
                  </a:lnTo>
                  <a:lnTo>
                    <a:pt x="88" y="132"/>
                  </a:lnTo>
                  <a:lnTo>
                    <a:pt x="88" y="128"/>
                  </a:lnTo>
                  <a:lnTo>
                    <a:pt x="85" y="123"/>
                  </a:lnTo>
                  <a:lnTo>
                    <a:pt x="80" y="118"/>
                  </a:lnTo>
                  <a:lnTo>
                    <a:pt x="74" y="115"/>
                  </a:lnTo>
                  <a:lnTo>
                    <a:pt x="71" y="115"/>
                  </a:lnTo>
                  <a:lnTo>
                    <a:pt x="69" y="114"/>
                  </a:lnTo>
                  <a:lnTo>
                    <a:pt x="66" y="114"/>
                  </a:lnTo>
                  <a:lnTo>
                    <a:pt x="58" y="108"/>
                  </a:lnTo>
                  <a:lnTo>
                    <a:pt x="52" y="106"/>
                  </a:lnTo>
                  <a:lnTo>
                    <a:pt x="41" y="104"/>
                  </a:lnTo>
                  <a:lnTo>
                    <a:pt x="36" y="104"/>
                  </a:lnTo>
                  <a:lnTo>
                    <a:pt x="32" y="103"/>
                  </a:lnTo>
                  <a:lnTo>
                    <a:pt x="29" y="102"/>
                  </a:lnTo>
                  <a:lnTo>
                    <a:pt x="26" y="96"/>
                  </a:lnTo>
                  <a:lnTo>
                    <a:pt x="26" y="93"/>
                  </a:lnTo>
                  <a:lnTo>
                    <a:pt x="25" y="92"/>
                  </a:lnTo>
                  <a:lnTo>
                    <a:pt x="25" y="86"/>
                  </a:lnTo>
                  <a:lnTo>
                    <a:pt x="29" y="82"/>
                  </a:lnTo>
                  <a:lnTo>
                    <a:pt x="33" y="80"/>
                  </a:lnTo>
                  <a:lnTo>
                    <a:pt x="36" y="78"/>
                  </a:lnTo>
                  <a:lnTo>
                    <a:pt x="40" y="77"/>
                  </a:lnTo>
                  <a:lnTo>
                    <a:pt x="43" y="75"/>
                  </a:lnTo>
                  <a:lnTo>
                    <a:pt x="55" y="75"/>
                  </a:lnTo>
                  <a:lnTo>
                    <a:pt x="58" y="74"/>
                  </a:lnTo>
                  <a:lnTo>
                    <a:pt x="62" y="74"/>
                  </a:lnTo>
                  <a:lnTo>
                    <a:pt x="63" y="73"/>
                  </a:lnTo>
                  <a:lnTo>
                    <a:pt x="65" y="73"/>
                  </a:lnTo>
                  <a:lnTo>
                    <a:pt x="67" y="71"/>
                  </a:lnTo>
                  <a:lnTo>
                    <a:pt x="75" y="69"/>
                  </a:lnTo>
                  <a:lnTo>
                    <a:pt x="84" y="65"/>
                  </a:lnTo>
                  <a:lnTo>
                    <a:pt x="92" y="62"/>
                  </a:lnTo>
                  <a:lnTo>
                    <a:pt x="96" y="62"/>
                  </a:lnTo>
                  <a:lnTo>
                    <a:pt x="101" y="63"/>
                  </a:lnTo>
                  <a:lnTo>
                    <a:pt x="108" y="62"/>
                  </a:lnTo>
                  <a:lnTo>
                    <a:pt x="116" y="60"/>
                  </a:lnTo>
                  <a:lnTo>
                    <a:pt x="123" y="58"/>
                  </a:lnTo>
                  <a:lnTo>
                    <a:pt x="126" y="56"/>
                  </a:lnTo>
                  <a:lnTo>
                    <a:pt x="129" y="54"/>
                  </a:lnTo>
                  <a:lnTo>
                    <a:pt x="132" y="49"/>
                  </a:lnTo>
                  <a:lnTo>
                    <a:pt x="134" y="44"/>
                  </a:lnTo>
                  <a:lnTo>
                    <a:pt x="136" y="43"/>
                  </a:lnTo>
                  <a:lnTo>
                    <a:pt x="136" y="41"/>
                  </a:lnTo>
                  <a:lnTo>
                    <a:pt x="137" y="41"/>
                  </a:lnTo>
                  <a:lnTo>
                    <a:pt x="138" y="43"/>
                  </a:lnTo>
                  <a:lnTo>
                    <a:pt x="144" y="45"/>
                  </a:lnTo>
                  <a:lnTo>
                    <a:pt x="148" y="48"/>
                  </a:lnTo>
                  <a:lnTo>
                    <a:pt x="153" y="54"/>
                  </a:lnTo>
                  <a:lnTo>
                    <a:pt x="163" y="54"/>
                  </a:lnTo>
                  <a:lnTo>
                    <a:pt x="168" y="51"/>
                  </a:lnTo>
                  <a:lnTo>
                    <a:pt x="173" y="51"/>
                  </a:lnTo>
                  <a:lnTo>
                    <a:pt x="177" y="52"/>
                  </a:lnTo>
                  <a:lnTo>
                    <a:pt x="181" y="52"/>
                  </a:lnTo>
                  <a:lnTo>
                    <a:pt x="185" y="54"/>
                  </a:lnTo>
                  <a:lnTo>
                    <a:pt x="188" y="54"/>
                  </a:lnTo>
                  <a:lnTo>
                    <a:pt x="190" y="55"/>
                  </a:lnTo>
                  <a:lnTo>
                    <a:pt x="194" y="55"/>
                  </a:lnTo>
                  <a:lnTo>
                    <a:pt x="201" y="54"/>
                  </a:lnTo>
                  <a:lnTo>
                    <a:pt x="218" y="51"/>
                  </a:lnTo>
                  <a:lnTo>
                    <a:pt x="224" y="51"/>
                  </a:lnTo>
                  <a:lnTo>
                    <a:pt x="234" y="54"/>
                  </a:lnTo>
                  <a:lnTo>
                    <a:pt x="253" y="62"/>
                  </a:lnTo>
                  <a:lnTo>
                    <a:pt x="260" y="63"/>
                  </a:lnTo>
                  <a:lnTo>
                    <a:pt x="267" y="63"/>
                  </a:lnTo>
                  <a:lnTo>
                    <a:pt x="278" y="62"/>
                  </a:lnTo>
                  <a:lnTo>
                    <a:pt x="290" y="60"/>
                  </a:lnTo>
                  <a:lnTo>
                    <a:pt x="302" y="58"/>
                  </a:lnTo>
                  <a:lnTo>
                    <a:pt x="312" y="56"/>
                  </a:lnTo>
                  <a:lnTo>
                    <a:pt x="317" y="55"/>
                  </a:lnTo>
                  <a:lnTo>
                    <a:pt x="322" y="58"/>
                  </a:lnTo>
                  <a:lnTo>
                    <a:pt x="335" y="69"/>
                  </a:lnTo>
                  <a:lnTo>
                    <a:pt x="343" y="74"/>
                  </a:lnTo>
                  <a:lnTo>
                    <a:pt x="352" y="74"/>
                  </a:lnTo>
                  <a:lnTo>
                    <a:pt x="361" y="73"/>
                  </a:lnTo>
                  <a:lnTo>
                    <a:pt x="367" y="74"/>
                  </a:lnTo>
                  <a:lnTo>
                    <a:pt x="378" y="80"/>
                  </a:lnTo>
                  <a:lnTo>
                    <a:pt x="379" y="80"/>
                  </a:lnTo>
                  <a:lnTo>
                    <a:pt x="382" y="81"/>
                  </a:lnTo>
                  <a:lnTo>
                    <a:pt x="390" y="89"/>
                  </a:lnTo>
                  <a:lnTo>
                    <a:pt x="393" y="91"/>
                  </a:lnTo>
                  <a:lnTo>
                    <a:pt x="398" y="88"/>
                  </a:lnTo>
                  <a:lnTo>
                    <a:pt x="402" y="85"/>
                  </a:lnTo>
                  <a:lnTo>
                    <a:pt x="405" y="82"/>
                  </a:lnTo>
                  <a:lnTo>
                    <a:pt x="409" y="80"/>
                  </a:lnTo>
                  <a:lnTo>
                    <a:pt x="410" y="77"/>
                  </a:lnTo>
                  <a:lnTo>
                    <a:pt x="412" y="75"/>
                  </a:lnTo>
                  <a:lnTo>
                    <a:pt x="412" y="73"/>
                  </a:lnTo>
                  <a:lnTo>
                    <a:pt x="413" y="73"/>
                  </a:lnTo>
                  <a:lnTo>
                    <a:pt x="416" y="71"/>
                  </a:lnTo>
                  <a:lnTo>
                    <a:pt x="424" y="71"/>
                  </a:lnTo>
                  <a:lnTo>
                    <a:pt x="434" y="74"/>
                  </a:lnTo>
                  <a:lnTo>
                    <a:pt x="447" y="75"/>
                  </a:lnTo>
                  <a:lnTo>
                    <a:pt x="457" y="75"/>
                  </a:lnTo>
                  <a:lnTo>
                    <a:pt x="462" y="73"/>
                  </a:lnTo>
                  <a:lnTo>
                    <a:pt x="466" y="70"/>
                  </a:lnTo>
                  <a:lnTo>
                    <a:pt x="475" y="66"/>
                  </a:lnTo>
                  <a:lnTo>
                    <a:pt x="484" y="65"/>
                  </a:lnTo>
                  <a:lnTo>
                    <a:pt x="492" y="67"/>
                  </a:lnTo>
                  <a:lnTo>
                    <a:pt x="499" y="70"/>
                  </a:lnTo>
                  <a:lnTo>
                    <a:pt x="505" y="71"/>
                  </a:lnTo>
                  <a:lnTo>
                    <a:pt x="506" y="70"/>
                  </a:lnTo>
                  <a:lnTo>
                    <a:pt x="509" y="69"/>
                  </a:lnTo>
                  <a:lnTo>
                    <a:pt x="513" y="65"/>
                  </a:lnTo>
                  <a:lnTo>
                    <a:pt x="514" y="65"/>
                  </a:lnTo>
                  <a:lnTo>
                    <a:pt x="516" y="63"/>
                  </a:lnTo>
                  <a:lnTo>
                    <a:pt x="517" y="65"/>
                  </a:lnTo>
                  <a:lnTo>
                    <a:pt x="518" y="67"/>
                  </a:lnTo>
                  <a:lnTo>
                    <a:pt x="520" y="71"/>
                  </a:lnTo>
                  <a:lnTo>
                    <a:pt x="523" y="74"/>
                  </a:lnTo>
                  <a:lnTo>
                    <a:pt x="524" y="77"/>
                  </a:lnTo>
                  <a:lnTo>
                    <a:pt x="525" y="78"/>
                  </a:lnTo>
                  <a:lnTo>
                    <a:pt x="525" y="80"/>
                  </a:lnTo>
                  <a:lnTo>
                    <a:pt x="528" y="78"/>
                  </a:lnTo>
                  <a:lnTo>
                    <a:pt x="533" y="73"/>
                  </a:lnTo>
                  <a:lnTo>
                    <a:pt x="536" y="71"/>
                  </a:lnTo>
                  <a:lnTo>
                    <a:pt x="540" y="69"/>
                  </a:lnTo>
                  <a:lnTo>
                    <a:pt x="543" y="67"/>
                  </a:lnTo>
                  <a:lnTo>
                    <a:pt x="551" y="67"/>
                  </a:lnTo>
                  <a:lnTo>
                    <a:pt x="561" y="69"/>
                  </a:lnTo>
                  <a:lnTo>
                    <a:pt x="588" y="69"/>
                  </a:lnTo>
                  <a:lnTo>
                    <a:pt x="596" y="70"/>
                  </a:lnTo>
                  <a:lnTo>
                    <a:pt x="606" y="73"/>
                  </a:lnTo>
                  <a:lnTo>
                    <a:pt x="611" y="77"/>
                  </a:lnTo>
                  <a:lnTo>
                    <a:pt x="618" y="80"/>
                  </a:lnTo>
                  <a:lnTo>
                    <a:pt x="626" y="82"/>
                  </a:lnTo>
                  <a:lnTo>
                    <a:pt x="636" y="84"/>
                  </a:lnTo>
                  <a:lnTo>
                    <a:pt x="643" y="88"/>
                  </a:lnTo>
                  <a:lnTo>
                    <a:pt x="646" y="89"/>
                  </a:lnTo>
                  <a:lnTo>
                    <a:pt x="652" y="89"/>
                  </a:lnTo>
                  <a:lnTo>
                    <a:pt x="657" y="85"/>
                  </a:lnTo>
                  <a:lnTo>
                    <a:pt x="658" y="82"/>
                  </a:lnTo>
                  <a:lnTo>
                    <a:pt x="658" y="81"/>
                  </a:lnTo>
                  <a:lnTo>
                    <a:pt x="657" y="80"/>
                  </a:lnTo>
                  <a:lnTo>
                    <a:pt x="651" y="77"/>
                  </a:lnTo>
                  <a:lnTo>
                    <a:pt x="646" y="71"/>
                  </a:lnTo>
                  <a:lnTo>
                    <a:pt x="643" y="70"/>
                  </a:lnTo>
                  <a:lnTo>
                    <a:pt x="640" y="65"/>
                  </a:lnTo>
                  <a:lnTo>
                    <a:pt x="636" y="59"/>
                  </a:lnTo>
                  <a:lnTo>
                    <a:pt x="625" y="45"/>
                  </a:lnTo>
                  <a:lnTo>
                    <a:pt x="622" y="41"/>
                  </a:lnTo>
                  <a:lnTo>
                    <a:pt x="620" y="38"/>
                  </a:lnTo>
                  <a:lnTo>
                    <a:pt x="617" y="40"/>
                  </a:lnTo>
                  <a:lnTo>
                    <a:pt x="616" y="43"/>
                  </a:lnTo>
                  <a:lnTo>
                    <a:pt x="613" y="47"/>
                  </a:lnTo>
                  <a:lnTo>
                    <a:pt x="607" y="54"/>
                  </a:lnTo>
                  <a:lnTo>
                    <a:pt x="599" y="56"/>
                  </a:lnTo>
                  <a:lnTo>
                    <a:pt x="575" y="59"/>
                  </a:lnTo>
                  <a:lnTo>
                    <a:pt x="566" y="59"/>
                  </a:lnTo>
                  <a:lnTo>
                    <a:pt x="562" y="56"/>
                  </a:lnTo>
                  <a:lnTo>
                    <a:pt x="559" y="52"/>
                  </a:lnTo>
                  <a:lnTo>
                    <a:pt x="555" y="48"/>
                  </a:lnTo>
                  <a:lnTo>
                    <a:pt x="547" y="47"/>
                  </a:lnTo>
                  <a:lnTo>
                    <a:pt x="542" y="45"/>
                  </a:lnTo>
                  <a:lnTo>
                    <a:pt x="538" y="45"/>
                  </a:lnTo>
                  <a:lnTo>
                    <a:pt x="535" y="44"/>
                  </a:lnTo>
                  <a:lnTo>
                    <a:pt x="533" y="43"/>
                  </a:lnTo>
                  <a:lnTo>
                    <a:pt x="535" y="41"/>
                  </a:lnTo>
                  <a:lnTo>
                    <a:pt x="535" y="40"/>
                  </a:lnTo>
                  <a:lnTo>
                    <a:pt x="536" y="38"/>
                  </a:lnTo>
                  <a:lnTo>
                    <a:pt x="539" y="37"/>
                  </a:lnTo>
                  <a:lnTo>
                    <a:pt x="540" y="37"/>
                  </a:lnTo>
                  <a:lnTo>
                    <a:pt x="544" y="34"/>
                  </a:lnTo>
                  <a:lnTo>
                    <a:pt x="549" y="29"/>
                  </a:lnTo>
                  <a:lnTo>
                    <a:pt x="554" y="12"/>
                  </a:lnTo>
                  <a:lnTo>
                    <a:pt x="557" y="8"/>
                  </a:lnTo>
                  <a:lnTo>
                    <a:pt x="561" y="6"/>
                  </a:lnTo>
                  <a:lnTo>
                    <a:pt x="569" y="6"/>
                  </a:lnTo>
                  <a:lnTo>
                    <a:pt x="579" y="7"/>
                  </a:lnTo>
                  <a:lnTo>
                    <a:pt x="588" y="7"/>
                  </a:lnTo>
                  <a:lnTo>
                    <a:pt x="595" y="6"/>
                  </a:lnTo>
                  <a:lnTo>
                    <a:pt x="603" y="6"/>
                  </a:lnTo>
                  <a:lnTo>
                    <a:pt x="613" y="7"/>
                  </a:lnTo>
                  <a:lnTo>
                    <a:pt x="621" y="6"/>
                  </a:lnTo>
                  <a:lnTo>
                    <a:pt x="626" y="3"/>
                  </a:lnTo>
                  <a:lnTo>
                    <a:pt x="633"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prstClr val="black"/>
                </a:solidFill>
                <a:latin typeface="Calibri"/>
              </a:endParaRPr>
            </a:p>
          </p:txBody>
        </p:sp>
        <p:sp>
          <p:nvSpPr>
            <p:cNvPr id="153" name="Freeform 10">
              <a:extLst>
                <a:ext uri="{FF2B5EF4-FFF2-40B4-BE49-F238E27FC236}">
                  <a16:creationId xmlns:a16="http://schemas.microsoft.com/office/drawing/2014/main" id="{2A8FE421-E216-4FC2-87A5-152A5AF018DA}"/>
                </a:ext>
              </a:extLst>
            </p:cNvPr>
            <p:cNvSpPr>
              <a:spLocks/>
            </p:cNvSpPr>
            <p:nvPr/>
          </p:nvSpPr>
          <p:spPr bwMode="auto">
            <a:xfrm>
              <a:off x="2528888" y="1765300"/>
              <a:ext cx="25400" cy="17463"/>
            </a:xfrm>
            <a:custGeom>
              <a:avLst/>
              <a:gdLst/>
              <a:ahLst/>
              <a:cxnLst>
                <a:cxn ang="0">
                  <a:pos x="7" y="0"/>
                </a:cxn>
                <a:cxn ang="0">
                  <a:pos x="11" y="2"/>
                </a:cxn>
                <a:cxn ang="0">
                  <a:pos x="16" y="4"/>
                </a:cxn>
                <a:cxn ang="0">
                  <a:pos x="16" y="10"/>
                </a:cxn>
                <a:cxn ang="0">
                  <a:pos x="15" y="11"/>
                </a:cxn>
                <a:cxn ang="0">
                  <a:pos x="9" y="11"/>
                </a:cxn>
                <a:cxn ang="0">
                  <a:pos x="5" y="10"/>
                </a:cxn>
                <a:cxn ang="0">
                  <a:pos x="3" y="8"/>
                </a:cxn>
                <a:cxn ang="0">
                  <a:pos x="0" y="6"/>
                </a:cxn>
                <a:cxn ang="0">
                  <a:pos x="0" y="4"/>
                </a:cxn>
                <a:cxn ang="0">
                  <a:pos x="4" y="2"/>
                </a:cxn>
                <a:cxn ang="0">
                  <a:pos x="7" y="0"/>
                </a:cxn>
              </a:cxnLst>
              <a:rect l="0" t="0" r="r" b="b"/>
              <a:pathLst>
                <a:path w="16" h="11">
                  <a:moveTo>
                    <a:pt x="7" y="0"/>
                  </a:moveTo>
                  <a:lnTo>
                    <a:pt x="11" y="2"/>
                  </a:lnTo>
                  <a:lnTo>
                    <a:pt x="16" y="4"/>
                  </a:lnTo>
                  <a:lnTo>
                    <a:pt x="16" y="10"/>
                  </a:lnTo>
                  <a:lnTo>
                    <a:pt x="15" y="11"/>
                  </a:lnTo>
                  <a:lnTo>
                    <a:pt x="9" y="11"/>
                  </a:lnTo>
                  <a:lnTo>
                    <a:pt x="5" y="10"/>
                  </a:lnTo>
                  <a:lnTo>
                    <a:pt x="3" y="8"/>
                  </a:lnTo>
                  <a:lnTo>
                    <a:pt x="0" y="6"/>
                  </a:lnTo>
                  <a:lnTo>
                    <a:pt x="0" y="4"/>
                  </a:lnTo>
                  <a:lnTo>
                    <a:pt x="4" y="2"/>
                  </a:lnTo>
                  <a:lnTo>
                    <a:pt x="7"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latin typeface="Calibri"/>
              </a:endParaRPr>
            </a:p>
          </p:txBody>
        </p:sp>
        <p:sp>
          <p:nvSpPr>
            <p:cNvPr id="154" name="Freeform 11">
              <a:extLst>
                <a:ext uri="{FF2B5EF4-FFF2-40B4-BE49-F238E27FC236}">
                  <a16:creationId xmlns:a16="http://schemas.microsoft.com/office/drawing/2014/main" id="{3EB6A064-741B-4810-88D7-C5D470708347}"/>
                </a:ext>
              </a:extLst>
            </p:cNvPr>
            <p:cNvSpPr>
              <a:spLocks/>
            </p:cNvSpPr>
            <p:nvPr/>
          </p:nvSpPr>
          <p:spPr bwMode="auto">
            <a:xfrm>
              <a:off x="2587625" y="1785938"/>
              <a:ext cx="23813" cy="17463"/>
            </a:xfrm>
            <a:custGeom>
              <a:avLst/>
              <a:gdLst/>
              <a:ahLst/>
              <a:cxnLst>
                <a:cxn ang="0">
                  <a:pos x="5" y="0"/>
                </a:cxn>
                <a:cxn ang="0">
                  <a:pos x="12" y="0"/>
                </a:cxn>
                <a:cxn ang="0">
                  <a:pos x="13" y="1"/>
                </a:cxn>
                <a:cxn ang="0">
                  <a:pos x="15" y="4"/>
                </a:cxn>
                <a:cxn ang="0">
                  <a:pos x="15" y="9"/>
                </a:cxn>
                <a:cxn ang="0">
                  <a:pos x="12" y="11"/>
                </a:cxn>
                <a:cxn ang="0">
                  <a:pos x="7" y="11"/>
                </a:cxn>
                <a:cxn ang="0">
                  <a:pos x="1" y="8"/>
                </a:cxn>
                <a:cxn ang="0">
                  <a:pos x="0" y="5"/>
                </a:cxn>
                <a:cxn ang="0">
                  <a:pos x="1" y="4"/>
                </a:cxn>
                <a:cxn ang="0">
                  <a:pos x="3" y="1"/>
                </a:cxn>
                <a:cxn ang="0">
                  <a:pos x="5" y="0"/>
                </a:cxn>
              </a:cxnLst>
              <a:rect l="0" t="0" r="r" b="b"/>
              <a:pathLst>
                <a:path w="15" h="11">
                  <a:moveTo>
                    <a:pt x="5" y="0"/>
                  </a:moveTo>
                  <a:lnTo>
                    <a:pt x="12" y="0"/>
                  </a:lnTo>
                  <a:lnTo>
                    <a:pt x="13" y="1"/>
                  </a:lnTo>
                  <a:lnTo>
                    <a:pt x="15" y="4"/>
                  </a:lnTo>
                  <a:lnTo>
                    <a:pt x="15" y="9"/>
                  </a:lnTo>
                  <a:lnTo>
                    <a:pt x="12" y="11"/>
                  </a:lnTo>
                  <a:lnTo>
                    <a:pt x="7" y="11"/>
                  </a:lnTo>
                  <a:lnTo>
                    <a:pt x="1" y="8"/>
                  </a:lnTo>
                  <a:lnTo>
                    <a:pt x="0" y="5"/>
                  </a:lnTo>
                  <a:lnTo>
                    <a:pt x="1" y="4"/>
                  </a:lnTo>
                  <a:lnTo>
                    <a:pt x="3" y="1"/>
                  </a:lnTo>
                  <a:lnTo>
                    <a:pt x="5"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latin typeface="Calibri"/>
              </a:endParaRPr>
            </a:p>
          </p:txBody>
        </p:sp>
        <p:sp>
          <p:nvSpPr>
            <p:cNvPr id="155" name="Freeform 12">
              <a:extLst>
                <a:ext uri="{FF2B5EF4-FFF2-40B4-BE49-F238E27FC236}">
                  <a16:creationId xmlns:a16="http://schemas.microsoft.com/office/drawing/2014/main" id="{C1C5DB71-11EF-4F53-BDBE-E6C3403EF785}"/>
                </a:ext>
              </a:extLst>
            </p:cNvPr>
            <p:cNvSpPr>
              <a:spLocks/>
            </p:cNvSpPr>
            <p:nvPr/>
          </p:nvSpPr>
          <p:spPr bwMode="auto">
            <a:xfrm>
              <a:off x="1744663" y="1409700"/>
              <a:ext cx="347663" cy="96838"/>
            </a:xfrm>
            <a:custGeom>
              <a:avLst/>
              <a:gdLst/>
              <a:ahLst/>
              <a:cxnLst>
                <a:cxn ang="0">
                  <a:pos x="74" y="0"/>
                </a:cxn>
                <a:cxn ang="0">
                  <a:pos x="85" y="8"/>
                </a:cxn>
                <a:cxn ang="0">
                  <a:pos x="90" y="15"/>
                </a:cxn>
                <a:cxn ang="0">
                  <a:pos x="111" y="17"/>
                </a:cxn>
                <a:cxn ang="0">
                  <a:pos x="125" y="19"/>
                </a:cxn>
                <a:cxn ang="0">
                  <a:pos x="132" y="24"/>
                </a:cxn>
                <a:cxn ang="0">
                  <a:pos x="141" y="30"/>
                </a:cxn>
                <a:cxn ang="0">
                  <a:pos x="148" y="31"/>
                </a:cxn>
                <a:cxn ang="0">
                  <a:pos x="157" y="24"/>
                </a:cxn>
                <a:cxn ang="0">
                  <a:pos x="162" y="20"/>
                </a:cxn>
                <a:cxn ang="0">
                  <a:pos x="168" y="15"/>
                </a:cxn>
                <a:cxn ang="0">
                  <a:pos x="181" y="13"/>
                </a:cxn>
                <a:cxn ang="0">
                  <a:pos x="185" y="17"/>
                </a:cxn>
                <a:cxn ang="0">
                  <a:pos x="189" y="24"/>
                </a:cxn>
                <a:cxn ang="0">
                  <a:pos x="196" y="27"/>
                </a:cxn>
                <a:cxn ang="0">
                  <a:pos x="204" y="24"/>
                </a:cxn>
                <a:cxn ang="0">
                  <a:pos x="211" y="20"/>
                </a:cxn>
                <a:cxn ang="0">
                  <a:pos x="216" y="21"/>
                </a:cxn>
                <a:cxn ang="0">
                  <a:pos x="219" y="26"/>
                </a:cxn>
                <a:cxn ang="0">
                  <a:pos x="216" y="34"/>
                </a:cxn>
                <a:cxn ang="0">
                  <a:pos x="215" y="47"/>
                </a:cxn>
                <a:cxn ang="0">
                  <a:pos x="209" y="54"/>
                </a:cxn>
                <a:cxn ang="0">
                  <a:pos x="205" y="58"/>
                </a:cxn>
                <a:cxn ang="0">
                  <a:pos x="194" y="61"/>
                </a:cxn>
                <a:cxn ang="0">
                  <a:pos x="173" y="57"/>
                </a:cxn>
                <a:cxn ang="0">
                  <a:pos x="149" y="56"/>
                </a:cxn>
                <a:cxn ang="0">
                  <a:pos x="132" y="58"/>
                </a:cxn>
                <a:cxn ang="0">
                  <a:pos x="115" y="57"/>
                </a:cxn>
                <a:cxn ang="0">
                  <a:pos x="111" y="53"/>
                </a:cxn>
                <a:cxn ang="0">
                  <a:pos x="107" y="43"/>
                </a:cxn>
                <a:cxn ang="0">
                  <a:pos x="101" y="39"/>
                </a:cxn>
                <a:cxn ang="0">
                  <a:pos x="92" y="43"/>
                </a:cxn>
                <a:cxn ang="0">
                  <a:pos x="84" y="49"/>
                </a:cxn>
                <a:cxn ang="0">
                  <a:pos x="80" y="47"/>
                </a:cxn>
                <a:cxn ang="0">
                  <a:pos x="71" y="38"/>
                </a:cxn>
                <a:cxn ang="0">
                  <a:pos x="70" y="31"/>
                </a:cxn>
                <a:cxn ang="0">
                  <a:pos x="63" y="27"/>
                </a:cxn>
                <a:cxn ang="0">
                  <a:pos x="49" y="31"/>
                </a:cxn>
                <a:cxn ang="0">
                  <a:pos x="39" y="34"/>
                </a:cxn>
                <a:cxn ang="0">
                  <a:pos x="8" y="35"/>
                </a:cxn>
                <a:cxn ang="0">
                  <a:pos x="2" y="34"/>
                </a:cxn>
                <a:cxn ang="0">
                  <a:pos x="0" y="30"/>
                </a:cxn>
                <a:cxn ang="0">
                  <a:pos x="4" y="24"/>
                </a:cxn>
                <a:cxn ang="0">
                  <a:pos x="17" y="23"/>
                </a:cxn>
                <a:cxn ang="0">
                  <a:pos x="18" y="19"/>
                </a:cxn>
                <a:cxn ang="0">
                  <a:pos x="17" y="16"/>
                </a:cxn>
                <a:cxn ang="0">
                  <a:pos x="15" y="12"/>
                </a:cxn>
                <a:cxn ang="0">
                  <a:pos x="22" y="10"/>
                </a:cxn>
                <a:cxn ang="0">
                  <a:pos x="41" y="5"/>
                </a:cxn>
                <a:cxn ang="0">
                  <a:pos x="65" y="0"/>
                </a:cxn>
              </a:cxnLst>
              <a:rect l="0" t="0" r="r" b="b"/>
              <a:pathLst>
                <a:path w="219" h="61">
                  <a:moveTo>
                    <a:pt x="65" y="0"/>
                  </a:moveTo>
                  <a:lnTo>
                    <a:pt x="74" y="0"/>
                  </a:lnTo>
                  <a:lnTo>
                    <a:pt x="81" y="4"/>
                  </a:lnTo>
                  <a:lnTo>
                    <a:pt x="85" y="8"/>
                  </a:lnTo>
                  <a:lnTo>
                    <a:pt x="86" y="12"/>
                  </a:lnTo>
                  <a:lnTo>
                    <a:pt x="90" y="15"/>
                  </a:lnTo>
                  <a:lnTo>
                    <a:pt x="100" y="16"/>
                  </a:lnTo>
                  <a:lnTo>
                    <a:pt x="111" y="17"/>
                  </a:lnTo>
                  <a:lnTo>
                    <a:pt x="119" y="19"/>
                  </a:lnTo>
                  <a:lnTo>
                    <a:pt x="125" y="19"/>
                  </a:lnTo>
                  <a:lnTo>
                    <a:pt x="129" y="23"/>
                  </a:lnTo>
                  <a:lnTo>
                    <a:pt x="132" y="24"/>
                  </a:lnTo>
                  <a:lnTo>
                    <a:pt x="136" y="27"/>
                  </a:lnTo>
                  <a:lnTo>
                    <a:pt x="141" y="30"/>
                  </a:lnTo>
                  <a:lnTo>
                    <a:pt x="142" y="31"/>
                  </a:lnTo>
                  <a:lnTo>
                    <a:pt x="148" y="31"/>
                  </a:lnTo>
                  <a:lnTo>
                    <a:pt x="156" y="27"/>
                  </a:lnTo>
                  <a:lnTo>
                    <a:pt x="157" y="24"/>
                  </a:lnTo>
                  <a:lnTo>
                    <a:pt x="160" y="23"/>
                  </a:lnTo>
                  <a:lnTo>
                    <a:pt x="162" y="20"/>
                  </a:lnTo>
                  <a:lnTo>
                    <a:pt x="164" y="17"/>
                  </a:lnTo>
                  <a:lnTo>
                    <a:pt x="168" y="15"/>
                  </a:lnTo>
                  <a:lnTo>
                    <a:pt x="174" y="13"/>
                  </a:lnTo>
                  <a:lnTo>
                    <a:pt x="181" y="13"/>
                  </a:lnTo>
                  <a:lnTo>
                    <a:pt x="182" y="16"/>
                  </a:lnTo>
                  <a:lnTo>
                    <a:pt x="185" y="17"/>
                  </a:lnTo>
                  <a:lnTo>
                    <a:pt x="188" y="23"/>
                  </a:lnTo>
                  <a:lnTo>
                    <a:pt x="189" y="24"/>
                  </a:lnTo>
                  <a:lnTo>
                    <a:pt x="192" y="26"/>
                  </a:lnTo>
                  <a:lnTo>
                    <a:pt x="196" y="27"/>
                  </a:lnTo>
                  <a:lnTo>
                    <a:pt x="199" y="27"/>
                  </a:lnTo>
                  <a:lnTo>
                    <a:pt x="204" y="24"/>
                  </a:lnTo>
                  <a:lnTo>
                    <a:pt x="208" y="21"/>
                  </a:lnTo>
                  <a:lnTo>
                    <a:pt x="211" y="20"/>
                  </a:lnTo>
                  <a:lnTo>
                    <a:pt x="214" y="20"/>
                  </a:lnTo>
                  <a:lnTo>
                    <a:pt x="216" y="21"/>
                  </a:lnTo>
                  <a:lnTo>
                    <a:pt x="218" y="24"/>
                  </a:lnTo>
                  <a:lnTo>
                    <a:pt x="219" y="26"/>
                  </a:lnTo>
                  <a:lnTo>
                    <a:pt x="219" y="28"/>
                  </a:lnTo>
                  <a:lnTo>
                    <a:pt x="216" y="34"/>
                  </a:lnTo>
                  <a:lnTo>
                    <a:pt x="215" y="42"/>
                  </a:lnTo>
                  <a:lnTo>
                    <a:pt x="215" y="47"/>
                  </a:lnTo>
                  <a:lnTo>
                    <a:pt x="214" y="50"/>
                  </a:lnTo>
                  <a:lnTo>
                    <a:pt x="209" y="54"/>
                  </a:lnTo>
                  <a:lnTo>
                    <a:pt x="207" y="56"/>
                  </a:lnTo>
                  <a:lnTo>
                    <a:pt x="205" y="58"/>
                  </a:lnTo>
                  <a:lnTo>
                    <a:pt x="201" y="61"/>
                  </a:lnTo>
                  <a:lnTo>
                    <a:pt x="194" y="61"/>
                  </a:lnTo>
                  <a:lnTo>
                    <a:pt x="186" y="60"/>
                  </a:lnTo>
                  <a:lnTo>
                    <a:pt x="173" y="57"/>
                  </a:lnTo>
                  <a:lnTo>
                    <a:pt x="162" y="56"/>
                  </a:lnTo>
                  <a:lnTo>
                    <a:pt x="149" y="56"/>
                  </a:lnTo>
                  <a:lnTo>
                    <a:pt x="140" y="57"/>
                  </a:lnTo>
                  <a:lnTo>
                    <a:pt x="132" y="58"/>
                  </a:lnTo>
                  <a:lnTo>
                    <a:pt x="122" y="58"/>
                  </a:lnTo>
                  <a:lnTo>
                    <a:pt x="115" y="57"/>
                  </a:lnTo>
                  <a:lnTo>
                    <a:pt x="112" y="56"/>
                  </a:lnTo>
                  <a:lnTo>
                    <a:pt x="111" y="53"/>
                  </a:lnTo>
                  <a:lnTo>
                    <a:pt x="110" y="49"/>
                  </a:lnTo>
                  <a:lnTo>
                    <a:pt x="107" y="43"/>
                  </a:lnTo>
                  <a:lnTo>
                    <a:pt x="104" y="41"/>
                  </a:lnTo>
                  <a:lnTo>
                    <a:pt x="101" y="39"/>
                  </a:lnTo>
                  <a:lnTo>
                    <a:pt x="96" y="42"/>
                  </a:lnTo>
                  <a:lnTo>
                    <a:pt x="92" y="43"/>
                  </a:lnTo>
                  <a:lnTo>
                    <a:pt x="89" y="46"/>
                  </a:lnTo>
                  <a:lnTo>
                    <a:pt x="84" y="49"/>
                  </a:lnTo>
                  <a:lnTo>
                    <a:pt x="82" y="49"/>
                  </a:lnTo>
                  <a:lnTo>
                    <a:pt x="80" y="47"/>
                  </a:lnTo>
                  <a:lnTo>
                    <a:pt x="74" y="42"/>
                  </a:lnTo>
                  <a:lnTo>
                    <a:pt x="71" y="38"/>
                  </a:lnTo>
                  <a:lnTo>
                    <a:pt x="70" y="35"/>
                  </a:lnTo>
                  <a:lnTo>
                    <a:pt x="70" y="31"/>
                  </a:lnTo>
                  <a:lnTo>
                    <a:pt x="69" y="28"/>
                  </a:lnTo>
                  <a:lnTo>
                    <a:pt x="63" y="27"/>
                  </a:lnTo>
                  <a:lnTo>
                    <a:pt x="56" y="28"/>
                  </a:lnTo>
                  <a:lnTo>
                    <a:pt x="49" y="31"/>
                  </a:lnTo>
                  <a:lnTo>
                    <a:pt x="45" y="32"/>
                  </a:lnTo>
                  <a:lnTo>
                    <a:pt x="39" y="34"/>
                  </a:lnTo>
                  <a:lnTo>
                    <a:pt x="28" y="35"/>
                  </a:lnTo>
                  <a:lnTo>
                    <a:pt x="8" y="35"/>
                  </a:lnTo>
                  <a:lnTo>
                    <a:pt x="4" y="34"/>
                  </a:lnTo>
                  <a:lnTo>
                    <a:pt x="2" y="34"/>
                  </a:lnTo>
                  <a:lnTo>
                    <a:pt x="0" y="32"/>
                  </a:lnTo>
                  <a:lnTo>
                    <a:pt x="0" y="30"/>
                  </a:lnTo>
                  <a:lnTo>
                    <a:pt x="2" y="27"/>
                  </a:lnTo>
                  <a:lnTo>
                    <a:pt x="4" y="24"/>
                  </a:lnTo>
                  <a:lnTo>
                    <a:pt x="7" y="23"/>
                  </a:lnTo>
                  <a:lnTo>
                    <a:pt x="17" y="23"/>
                  </a:lnTo>
                  <a:lnTo>
                    <a:pt x="18" y="21"/>
                  </a:lnTo>
                  <a:lnTo>
                    <a:pt x="18" y="19"/>
                  </a:lnTo>
                  <a:lnTo>
                    <a:pt x="17" y="17"/>
                  </a:lnTo>
                  <a:lnTo>
                    <a:pt x="17" y="16"/>
                  </a:lnTo>
                  <a:lnTo>
                    <a:pt x="15" y="13"/>
                  </a:lnTo>
                  <a:lnTo>
                    <a:pt x="15" y="12"/>
                  </a:lnTo>
                  <a:lnTo>
                    <a:pt x="17" y="12"/>
                  </a:lnTo>
                  <a:lnTo>
                    <a:pt x="22" y="10"/>
                  </a:lnTo>
                  <a:lnTo>
                    <a:pt x="30" y="8"/>
                  </a:lnTo>
                  <a:lnTo>
                    <a:pt x="41" y="5"/>
                  </a:lnTo>
                  <a:lnTo>
                    <a:pt x="54" y="1"/>
                  </a:lnTo>
                  <a:lnTo>
                    <a:pt x="65"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latin typeface="Calibri"/>
              </a:endParaRPr>
            </a:p>
          </p:txBody>
        </p:sp>
        <p:sp>
          <p:nvSpPr>
            <p:cNvPr id="158" name="Freeform 13">
              <a:extLst>
                <a:ext uri="{FF2B5EF4-FFF2-40B4-BE49-F238E27FC236}">
                  <a16:creationId xmlns:a16="http://schemas.microsoft.com/office/drawing/2014/main" id="{67983E84-0CB1-4D3A-9710-DD585D0D2451}"/>
                </a:ext>
              </a:extLst>
            </p:cNvPr>
            <p:cNvSpPr>
              <a:spLocks/>
            </p:cNvSpPr>
            <p:nvPr/>
          </p:nvSpPr>
          <p:spPr bwMode="auto">
            <a:xfrm>
              <a:off x="1931988" y="1377950"/>
              <a:ext cx="69850" cy="44450"/>
            </a:xfrm>
            <a:custGeom>
              <a:avLst/>
              <a:gdLst/>
              <a:ahLst/>
              <a:cxnLst>
                <a:cxn ang="0">
                  <a:pos x="38" y="0"/>
                </a:cxn>
                <a:cxn ang="0">
                  <a:pos x="42" y="2"/>
                </a:cxn>
                <a:cxn ang="0">
                  <a:pos x="44" y="7"/>
                </a:cxn>
                <a:cxn ang="0">
                  <a:pos x="44" y="13"/>
                </a:cxn>
                <a:cxn ang="0">
                  <a:pos x="42" y="18"/>
                </a:cxn>
                <a:cxn ang="0">
                  <a:pos x="42" y="24"/>
                </a:cxn>
                <a:cxn ang="0">
                  <a:pos x="41" y="25"/>
                </a:cxn>
                <a:cxn ang="0">
                  <a:pos x="38" y="26"/>
                </a:cxn>
                <a:cxn ang="0">
                  <a:pos x="37" y="28"/>
                </a:cxn>
                <a:cxn ang="0">
                  <a:pos x="33" y="28"/>
                </a:cxn>
                <a:cxn ang="0">
                  <a:pos x="31" y="26"/>
                </a:cxn>
                <a:cxn ang="0">
                  <a:pos x="29" y="25"/>
                </a:cxn>
                <a:cxn ang="0">
                  <a:pos x="23" y="24"/>
                </a:cxn>
                <a:cxn ang="0">
                  <a:pos x="9" y="26"/>
                </a:cxn>
                <a:cxn ang="0">
                  <a:pos x="4" y="28"/>
                </a:cxn>
                <a:cxn ang="0">
                  <a:pos x="1" y="26"/>
                </a:cxn>
                <a:cxn ang="0">
                  <a:pos x="0" y="25"/>
                </a:cxn>
                <a:cxn ang="0">
                  <a:pos x="0" y="20"/>
                </a:cxn>
                <a:cxn ang="0">
                  <a:pos x="5" y="14"/>
                </a:cxn>
                <a:cxn ang="0">
                  <a:pos x="15" y="10"/>
                </a:cxn>
                <a:cxn ang="0">
                  <a:pos x="23" y="4"/>
                </a:cxn>
                <a:cxn ang="0">
                  <a:pos x="31" y="2"/>
                </a:cxn>
                <a:cxn ang="0">
                  <a:pos x="38" y="0"/>
                </a:cxn>
              </a:cxnLst>
              <a:rect l="0" t="0" r="r" b="b"/>
              <a:pathLst>
                <a:path w="44" h="28">
                  <a:moveTo>
                    <a:pt x="38" y="0"/>
                  </a:moveTo>
                  <a:lnTo>
                    <a:pt x="42" y="2"/>
                  </a:lnTo>
                  <a:lnTo>
                    <a:pt x="44" y="7"/>
                  </a:lnTo>
                  <a:lnTo>
                    <a:pt x="44" y="13"/>
                  </a:lnTo>
                  <a:lnTo>
                    <a:pt x="42" y="18"/>
                  </a:lnTo>
                  <a:lnTo>
                    <a:pt x="42" y="24"/>
                  </a:lnTo>
                  <a:lnTo>
                    <a:pt x="41" y="25"/>
                  </a:lnTo>
                  <a:lnTo>
                    <a:pt x="38" y="26"/>
                  </a:lnTo>
                  <a:lnTo>
                    <a:pt x="37" y="28"/>
                  </a:lnTo>
                  <a:lnTo>
                    <a:pt x="33" y="28"/>
                  </a:lnTo>
                  <a:lnTo>
                    <a:pt x="31" y="26"/>
                  </a:lnTo>
                  <a:lnTo>
                    <a:pt x="29" y="25"/>
                  </a:lnTo>
                  <a:lnTo>
                    <a:pt x="23" y="24"/>
                  </a:lnTo>
                  <a:lnTo>
                    <a:pt x="9" y="26"/>
                  </a:lnTo>
                  <a:lnTo>
                    <a:pt x="4" y="28"/>
                  </a:lnTo>
                  <a:lnTo>
                    <a:pt x="1" y="26"/>
                  </a:lnTo>
                  <a:lnTo>
                    <a:pt x="0" y="25"/>
                  </a:lnTo>
                  <a:lnTo>
                    <a:pt x="0" y="20"/>
                  </a:lnTo>
                  <a:lnTo>
                    <a:pt x="5" y="14"/>
                  </a:lnTo>
                  <a:lnTo>
                    <a:pt x="15" y="10"/>
                  </a:lnTo>
                  <a:lnTo>
                    <a:pt x="23" y="4"/>
                  </a:lnTo>
                  <a:lnTo>
                    <a:pt x="31" y="2"/>
                  </a:lnTo>
                  <a:lnTo>
                    <a:pt x="38"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latin typeface="Calibri"/>
              </a:endParaRPr>
            </a:p>
          </p:txBody>
        </p:sp>
        <p:sp>
          <p:nvSpPr>
            <p:cNvPr id="159" name="Freeform 14">
              <a:extLst>
                <a:ext uri="{FF2B5EF4-FFF2-40B4-BE49-F238E27FC236}">
                  <a16:creationId xmlns:a16="http://schemas.microsoft.com/office/drawing/2014/main" id="{9D23893C-F322-4706-AE3E-7BDC1B9F3A5A}"/>
                </a:ext>
              </a:extLst>
            </p:cNvPr>
            <p:cNvSpPr>
              <a:spLocks/>
            </p:cNvSpPr>
            <p:nvPr/>
          </p:nvSpPr>
          <p:spPr bwMode="auto">
            <a:xfrm>
              <a:off x="2092325" y="1365250"/>
              <a:ext cx="122238" cy="53975"/>
            </a:xfrm>
            <a:custGeom>
              <a:avLst/>
              <a:gdLst/>
              <a:ahLst/>
              <a:cxnLst>
                <a:cxn ang="0">
                  <a:pos x="36" y="0"/>
                </a:cxn>
                <a:cxn ang="0">
                  <a:pos x="55" y="4"/>
                </a:cxn>
                <a:cxn ang="0">
                  <a:pos x="60" y="6"/>
                </a:cxn>
                <a:cxn ang="0">
                  <a:pos x="66" y="8"/>
                </a:cxn>
                <a:cxn ang="0">
                  <a:pos x="70" y="12"/>
                </a:cxn>
                <a:cxn ang="0">
                  <a:pos x="71" y="15"/>
                </a:cxn>
                <a:cxn ang="0">
                  <a:pos x="74" y="19"/>
                </a:cxn>
                <a:cxn ang="0">
                  <a:pos x="75" y="22"/>
                </a:cxn>
                <a:cxn ang="0">
                  <a:pos x="77" y="26"/>
                </a:cxn>
                <a:cxn ang="0">
                  <a:pos x="77" y="32"/>
                </a:cxn>
                <a:cxn ang="0">
                  <a:pos x="75" y="34"/>
                </a:cxn>
                <a:cxn ang="0">
                  <a:pos x="68" y="34"/>
                </a:cxn>
                <a:cxn ang="0">
                  <a:pos x="64" y="33"/>
                </a:cxn>
                <a:cxn ang="0">
                  <a:pos x="60" y="33"/>
                </a:cxn>
                <a:cxn ang="0">
                  <a:pos x="53" y="32"/>
                </a:cxn>
                <a:cxn ang="0">
                  <a:pos x="49" y="30"/>
                </a:cxn>
                <a:cxn ang="0">
                  <a:pos x="47" y="29"/>
                </a:cxn>
                <a:cxn ang="0">
                  <a:pos x="44" y="26"/>
                </a:cxn>
                <a:cxn ang="0">
                  <a:pos x="44" y="22"/>
                </a:cxn>
                <a:cxn ang="0">
                  <a:pos x="40" y="21"/>
                </a:cxn>
                <a:cxn ang="0">
                  <a:pos x="31" y="21"/>
                </a:cxn>
                <a:cxn ang="0">
                  <a:pos x="23" y="22"/>
                </a:cxn>
                <a:cxn ang="0">
                  <a:pos x="11" y="22"/>
                </a:cxn>
                <a:cxn ang="0">
                  <a:pos x="7" y="21"/>
                </a:cxn>
                <a:cxn ang="0">
                  <a:pos x="3" y="18"/>
                </a:cxn>
                <a:cxn ang="0">
                  <a:pos x="1" y="15"/>
                </a:cxn>
                <a:cxn ang="0">
                  <a:pos x="0" y="11"/>
                </a:cxn>
                <a:cxn ang="0">
                  <a:pos x="1" y="7"/>
                </a:cxn>
                <a:cxn ang="0">
                  <a:pos x="4" y="4"/>
                </a:cxn>
                <a:cxn ang="0">
                  <a:pos x="7" y="3"/>
                </a:cxn>
                <a:cxn ang="0">
                  <a:pos x="10" y="3"/>
                </a:cxn>
                <a:cxn ang="0">
                  <a:pos x="14" y="1"/>
                </a:cxn>
                <a:cxn ang="0">
                  <a:pos x="21" y="1"/>
                </a:cxn>
                <a:cxn ang="0">
                  <a:pos x="36" y="0"/>
                </a:cxn>
              </a:cxnLst>
              <a:rect l="0" t="0" r="r" b="b"/>
              <a:pathLst>
                <a:path w="77" h="34">
                  <a:moveTo>
                    <a:pt x="36" y="0"/>
                  </a:moveTo>
                  <a:lnTo>
                    <a:pt x="55" y="4"/>
                  </a:lnTo>
                  <a:lnTo>
                    <a:pt x="60" y="6"/>
                  </a:lnTo>
                  <a:lnTo>
                    <a:pt x="66" y="8"/>
                  </a:lnTo>
                  <a:lnTo>
                    <a:pt x="70" y="12"/>
                  </a:lnTo>
                  <a:lnTo>
                    <a:pt x="71" y="15"/>
                  </a:lnTo>
                  <a:lnTo>
                    <a:pt x="74" y="19"/>
                  </a:lnTo>
                  <a:lnTo>
                    <a:pt x="75" y="22"/>
                  </a:lnTo>
                  <a:lnTo>
                    <a:pt x="77" y="26"/>
                  </a:lnTo>
                  <a:lnTo>
                    <a:pt x="77" y="32"/>
                  </a:lnTo>
                  <a:lnTo>
                    <a:pt x="75" y="34"/>
                  </a:lnTo>
                  <a:lnTo>
                    <a:pt x="68" y="34"/>
                  </a:lnTo>
                  <a:lnTo>
                    <a:pt x="64" y="33"/>
                  </a:lnTo>
                  <a:lnTo>
                    <a:pt x="60" y="33"/>
                  </a:lnTo>
                  <a:lnTo>
                    <a:pt x="53" y="32"/>
                  </a:lnTo>
                  <a:lnTo>
                    <a:pt x="49" y="30"/>
                  </a:lnTo>
                  <a:lnTo>
                    <a:pt x="47" y="29"/>
                  </a:lnTo>
                  <a:lnTo>
                    <a:pt x="44" y="26"/>
                  </a:lnTo>
                  <a:lnTo>
                    <a:pt x="44" y="22"/>
                  </a:lnTo>
                  <a:lnTo>
                    <a:pt x="40" y="21"/>
                  </a:lnTo>
                  <a:lnTo>
                    <a:pt x="31" y="21"/>
                  </a:lnTo>
                  <a:lnTo>
                    <a:pt x="23" y="22"/>
                  </a:lnTo>
                  <a:lnTo>
                    <a:pt x="11" y="22"/>
                  </a:lnTo>
                  <a:lnTo>
                    <a:pt x="7" y="21"/>
                  </a:lnTo>
                  <a:lnTo>
                    <a:pt x="3" y="18"/>
                  </a:lnTo>
                  <a:lnTo>
                    <a:pt x="1" y="15"/>
                  </a:lnTo>
                  <a:lnTo>
                    <a:pt x="0" y="11"/>
                  </a:lnTo>
                  <a:lnTo>
                    <a:pt x="1" y="7"/>
                  </a:lnTo>
                  <a:lnTo>
                    <a:pt x="4" y="4"/>
                  </a:lnTo>
                  <a:lnTo>
                    <a:pt x="7" y="3"/>
                  </a:lnTo>
                  <a:lnTo>
                    <a:pt x="10" y="3"/>
                  </a:lnTo>
                  <a:lnTo>
                    <a:pt x="14" y="1"/>
                  </a:lnTo>
                  <a:lnTo>
                    <a:pt x="21" y="1"/>
                  </a:lnTo>
                  <a:lnTo>
                    <a:pt x="36"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latin typeface="Calibri"/>
              </a:endParaRPr>
            </a:p>
          </p:txBody>
        </p:sp>
        <p:sp>
          <p:nvSpPr>
            <p:cNvPr id="160" name="Freeform 15">
              <a:extLst>
                <a:ext uri="{FF2B5EF4-FFF2-40B4-BE49-F238E27FC236}">
                  <a16:creationId xmlns:a16="http://schemas.microsoft.com/office/drawing/2014/main" id="{F4409973-9237-49AF-86BC-4052C60B1E1C}"/>
                </a:ext>
              </a:extLst>
            </p:cNvPr>
            <p:cNvSpPr>
              <a:spLocks/>
            </p:cNvSpPr>
            <p:nvPr/>
          </p:nvSpPr>
          <p:spPr bwMode="auto">
            <a:xfrm>
              <a:off x="2111375" y="1439863"/>
              <a:ext cx="130175" cy="55563"/>
            </a:xfrm>
            <a:custGeom>
              <a:avLst/>
              <a:gdLst/>
              <a:ahLst/>
              <a:cxnLst>
                <a:cxn ang="0">
                  <a:pos x="65" y="0"/>
                </a:cxn>
                <a:cxn ang="0">
                  <a:pos x="70" y="0"/>
                </a:cxn>
                <a:cxn ang="0">
                  <a:pos x="78" y="2"/>
                </a:cxn>
                <a:cxn ang="0">
                  <a:pos x="82" y="7"/>
                </a:cxn>
                <a:cxn ang="0">
                  <a:pos x="82" y="13"/>
                </a:cxn>
                <a:cxn ang="0">
                  <a:pos x="77" y="22"/>
                </a:cxn>
                <a:cxn ang="0">
                  <a:pos x="69" y="27"/>
                </a:cxn>
                <a:cxn ang="0">
                  <a:pos x="58" y="27"/>
                </a:cxn>
                <a:cxn ang="0">
                  <a:pos x="55" y="28"/>
                </a:cxn>
                <a:cxn ang="0">
                  <a:pos x="54" y="28"/>
                </a:cxn>
                <a:cxn ang="0">
                  <a:pos x="52" y="27"/>
                </a:cxn>
                <a:cxn ang="0">
                  <a:pos x="52" y="24"/>
                </a:cxn>
                <a:cxn ang="0">
                  <a:pos x="51" y="22"/>
                </a:cxn>
                <a:cxn ang="0">
                  <a:pos x="47" y="18"/>
                </a:cxn>
                <a:cxn ang="0">
                  <a:pos x="40" y="16"/>
                </a:cxn>
                <a:cxn ang="0">
                  <a:pos x="32" y="16"/>
                </a:cxn>
                <a:cxn ang="0">
                  <a:pos x="25" y="18"/>
                </a:cxn>
                <a:cxn ang="0">
                  <a:pos x="21" y="18"/>
                </a:cxn>
                <a:cxn ang="0">
                  <a:pos x="18" y="19"/>
                </a:cxn>
                <a:cxn ang="0">
                  <a:pos x="17" y="20"/>
                </a:cxn>
                <a:cxn ang="0">
                  <a:pos x="15" y="24"/>
                </a:cxn>
                <a:cxn ang="0">
                  <a:pos x="13" y="27"/>
                </a:cxn>
                <a:cxn ang="0">
                  <a:pos x="11" y="31"/>
                </a:cxn>
                <a:cxn ang="0">
                  <a:pos x="10" y="34"/>
                </a:cxn>
                <a:cxn ang="0">
                  <a:pos x="7" y="35"/>
                </a:cxn>
                <a:cxn ang="0">
                  <a:pos x="3" y="35"/>
                </a:cxn>
                <a:cxn ang="0">
                  <a:pos x="2" y="34"/>
                </a:cxn>
                <a:cxn ang="0">
                  <a:pos x="0" y="31"/>
                </a:cxn>
                <a:cxn ang="0">
                  <a:pos x="0" y="28"/>
                </a:cxn>
                <a:cxn ang="0">
                  <a:pos x="2" y="24"/>
                </a:cxn>
                <a:cxn ang="0">
                  <a:pos x="0" y="18"/>
                </a:cxn>
                <a:cxn ang="0">
                  <a:pos x="0" y="9"/>
                </a:cxn>
                <a:cxn ang="0">
                  <a:pos x="3" y="4"/>
                </a:cxn>
                <a:cxn ang="0">
                  <a:pos x="9" y="2"/>
                </a:cxn>
                <a:cxn ang="0">
                  <a:pos x="18" y="1"/>
                </a:cxn>
                <a:cxn ang="0">
                  <a:pos x="55" y="1"/>
                </a:cxn>
                <a:cxn ang="0">
                  <a:pos x="65" y="0"/>
                </a:cxn>
              </a:cxnLst>
              <a:rect l="0" t="0" r="r" b="b"/>
              <a:pathLst>
                <a:path w="82" h="35">
                  <a:moveTo>
                    <a:pt x="65" y="0"/>
                  </a:moveTo>
                  <a:lnTo>
                    <a:pt x="70" y="0"/>
                  </a:lnTo>
                  <a:lnTo>
                    <a:pt x="78" y="2"/>
                  </a:lnTo>
                  <a:lnTo>
                    <a:pt x="82" y="7"/>
                  </a:lnTo>
                  <a:lnTo>
                    <a:pt x="82" y="13"/>
                  </a:lnTo>
                  <a:lnTo>
                    <a:pt x="77" y="22"/>
                  </a:lnTo>
                  <a:lnTo>
                    <a:pt x="69" y="27"/>
                  </a:lnTo>
                  <a:lnTo>
                    <a:pt x="58" y="27"/>
                  </a:lnTo>
                  <a:lnTo>
                    <a:pt x="55" y="28"/>
                  </a:lnTo>
                  <a:lnTo>
                    <a:pt x="54" y="28"/>
                  </a:lnTo>
                  <a:lnTo>
                    <a:pt x="52" y="27"/>
                  </a:lnTo>
                  <a:lnTo>
                    <a:pt x="52" y="24"/>
                  </a:lnTo>
                  <a:lnTo>
                    <a:pt x="51" y="22"/>
                  </a:lnTo>
                  <a:lnTo>
                    <a:pt x="47" y="18"/>
                  </a:lnTo>
                  <a:lnTo>
                    <a:pt x="40" y="16"/>
                  </a:lnTo>
                  <a:lnTo>
                    <a:pt x="32" y="16"/>
                  </a:lnTo>
                  <a:lnTo>
                    <a:pt x="25" y="18"/>
                  </a:lnTo>
                  <a:lnTo>
                    <a:pt x="21" y="18"/>
                  </a:lnTo>
                  <a:lnTo>
                    <a:pt x="18" y="19"/>
                  </a:lnTo>
                  <a:lnTo>
                    <a:pt x="17" y="20"/>
                  </a:lnTo>
                  <a:lnTo>
                    <a:pt x="15" y="24"/>
                  </a:lnTo>
                  <a:lnTo>
                    <a:pt x="13" y="27"/>
                  </a:lnTo>
                  <a:lnTo>
                    <a:pt x="11" y="31"/>
                  </a:lnTo>
                  <a:lnTo>
                    <a:pt x="10" y="34"/>
                  </a:lnTo>
                  <a:lnTo>
                    <a:pt x="7" y="35"/>
                  </a:lnTo>
                  <a:lnTo>
                    <a:pt x="3" y="35"/>
                  </a:lnTo>
                  <a:lnTo>
                    <a:pt x="2" y="34"/>
                  </a:lnTo>
                  <a:lnTo>
                    <a:pt x="0" y="31"/>
                  </a:lnTo>
                  <a:lnTo>
                    <a:pt x="0" y="28"/>
                  </a:lnTo>
                  <a:lnTo>
                    <a:pt x="2" y="24"/>
                  </a:lnTo>
                  <a:lnTo>
                    <a:pt x="0" y="18"/>
                  </a:lnTo>
                  <a:lnTo>
                    <a:pt x="0" y="9"/>
                  </a:lnTo>
                  <a:lnTo>
                    <a:pt x="3" y="4"/>
                  </a:lnTo>
                  <a:lnTo>
                    <a:pt x="9" y="2"/>
                  </a:lnTo>
                  <a:lnTo>
                    <a:pt x="18" y="1"/>
                  </a:lnTo>
                  <a:lnTo>
                    <a:pt x="55" y="1"/>
                  </a:lnTo>
                  <a:lnTo>
                    <a:pt x="65"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latin typeface="Calibri"/>
              </a:endParaRPr>
            </a:p>
          </p:txBody>
        </p:sp>
        <p:sp>
          <p:nvSpPr>
            <p:cNvPr id="162" name="Freeform 16">
              <a:extLst>
                <a:ext uri="{FF2B5EF4-FFF2-40B4-BE49-F238E27FC236}">
                  <a16:creationId xmlns:a16="http://schemas.microsoft.com/office/drawing/2014/main" id="{4F15F13F-B4A5-4030-A006-34F57ADE2BA4}"/>
                </a:ext>
              </a:extLst>
            </p:cNvPr>
            <p:cNvSpPr>
              <a:spLocks/>
            </p:cNvSpPr>
            <p:nvPr/>
          </p:nvSpPr>
          <p:spPr bwMode="auto">
            <a:xfrm>
              <a:off x="2155825" y="1509713"/>
              <a:ext cx="106363" cy="66675"/>
            </a:xfrm>
            <a:custGeom>
              <a:avLst/>
              <a:gdLst/>
              <a:ahLst/>
              <a:cxnLst>
                <a:cxn ang="0">
                  <a:pos x="43" y="0"/>
                </a:cxn>
                <a:cxn ang="0">
                  <a:pos x="53" y="1"/>
                </a:cxn>
                <a:cxn ang="0">
                  <a:pos x="58" y="2"/>
                </a:cxn>
                <a:cxn ang="0">
                  <a:pos x="63" y="8"/>
                </a:cxn>
                <a:cxn ang="0">
                  <a:pos x="65" y="16"/>
                </a:cxn>
                <a:cxn ang="0">
                  <a:pos x="67" y="23"/>
                </a:cxn>
                <a:cxn ang="0">
                  <a:pos x="65" y="26"/>
                </a:cxn>
                <a:cxn ang="0">
                  <a:pos x="63" y="28"/>
                </a:cxn>
                <a:cxn ang="0">
                  <a:pos x="61" y="31"/>
                </a:cxn>
                <a:cxn ang="0">
                  <a:pos x="58" y="34"/>
                </a:cxn>
                <a:cxn ang="0">
                  <a:pos x="56" y="38"/>
                </a:cxn>
                <a:cxn ang="0">
                  <a:pos x="50" y="41"/>
                </a:cxn>
                <a:cxn ang="0">
                  <a:pos x="46" y="42"/>
                </a:cxn>
                <a:cxn ang="0">
                  <a:pos x="43" y="42"/>
                </a:cxn>
                <a:cxn ang="0">
                  <a:pos x="41" y="41"/>
                </a:cxn>
                <a:cxn ang="0">
                  <a:pos x="35" y="35"/>
                </a:cxn>
                <a:cxn ang="0">
                  <a:pos x="34" y="32"/>
                </a:cxn>
                <a:cxn ang="0">
                  <a:pos x="32" y="28"/>
                </a:cxn>
                <a:cxn ang="0">
                  <a:pos x="30" y="23"/>
                </a:cxn>
                <a:cxn ang="0">
                  <a:pos x="30" y="20"/>
                </a:cxn>
                <a:cxn ang="0">
                  <a:pos x="27" y="19"/>
                </a:cxn>
                <a:cxn ang="0">
                  <a:pos x="13" y="21"/>
                </a:cxn>
                <a:cxn ang="0">
                  <a:pos x="8" y="21"/>
                </a:cxn>
                <a:cxn ang="0">
                  <a:pos x="2" y="19"/>
                </a:cxn>
                <a:cxn ang="0">
                  <a:pos x="1" y="15"/>
                </a:cxn>
                <a:cxn ang="0">
                  <a:pos x="0" y="12"/>
                </a:cxn>
                <a:cxn ang="0">
                  <a:pos x="0" y="6"/>
                </a:cxn>
                <a:cxn ang="0">
                  <a:pos x="1" y="5"/>
                </a:cxn>
                <a:cxn ang="0">
                  <a:pos x="8" y="2"/>
                </a:cxn>
                <a:cxn ang="0">
                  <a:pos x="30" y="2"/>
                </a:cxn>
                <a:cxn ang="0">
                  <a:pos x="35" y="1"/>
                </a:cxn>
                <a:cxn ang="0">
                  <a:pos x="43" y="0"/>
                </a:cxn>
              </a:cxnLst>
              <a:rect l="0" t="0" r="r" b="b"/>
              <a:pathLst>
                <a:path w="67" h="42">
                  <a:moveTo>
                    <a:pt x="43" y="0"/>
                  </a:moveTo>
                  <a:lnTo>
                    <a:pt x="53" y="1"/>
                  </a:lnTo>
                  <a:lnTo>
                    <a:pt x="58" y="2"/>
                  </a:lnTo>
                  <a:lnTo>
                    <a:pt x="63" y="8"/>
                  </a:lnTo>
                  <a:lnTo>
                    <a:pt x="65" y="16"/>
                  </a:lnTo>
                  <a:lnTo>
                    <a:pt x="67" y="23"/>
                  </a:lnTo>
                  <a:lnTo>
                    <a:pt x="65" y="26"/>
                  </a:lnTo>
                  <a:lnTo>
                    <a:pt x="63" y="28"/>
                  </a:lnTo>
                  <a:lnTo>
                    <a:pt x="61" y="31"/>
                  </a:lnTo>
                  <a:lnTo>
                    <a:pt x="58" y="34"/>
                  </a:lnTo>
                  <a:lnTo>
                    <a:pt x="56" y="38"/>
                  </a:lnTo>
                  <a:lnTo>
                    <a:pt x="50" y="41"/>
                  </a:lnTo>
                  <a:lnTo>
                    <a:pt x="46" y="42"/>
                  </a:lnTo>
                  <a:lnTo>
                    <a:pt x="43" y="42"/>
                  </a:lnTo>
                  <a:lnTo>
                    <a:pt x="41" y="41"/>
                  </a:lnTo>
                  <a:lnTo>
                    <a:pt x="35" y="35"/>
                  </a:lnTo>
                  <a:lnTo>
                    <a:pt x="34" y="32"/>
                  </a:lnTo>
                  <a:lnTo>
                    <a:pt x="32" y="28"/>
                  </a:lnTo>
                  <a:lnTo>
                    <a:pt x="30" y="23"/>
                  </a:lnTo>
                  <a:lnTo>
                    <a:pt x="30" y="20"/>
                  </a:lnTo>
                  <a:lnTo>
                    <a:pt x="27" y="19"/>
                  </a:lnTo>
                  <a:lnTo>
                    <a:pt x="13" y="21"/>
                  </a:lnTo>
                  <a:lnTo>
                    <a:pt x="8" y="21"/>
                  </a:lnTo>
                  <a:lnTo>
                    <a:pt x="2" y="19"/>
                  </a:lnTo>
                  <a:lnTo>
                    <a:pt x="1" y="15"/>
                  </a:lnTo>
                  <a:lnTo>
                    <a:pt x="0" y="12"/>
                  </a:lnTo>
                  <a:lnTo>
                    <a:pt x="0" y="6"/>
                  </a:lnTo>
                  <a:lnTo>
                    <a:pt x="1" y="5"/>
                  </a:lnTo>
                  <a:lnTo>
                    <a:pt x="8" y="2"/>
                  </a:lnTo>
                  <a:lnTo>
                    <a:pt x="30" y="2"/>
                  </a:lnTo>
                  <a:lnTo>
                    <a:pt x="35" y="1"/>
                  </a:lnTo>
                  <a:lnTo>
                    <a:pt x="43"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latin typeface="Calibri"/>
              </a:endParaRPr>
            </a:p>
          </p:txBody>
        </p:sp>
        <p:sp>
          <p:nvSpPr>
            <p:cNvPr id="163" name="Freeform 17">
              <a:extLst>
                <a:ext uri="{FF2B5EF4-FFF2-40B4-BE49-F238E27FC236}">
                  <a16:creationId xmlns:a16="http://schemas.microsoft.com/office/drawing/2014/main" id="{4C04F0F2-D056-4362-8C54-5C17B8A78C55}"/>
                </a:ext>
              </a:extLst>
            </p:cNvPr>
            <p:cNvSpPr>
              <a:spLocks/>
            </p:cNvSpPr>
            <p:nvPr/>
          </p:nvSpPr>
          <p:spPr bwMode="auto">
            <a:xfrm>
              <a:off x="2287588" y="1498600"/>
              <a:ext cx="77788" cy="38100"/>
            </a:xfrm>
            <a:custGeom>
              <a:avLst/>
              <a:gdLst/>
              <a:ahLst/>
              <a:cxnLst>
                <a:cxn ang="0">
                  <a:pos x="26" y="0"/>
                </a:cxn>
                <a:cxn ang="0">
                  <a:pos x="33" y="0"/>
                </a:cxn>
                <a:cxn ang="0">
                  <a:pos x="36" y="1"/>
                </a:cxn>
                <a:cxn ang="0">
                  <a:pos x="38" y="4"/>
                </a:cxn>
                <a:cxn ang="0">
                  <a:pos x="42" y="5"/>
                </a:cxn>
                <a:cxn ang="0">
                  <a:pos x="45" y="5"/>
                </a:cxn>
                <a:cxn ang="0">
                  <a:pos x="48" y="7"/>
                </a:cxn>
                <a:cxn ang="0">
                  <a:pos x="49" y="8"/>
                </a:cxn>
                <a:cxn ang="0">
                  <a:pos x="49" y="18"/>
                </a:cxn>
                <a:cxn ang="0">
                  <a:pos x="48" y="19"/>
                </a:cxn>
                <a:cxn ang="0">
                  <a:pos x="45" y="20"/>
                </a:cxn>
                <a:cxn ang="0">
                  <a:pos x="32" y="22"/>
                </a:cxn>
                <a:cxn ang="0">
                  <a:pos x="15" y="24"/>
                </a:cxn>
                <a:cxn ang="0">
                  <a:pos x="6" y="24"/>
                </a:cxn>
                <a:cxn ang="0">
                  <a:pos x="3" y="23"/>
                </a:cxn>
                <a:cxn ang="0">
                  <a:pos x="0" y="20"/>
                </a:cxn>
                <a:cxn ang="0">
                  <a:pos x="0" y="19"/>
                </a:cxn>
                <a:cxn ang="0">
                  <a:pos x="1" y="15"/>
                </a:cxn>
                <a:cxn ang="0">
                  <a:pos x="6" y="11"/>
                </a:cxn>
                <a:cxn ang="0">
                  <a:pos x="14" y="7"/>
                </a:cxn>
                <a:cxn ang="0">
                  <a:pos x="21" y="2"/>
                </a:cxn>
                <a:cxn ang="0">
                  <a:pos x="26" y="0"/>
                </a:cxn>
              </a:cxnLst>
              <a:rect l="0" t="0" r="r" b="b"/>
              <a:pathLst>
                <a:path w="49" h="24">
                  <a:moveTo>
                    <a:pt x="26" y="0"/>
                  </a:moveTo>
                  <a:lnTo>
                    <a:pt x="33" y="0"/>
                  </a:lnTo>
                  <a:lnTo>
                    <a:pt x="36" y="1"/>
                  </a:lnTo>
                  <a:lnTo>
                    <a:pt x="38" y="4"/>
                  </a:lnTo>
                  <a:lnTo>
                    <a:pt x="42" y="5"/>
                  </a:lnTo>
                  <a:lnTo>
                    <a:pt x="45" y="5"/>
                  </a:lnTo>
                  <a:lnTo>
                    <a:pt x="48" y="7"/>
                  </a:lnTo>
                  <a:lnTo>
                    <a:pt x="49" y="8"/>
                  </a:lnTo>
                  <a:lnTo>
                    <a:pt x="49" y="18"/>
                  </a:lnTo>
                  <a:lnTo>
                    <a:pt x="48" y="19"/>
                  </a:lnTo>
                  <a:lnTo>
                    <a:pt x="45" y="20"/>
                  </a:lnTo>
                  <a:lnTo>
                    <a:pt x="32" y="22"/>
                  </a:lnTo>
                  <a:lnTo>
                    <a:pt x="15" y="24"/>
                  </a:lnTo>
                  <a:lnTo>
                    <a:pt x="6" y="24"/>
                  </a:lnTo>
                  <a:lnTo>
                    <a:pt x="3" y="23"/>
                  </a:lnTo>
                  <a:lnTo>
                    <a:pt x="0" y="20"/>
                  </a:lnTo>
                  <a:lnTo>
                    <a:pt x="0" y="19"/>
                  </a:lnTo>
                  <a:lnTo>
                    <a:pt x="1" y="15"/>
                  </a:lnTo>
                  <a:lnTo>
                    <a:pt x="6" y="11"/>
                  </a:lnTo>
                  <a:lnTo>
                    <a:pt x="14" y="7"/>
                  </a:lnTo>
                  <a:lnTo>
                    <a:pt x="21" y="2"/>
                  </a:lnTo>
                  <a:lnTo>
                    <a:pt x="26"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latin typeface="Calibri"/>
              </a:endParaRPr>
            </a:p>
          </p:txBody>
        </p:sp>
        <p:sp>
          <p:nvSpPr>
            <p:cNvPr id="166" name="Freeform 18">
              <a:extLst>
                <a:ext uri="{FF2B5EF4-FFF2-40B4-BE49-F238E27FC236}">
                  <a16:creationId xmlns:a16="http://schemas.microsoft.com/office/drawing/2014/main" id="{B255979D-F116-4DBE-ACDC-F2BCA34EEABF}"/>
                </a:ext>
              </a:extLst>
            </p:cNvPr>
            <p:cNvSpPr>
              <a:spLocks/>
            </p:cNvSpPr>
            <p:nvPr/>
          </p:nvSpPr>
          <p:spPr bwMode="auto">
            <a:xfrm>
              <a:off x="2282825" y="1463675"/>
              <a:ext cx="39688" cy="23813"/>
            </a:xfrm>
            <a:custGeom>
              <a:avLst/>
              <a:gdLst/>
              <a:ahLst/>
              <a:cxnLst>
                <a:cxn ang="0">
                  <a:pos x="6" y="0"/>
                </a:cxn>
                <a:cxn ang="0">
                  <a:pos x="13" y="0"/>
                </a:cxn>
                <a:cxn ang="0">
                  <a:pos x="21" y="3"/>
                </a:cxn>
                <a:cxn ang="0">
                  <a:pos x="25" y="9"/>
                </a:cxn>
                <a:cxn ang="0">
                  <a:pos x="25" y="13"/>
                </a:cxn>
                <a:cxn ang="0">
                  <a:pos x="19" y="15"/>
                </a:cxn>
                <a:cxn ang="0">
                  <a:pos x="13" y="15"/>
                </a:cxn>
                <a:cxn ang="0">
                  <a:pos x="6" y="12"/>
                </a:cxn>
                <a:cxn ang="0">
                  <a:pos x="2" y="9"/>
                </a:cxn>
                <a:cxn ang="0">
                  <a:pos x="0" y="5"/>
                </a:cxn>
                <a:cxn ang="0">
                  <a:pos x="6" y="0"/>
                </a:cxn>
              </a:cxnLst>
              <a:rect l="0" t="0" r="r" b="b"/>
              <a:pathLst>
                <a:path w="25" h="15">
                  <a:moveTo>
                    <a:pt x="6" y="0"/>
                  </a:moveTo>
                  <a:lnTo>
                    <a:pt x="13" y="0"/>
                  </a:lnTo>
                  <a:lnTo>
                    <a:pt x="21" y="3"/>
                  </a:lnTo>
                  <a:lnTo>
                    <a:pt x="25" y="9"/>
                  </a:lnTo>
                  <a:lnTo>
                    <a:pt x="25" y="13"/>
                  </a:lnTo>
                  <a:lnTo>
                    <a:pt x="19" y="15"/>
                  </a:lnTo>
                  <a:lnTo>
                    <a:pt x="13" y="15"/>
                  </a:lnTo>
                  <a:lnTo>
                    <a:pt x="6" y="12"/>
                  </a:lnTo>
                  <a:lnTo>
                    <a:pt x="2" y="9"/>
                  </a:lnTo>
                  <a:lnTo>
                    <a:pt x="0" y="5"/>
                  </a:lnTo>
                  <a:lnTo>
                    <a:pt x="6"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latin typeface="Calibri"/>
              </a:endParaRPr>
            </a:p>
          </p:txBody>
        </p:sp>
        <p:sp>
          <p:nvSpPr>
            <p:cNvPr id="169" name="Freeform 19">
              <a:extLst>
                <a:ext uri="{FF2B5EF4-FFF2-40B4-BE49-F238E27FC236}">
                  <a16:creationId xmlns:a16="http://schemas.microsoft.com/office/drawing/2014/main" id="{A99014DE-CD56-4149-9B4E-3D6C62E3D145}"/>
                </a:ext>
              </a:extLst>
            </p:cNvPr>
            <p:cNvSpPr>
              <a:spLocks/>
            </p:cNvSpPr>
            <p:nvPr/>
          </p:nvSpPr>
          <p:spPr bwMode="auto">
            <a:xfrm>
              <a:off x="2251075" y="1389063"/>
              <a:ext cx="349250" cy="104775"/>
            </a:xfrm>
            <a:custGeom>
              <a:avLst/>
              <a:gdLst/>
              <a:ahLst/>
              <a:cxnLst>
                <a:cxn ang="0">
                  <a:pos x="1" y="0"/>
                </a:cxn>
                <a:cxn ang="0">
                  <a:pos x="4" y="3"/>
                </a:cxn>
                <a:cxn ang="0">
                  <a:pos x="11" y="4"/>
                </a:cxn>
                <a:cxn ang="0">
                  <a:pos x="19" y="7"/>
                </a:cxn>
                <a:cxn ang="0">
                  <a:pos x="26" y="10"/>
                </a:cxn>
                <a:cxn ang="0">
                  <a:pos x="35" y="13"/>
                </a:cxn>
                <a:cxn ang="0">
                  <a:pos x="42" y="14"/>
                </a:cxn>
                <a:cxn ang="0">
                  <a:pos x="46" y="15"/>
                </a:cxn>
                <a:cxn ang="0">
                  <a:pos x="52" y="17"/>
                </a:cxn>
                <a:cxn ang="0">
                  <a:pos x="59" y="19"/>
                </a:cxn>
                <a:cxn ang="0">
                  <a:pos x="67" y="25"/>
                </a:cxn>
                <a:cxn ang="0">
                  <a:pos x="74" y="32"/>
                </a:cxn>
                <a:cxn ang="0">
                  <a:pos x="81" y="36"/>
                </a:cxn>
                <a:cxn ang="0">
                  <a:pos x="87" y="41"/>
                </a:cxn>
                <a:cxn ang="0">
                  <a:pos x="94" y="45"/>
                </a:cxn>
                <a:cxn ang="0">
                  <a:pos x="102" y="47"/>
                </a:cxn>
                <a:cxn ang="0">
                  <a:pos x="117" y="45"/>
                </a:cxn>
                <a:cxn ang="0">
                  <a:pos x="135" y="47"/>
                </a:cxn>
                <a:cxn ang="0">
                  <a:pos x="145" y="47"/>
                </a:cxn>
                <a:cxn ang="0">
                  <a:pos x="157" y="48"/>
                </a:cxn>
                <a:cxn ang="0">
                  <a:pos x="171" y="48"/>
                </a:cxn>
                <a:cxn ang="0">
                  <a:pos x="182" y="47"/>
                </a:cxn>
                <a:cxn ang="0">
                  <a:pos x="195" y="47"/>
                </a:cxn>
                <a:cxn ang="0">
                  <a:pos x="204" y="48"/>
                </a:cxn>
                <a:cxn ang="0">
                  <a:pos x="212" y="51"/>
                </a:cxn>
                <a:cxn ang="0">
                  <a:pos x="219" y="54"/>
                </a:cxn>
                <a:cxn ang="0">
                  <a:pos x="220" y="56"/>
                </a:cxn>
                <a:cxn ang="0">
                  <a:pos x="220" y="58"/>
                </a:cxn>
                <a:cxn ang="0">
                  <a:pos x="213" y="65"/>
                </a:cxn>
                <a:cxn ang="0">
                  <a:pos x="209" y="65"/>
                </a:cxn>
                <a:cxn ang="0">
                  <a:pos x="204" y="66"/>
                </a:cxn>
                <a:cxn ang="0">
                  <a:pos x="187" y="65"/>
                </a:cxn>
                <a:cxn ang="0">
                  <a:pos x="167" y="63"/>
                </a:cxn>
                <a:cxn ang="0">
                  <a:pos x="149" y="62"/>
                </a:cxn>
                <a:cxn ang="0">
                  <a:pos x="137" y="62"/>
                </a:cxn>
                <a:cxn ang="0">
                  <a:pos x="126" y="63"/>
                </a:cxn>
                <a:cxn ang="0">
                  <a:pos x="119" y="65"/>
                </a:cxn>
                <a:cxn ang="0">
                  <a:pos x="116" y="65"/>
                </a:cxn>
                <a:cxn ang="0">
                  <a:pos x="94" y="62"/>
                </a:cxn>
                <a:cxn ang="0">
                  <a:pos x="91" y="60"/>
                </a:cxn>
                <a:cxn ang="0">
                  <a:pos x="83" y="58"/>
                </a:cxn>
                <a:cxn ang="0">
                  <a:pos x="75" y="52"/>
                </a:cxn>
                <a:cxn ang="0">
                  <a:pos x="68" y="47"/>
                </a:cxn>
                <a:cxn ang="0">
                  <a:pos x="63" y="41"/>
                </a:cxn>
                <a:cxn ang="0">
                  <a:pos x="44" y="36"/>
                </a:cxn>
                <a:cxn ang="0">
                  <a:pos x="35" y="33"/>
                </a:cxn>
                <a:cxn ang="0">
                  <a:pos x="26" y="28"/>
                </a:cxn>
                <a:cxn ang="0">
                  <a:pos x="15" y="22"/>
                </a:cxn>
                <a:cxn ang="0">
                  <a:pos x="5" y="17"/>
                </a:cxn>
                <a:cxn ang="0">
                  <a:pos x="3" y="14"/>
                </a:cxn>
                <a:cxn ang="0">
                  <a:pos x="0" y="8"/>
                </a:cxn>
                <a:cxn ang="0">
                  <a:pos x="0" y="4"/>
                </a:cxn>
                <a:cxn ang="0">
                  <a:pos x="1" y="2"/>
                </a:cxn>
                <a:cxn ang="0">
                  <a:pos x="1" y="0"/>
                </a:cxn>
              </a:cxnLst>
              <a:rect l="0" t="0" r="r" b="b"/>
              <a:pathLst>
                <a:path w="220" h="66">
                  <a:moveTo>
                    <a:pt x="1" y="0"/>
                  </a:moveTo>
                  <a:lnTo>
                    <a:pt x="4" y="3"/>
                  </a:lnTo>
                  <a:lnTo>
                    <a:pt x="11" y="4"/>
                  </a:lnTo>
                  <a:lnTo>
                    <a:pt x="19" y="7"/>
                  </a:lnTo>
                  <a:lnTo>
                    <a:pt x="26" y="10"/>
                  </a:lnTo>
                  <a:lnTo>
                    <a:pt x="35" y="13"/>
                  </a:lnTo>
                  <a:lnTo>
                    <a:pt x="42" y="14"/>
                  </a:lnTo>
                  <a:lnTo>
                    <a:pt x="46" y="15"/>
                  </a:lnTo>
                  <a:lnTo>
                    <a:pt x="52" y="17"/>
                  </a:lnTo>
                  <a:lnTo>
                    <a:pt x="59" y="19"/>
                  </a:lnTo>
                  <a:lnTo>
                    <a:pt x="67" y="25"/>
                  </a:lnTo>
                  <a:lnTo>
                    <a:pt x="74" y="32"/>
                  </a:lnTo>
                  <a:lnTo>
                    <a:pt x="81" y="36"/>
                  </a:lnTo>
                  <a:lnTo>
                    <a:pt x="87" y="41"/>
                  </a:lnTo>
                  <a:lnTo>
                    <a:pt x="94" y="45"/>
                  </a:lnTo>
                  <a:lnTo>
                    <a:pt x="102" y="47"/>
                  </a:lnTo>
                  <a:lnTo>
                    <a:pt x="117" y="45"/>
                  </a:lnTo>
                  <a:lnTo>
                    <a:pt x="135" y="47"/>
                  </a:lnTo>
                  <a:lnTo>
                    <a:pt x="145" y="47"/>
                  </a:lnTo>
                  <a:lnTo>
                    <a:pt x="157" y="48"/>
                  </a:lnTo>
                  <a:lnTo>
                    <a:pt x="171" y="48"/>
                  </a:lnTo>
                  <a:lnTo>
                    <a:pt x="182" y="47"/>
                  </a:lnTo>
                  <a:lnTo>
                    <a:pt x="195" y="47"/>
                  </a:lnTo>
                  <a:lnTo>
                    <a:pt x="204" y="48"/>
                  </a:lnTo>
                  <a:lnTo>
                    <a:pt x="212" y="51"/>
                  </a:lnTo>
                  <a:lnTo>
                    <a:pt x="219" y="54"/>
                  </a:lnTo>
                  <a:lnTo>
                    <a:pt x="220" y="56"/>
                  </a:lnTo>
                  <a:lnTo>
                    <a:pt x="220" y="58"/>
                  </a:lnTo>
                  <a:lnTo>
                    <a:pt x="213" y="65"/>
                  </a:lnTo>
                  <a:lnTo>
                    <a:pt x="209" y="65"/>
                  </a:lnTo>
                  <a:lnTo>
                    <a:pt x="204" y="66"/>
                  </a:lnTo>
                  <a:lnTo>
                    <a:pt x="187" y="65"/>
                  </a:lnTo>
                  <a:lnTo>
                    <a:pt x="167" y="63"/>
                  </a:lnTo>
                  <a:lnTo>
                    <a:pt x="149" y="62"/>
                  </a:lnTo>
                  <a:lnTo>
                    <a:pt x="137" y="62"/>
                  </a:lnTo>
                  <a:lnTo>
                    <a:pt x="126" y="63"/>
                  </a:lnTo>
                  <a:lnTo>
                    <a:pt x="119" y="65"/>
                  </a:lnTo>
                  <a:lnTo>
                    <a:pt x="116" y="65"/>
                  </a:lnTo>
                  <a:lnTo>
                    <a:pt x="94" y="62"/>
                  </a:lnTo>
                  <a:lnTo>
                    <a:pt x="91" y="60"/>
                  </a:lnTo>
                  <a:lnTo>
                    <a:pt x="83" y="58"/>
                  </a:lnTo>
                  <a:lnTo>
                    <a:pt x="75" y="52"/>
                  </a:lnTo>
                  <a:lnTo>
                    <a:pt x="68" y="47"/>
                  </a:lnTo>
                  <a:lnTo>
                    <a:pt x="63" y="41"/>
                  </a:lnTo>
                  <a:lnTo>
                    <a:pt x="44" y="36"/>
                  </a:lnTo>
                  <a:lnTo>
                    <a:pt x="35" y="33"/>
                  </a:lnTo>
                  <a:lnTo>
                    <a:pt x="26" y="28"/>
                  </a:lnTo>
                  <a:lnTo>
                    <a:pt x="15" y="22"/>
                  </a:lnTo>
                  <a:lnTo>
                    <a:pt x="5" y="17"/>
                  </a:lnTo>
                  <a:lnTo>
                    <a:pt x="3" y="14"/>
                  </a:lnTo>
                  <a:lnTo>
                    <a:pt x="0" y="8"/>
                  </a:lnTo>
                  <a:lnTo>
                    <a:pt x="0" y="4"/>
                  </a:lnTo>
                  <a:lnTo>
                    <a:pt x="1" y="2"/>
                  </a:lnTo>
                  <a:lnTo>
                    <a:pt x="1"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latin typeface="Calibri"/>
              </a:endParaRPr>
            </a:p>
          </p:txBody>
        </p:sp>
        <p:sp>
          <p:nvSpPr>
            <p:cNvPr id="171" name="Freeform 20">
              <a:extLst>
                <a:ext uri="{FF2B5EF4-FFF2-40B4-BE49-F238E27FC236}">
                  <a16:creationId xmlns:a16="http://schemas.microsoft.com/office/drawing/2014/main" id="{5458F404-21A5-47A5-AF5B-CC99B68DD201}"/>
                </a:ext>
              </a:extLst>
            </p:cNvPr>
            <p:cNvSpPr>
              <a:spLocks/>
            </p:cNvSpPr>
            <p:nvPr/>
          </p:nvSpPr>
          <p:spPr bwMode="auto">
            <a:xfrm>
              <a:off x="3713163" y="1681163"/>
              <a:ext cx="192088" cy="84138"/>
            </a:xfrm>
            <a:custGeom>
              <a:avLst/>
              <a:gdLst/>
              <a:ahLst/>
              <a:cxnLst>
                <a:cxn ang="0">
                  <a:pos x="9" y="0"/>
                </a:cxn>
                <a:cxn ang="0">
                  <a:pos x="15" y="0"/>
                </a:cxn>
                <a:cxn ang="0">
                  <a:pos x="24" y="1"/>
                </a:cxn>
                <a:cxn ang="0">
                  <a:pos x="32" y="4"/>
                </a:cxn>
                <a:cxn ang="0">
                  <a:pos x="37" y="8"/>
                </a:cxn>
                <a:cxn ang="0">
                  <a:pos x="43" y="11"/>
                </a:cxn>
                <a:cxn ang="0">
                  <a:pos x="48" y="11"/>
                </a:cxn>
                <a:cxn ang="0">
                  <a:pos x="56" y="9"/>
                </a:cxn>
                <a:cxn ang="0">
                  <a:pos x="76" y="7"/>
                </a:cxn>
                <a:cxn ang="0">
                  <a:pos x="82" y="5"/>
                </a:cxn>
                <a:cxn ang="0">
                  <a:pos x="88" y="3"/>
                </a:cxn>
                <a:cxn ang="0">
                  <a:pos x="93" y="3"/>
                </a:cxn>
                <a:cxn ang="0">
                  <a:pos x="102" y="4"/>
                </a:cxn>
                <a:cxn ang="0">
                  <a:pos x="111" y="8"/>
                </a:cxn>
                <a:cxn ang="0">
                  <a:pos x="119" y="13"/>
                </a:cxn>
                <a:cxn ang="0">
                  <a:pos x="121" y="16"/>
                </a:cxn>
                <a:cxn ang="0">
                  <a:pos x="121" y="19"/>
                </a:cxn>
                <a:cxn ang="0">
                  <a:pos x="118" y="24"/>
                </a:cxn>
                <a:cxn ang="0">
                  <a:pos x="115" y="27"/>
                </a:cxn>
                <a:cxn ang="0">
                  <a:pos x="114" y="30"/>
                </a:cxn>
                <a:cxn ang="0">
                  <a:pos x="110" y="34"/>
                </a:cxn>
                <a:cxn ang="0">
                  <a:pos x="100" y="34"/>
                </a:cxn>
                <a:cxn ang="0">
                  <a:pos x="92" y="37"/>
                </a:cxn>
                <a:cxn ang="0">
                  <a:pos x="87" y="40"/>
                </a:cxn>
                <a:cxn ang="0">
                  <a:pos x="81" y="44"/>
                </a:cxn>
                <a:cxn ang="0">
                  <a:pos x="73" y="48"/>
                </a:cxn>
                <a:cxn ang="0">
                  <a:pos x="62" y="52"/>
                </a:cxn>
                <a:cxn ang="0">
                  <a:pos x="56" y="53"/>
                </a:cxn>
                <a:cxn ang="0">
                  <a:pos x="52" y="53"/>
                </a:cxn>
                <a:cxn ang="0">
                  <a:pos x="47" y="50"/>
                </a:cxn>
                <a:cxn ang="0">
                  <a:pos x="44" y="48"/>
                </a:cxn>
                <a:cxn ang="0">
                  <a:pos x="41" y="42"/>
                </a:cxn>
                <a:cxn ang="0">
                  <a:pos x="37" y="38"/>
                </a:cxn>
                <a:cxn ang="0">
                  <a:pos x="30" y="37"/>
                </a:cxn>
                <a:cxn ang="0">
                  <a:pos x="24" y="37"/>
                </a:cxn>
                <a:cxn ang="0">
                  <a:pos x="18" y="38"/>
                </a:cxn>
                <a:cxn ang="0">
                  <a:pos x="13" y="35"/>
                </a:cxn>
                <a:cxn ang="0">
                  <a:pos x="9" y="31"/>
                </a:cxn>
                <a:cxn ang="0">
                  <a:pos x="3" y="20"/>
                </a:cxn>
                <a:cxn ang="0">
                  <a:pos x="2" y="16"/>
                </a:cxn>
                <a:cxn ang="0">
                  <a:pos x="0" y="13"/>
                </a:cxn>
                <a:cxn ang="0">
                  <a:pos x="0" y="9"/>
                </a:cxn>
                <a:cxn ang="0">
                  <a:pos x="2" y="7"/>
                </a:cxn>
                <a:cxn ang="0">
                  <a:pos x="9" y="0"/>
                </a:cxn>
              </a:cxnLst>
              <a:rect l="0" t="0" r="r" b="b"/>
              <a:pathLst>
                <a:path w="121" h="53">
                  <a:moveTo>
                    <a:pt x="9" y="0"/>
                  </a:moveTo>
                  <a:lnTo>
                    <a:pt x="15" y="0"/>
                  </a:lnTo>
                  <a:lnTo>
                    <a:pt x="24" y="1"/>
                  </a:lnTo>
                  <a:lnTo>
                    <a:pt x="32" y="4"/>
                  </a:lnTo>
                  <a:lnTo>
                    <a:pt x="37" y="8"/>
                  </a:lnTo>
                  <a:lnTo>
                    <a:pt x="43" y="11"/>
                  </a:lnTo>
                  <a:lnTo>
                    <a:pt x="48" y="11"/>
                  </a:lnTo>
                  <a:lnTo>
                    <a:pt x="56" y="9"/>
                  </a:lnTo>
                  <a:lnTo>
                    <a:pt x="76" y="7"/>
                  </a:lnTo>
                  <a:lnTo>
                    <a:pt x="82" y="5"/>
                  </a:lnTo>
                  <a:lnTo>
                    <a:pt x="88" y="3"/>
                  </a:lnTo>
                  <a:lnTo>
                    <a:pt x="93" y="3"/>
                  </a:lnTo>
                  <a:lnTo>
                    <a:pt x="102" y="4"/>
                  </a:lnTo>
                  <a:lnTo>
                    <a:pt x="111" y="8"/>
                  </a:lnTo>
                  <a:lnTo>
                    <a:pt x="119" y="13"/>
                  </a:lnTo>
                  <a:lnTo>
                    <a:pt x="121" y="16"/>
                  </a:lnTo>
                  <a:lnTo>
                    <a:pt x="121" y="19"/>
                  </a:lnTo>
                  <a:lnTo>
                    <a:pt x="118" y="24"/>
                  </a:lnTo>
                  <a:lnTo>
                    <a:pt x="115" y="27"/>
                  </a:lnTo>
                  <a:lnTo>
                    <a:pt x="114" y="30"/>
                  </a:lnTo>
                  <a:lnTo>
                    <a:pt x="110" y="34"/>
                  </a:lnTo>
                  <a:lnTo>
                    <a:pt x="100" y="34"/>
                  </a:lnTo>
                  <a:lnTo>
                    <a:pt x="92" y="37"/>
                  </a:lnTo>
                  <a:lnTo>
                    <a:pt x="87" y="40"/>
                  </a:lnTo>
                  <a:lnTo>
                    <a:pt x="81" y="44"/>
                  </a:lnTo>
                  <a:lnTo>
                    <a:pt x="73" y="48"/>
                  </a:lnTo>
                  <a:lnTo>
                    <a:pt x="62" y="52"/>
                  </a:lnTo>
                  <a:lnTo>
                    <a:pt x="56" y="53"/>
                  </a:lnTo>
                  <a:lnTo>
                    <a:pt x="52" y="53"/>
                  </a:lnTo>
                  <a:lnTo>
                    <a:pt x="47" y="50"/>
                  </a:lnTo>
                  <a:lnTo>
                    <a:pt x="44" y="48"/>
                  </a:lnTo>
                  <a:lnTo>
                    <a:pt x="41" y="42"/>
                  </a:lnTo>
                  <a:lnTo>
                    <a:pt x="37" y="38"/>
                  </a:lnTo>
                  <a:lnTo>
                    <a:pt x="30" y="37"/>
                  </a:lnTo>
                  <a:lnTo>
                    <a:pt x="24" y="37"/>
                  </a:lnTo>
                  <a:lnTo>
                    <a:pt x="18" y="38"/>
                  </a:lnTo>
                  <a:lnTo>
                    <a:pt x="13" y="35"/>
                  </a:lnTo>
                  <a:lnTo>
                    <a:pt x="9" y="31"/>
                  </a:lnTo>
                  <a:lnTo>
                    <a:pt x="3" y="20"/>
                  </a:lnTo>
                  <a:lnTo>
                    <a:pt x="2" y="16"/>
                  </a:lnTo>
                  <a:lnTo>
                    <a:pt x="0" y="13"/>
                  </a:lnTo>
                  <a:lnTo>
                    <a:pt x="0" y="9"/>
                  </a:lnTo>
                  <a:lnTo>
                    <a:pt x="2" y="7"/>
                  </a:lnTo>
                  <a:lnTo>
                    <a:pt x="9"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latin typeface="Calibri"/>
              </a:endParaRPr>
            </a:p>
          </p:txBody>
        </p:sp>
        <p:sp>
          <p:nvSpPr>
            <p:cNvPr id="172" name="Freeform 21">
              <a:extLst>
                <a:ext uri="{FF2B5EF4-FFF2-40B4-BE49-F238E27FC236}">
                  <a16:creationId xmlns:a16="http://schemas.microsoft.com/office/drawing/2014/main" id="{10E7EC7D-D047-444A-865F-99F674C974A2}"/>
                </a:ext>
              </a:extLst>
            </p:cNvPr>
            <p:cNvSpPr>
              <a:spLocks/>
            </p:cNvSpPr>
            <p:nvPr/>
          </p:nvSpPr>
          <p:spPr bwMode="auto">
            <a:xfrm>
              <a:off x="2747963" y="1125538"/>
              <a:ext cx="1104900" cy="711200"/>
            </a:xfrm>
            <a:custGeom>
              <a:avLst/>
              <a:gdLst/>
              <a:ahLst/>
              <a:cxnLst>
                <a:cxn ang="0">
                  <a:pos x="498" y="13"/>
                </a:cxn>
                <a:cxn ang="0">
                  <a:pos x="472" y="26"/>
                </a:cxn>
                <a:cxn ang="0">
                  <a:pos x="401" y="33"/>
                </a:cxn>
                <a:cxn ang="0">
                  <a:pos x="468" y="35"/>
                </a:cxn>
                <a:cxn ang="0">
                  <a:pos x="524" y="20"/>
                </a:cxn>
                <a:cxn ang="0">
                  <a:pos x="558" y="20"/>
                </a:cxn>
                <a:cxn ang="0">
                  <a:pos x="582" y="66"/>
                </a:cxn>
                <a:cxn ang="0">
                  <a:pos x="619" y="105"/>
                </a:cxn>
                <a:cxn ang="0">
                  <a:pos x="692" y="80"/>
                </a:cxn>
                <a:cxn ang="0">
                  <a:pos x="659" y="121"/>
                </a:cxn>
                <a:cxn ang="0">
                  <a:pos x="619" y="180"/>
                </a:cxn>
                <a:cxn ang="0">
                  <a:pos x="637" y="191"/>
                </a:cxn>
                <a:cxn ang="0">
                  <a:pos x="623" y="226"/>
                </a:cxn>
                <a:cxn ang="0">
                  <a:pos x="578" y="239"/>
                </a:cxn>
                <a:cxn ang="0">
                  <a:pos x="585" y="276"/>
                </a:cxn>
                <a:cxn ang="0">
                  <a:pos x="574" y="300"/>
                </a:cxn>
                <a:cxn ang="0">
                  <a:pos x="559" y="277"/>
                </a:cxn>
                <a:cxn ang="0">
                  <a:pos x="539" y="288"/>
                </a:cxn>
                <a:cxn ang="0">
                  <a:pos x="566" y="310"/>
                </a:cxn>
                <a:cxn ang="0">
                  <a:pos x="550" y="311"/>
                </a:cxn>
                <a:cxn ang="0">
                  <a:pos x="465" y="328"/>
                </a:cxn>
                <a:cxn ang="0">
                  <a:pos x="440" y="359"/>
                </a:cxn>
                <a:cxn ang="0">
                  <a:pos x="375" y="373"/>
                </a:cxn>
                <a:cxn ang="0">
                  <a:pos x="373" y="390"/>
                </a:cxn>
                <a:cxn ang="0">
                  <a:pos x="358" y="402"/>
                </a:cxn>
                <a:cxn ang="0">
                  <a:pos x="346" y="439"/>
                </a:cxn>
                <a:cxn ang="0">
                  <a:pos x="317" y="440"/>
                </a:cxn>
                <a:cxn ang="0">
                  <a:pos x="310" y="432"/>
                </a:cxn>
                <a:cxn ang="0">
                  <a:pos x="279" y="422"/>
                </a:cxn>
                <a:cxn ang="0">
                  <a:pos x="249" y="381"/>
                </a:cxn>
                <a:cxn ang="0">
                  <a:pos x="231" y="370"/>
                </a:cxn>
                <a:cxn ang="0">
                  <a:pos x="221" y="333"/>
                </a:cxn>
                <a:cxn ang="0">
                  <a:pos x="228" y="318"/>
                </a:cxn>
                <a:cxn ang="0">
                  <a:pos x="215" y="287"/>
                </a:cxn>
                <a:cxn ang="0">
                  <a:pos x="239" y="303"/>
                </a:cxn>
                <a:cxn ang="0">
                  <a:pos x="249" y="313"/>
                </a:cxn>
                <a:cxn ang="0">
                  <a:pos x="249" y="287"/>
                </a:cxn>
                <a:cxn ang="0">
                  <a:pos x="219" y="269"/>
                </a:cxn>
                <a:cxn ang="0">
                  <a:pos x="205" y="287"/>
                </a:cxn>
                <a:cxn ang="0">
                  <a:pos x="194" y="243"/>
                </a:cxn>
                <a:cxn ang="0">
                  <a:pos x="146" y="210"/>
                </a:cxn>
                <a:cxn ang="0">
                  <a:pos x="79" y="205"/>
                </a:cxn>
                <a:cxn ang="0">
                  <a:pos x="71" y="184"/>
                </a:cxn>
                <a:cxn ang="0">
                  <a:pos x="52" y="214"/>
                </a:cxn>
                <a:cxn ang="0">
                  <a:pos x="16" y="188"/>
                </a:cxn>
                <a:cxn ang="0">
                  <a:pos x="27" y="174"/>
                </a:cxn>
                <a:cxn ang="0">
                  <a:pos x="57" y="148"/>
                </a:cxn>
                <a:cxn ang="0">
                  <a:pos x="86" y="126"/>
                </a:cxn>
                <a:cxn ang="0">
                  <a:pos x="113" y="111"/>
                </a:cxn>
                <a:cxn ang="0">
                  <a:pos x="127" y="92"/>
                </a:cxn>
                <a:cxn ang="0">
                  <a:pos x="211" y="80"/>
                </a:cxn>
                <a:cxn ang="0">
                  <a:pos x="256" y="68"/>
                </a:cxn>
                <a:cxn ang="0">
                  <a:pos x="268" y="42"/>
                </a:cxn>
                <a:cxn ang="0">
                  <a:pos x="279" y="58"/>
                </a:cxn>
                <a:cxn ang="0">
                  <a:pos x="305" y="28"/>
                </a:cxn>
                <a:cxn ang="0">
                  <a:pos x="377" y="6"/>
                </a:cxn>
              </a:cxnLst>
              <a:rect l="0" t="0" r="r" b="b"/>
              <a:pathLst>
                <a:path w="696" h="448">
                  <a:moveTo>
                    <a:pt x="420" y="0"/>
                  </a:moveTo>
                  <a:lnTo>
                    <a:pt x="435" y="0"/>
                  </a:lnTo>
                  <a:lnTo>
                    <a:pt x="455" y="3"/>
                  </a:lnTo>
                  <a:lnTo>
                    <a:pt x="477" y="9"/>
                  </a:lnTo>
                  <a:lnTo>
                    <a:pt x="496" y="11"/>
                  </a:lnTo>
                  <a:lnTo>
                    <a:pt x="498" y="13"/>
                  </a:lnTo>
                  <a:lnTo>
                    <a:pt x="500" y="13"/>
                  </a:lnTo>
                  <a:lnTo>
                    <a:pt x="504" y="17"/>
                  </a:lnTo>
                  <a:lnTo>
                    <a:pt x="502" y="20"/>
                  </a:lnTo>
                  <a:lnTo>
                    <a:pt x="498" y="21"/>
                  </a:lnTo>
                  <a:lnTo>
                    <a:pt x="487" y="24"/>
                  </a:lnTo>
                  <a:lnTo>
                    <a:pt x="472" y="26"/>
                  </a:lnTo>
                  <a:lnTo>
                    <a:pt x="457" y="31"/>
                  </a:lnTo>
                  <a:lnTo>
                    <a:pt x="443" y="33"/>
                  </a:lnTo>
                  <a:lnTo>
                    <a:pt x="431" y="35"/>
                  </a:lnTo>
                  <a:lnTo>
                    <a:pt x="418" y="35"/>
                  </a:lnTo>
                  <a:lnTo>
                    <a:pt x="407" y="33"/>
                  </a:lnTo>
                  <a:lnTo>
                    <a:pt x="401" y="33"/>
                  </a:lnTo>
                  <a:lnTo>
                    <a:pt x="406" y="35"/>
                  </a:lnTo>
                  <a:lnTo>
                    <a:pt x="416" y="36"/>
                  </a:lnTo>
                  <a:lnTo>
                    <a:pt x="428" y="39"/>
                  </a:lnTo>
                  <a:lnTo>
                    <a:pt x="444" y="39"/>
                  </a:lnTo>
                  <a:lnTo>
                    <a:pt x="463" y="36"/>
                  </a:lnTo>
                  <a:lnTo>
                    <a:pt x="468" y="35"/>
                  </a:lnTo>
                  <a:lnTo>
                    <a:pt x="474" y="32"/>
                  </a:lnTo>
                  <a:lnTo>
                    <a:pt x="484" y="29"/>
                  </a:lnTo>
                  <a:lnTo>
                    <a:pt x="495" y="31"/>
                  </a:lnTo>
                  <a:lnTo>
                    <a:pt x="502" y="29"/>
                  </a:lnTo>
                  <a:lnTo>
                    <a:pt x="511" y="25"/>
                  </a:lnTo>
                  <a:lnTo>
                    <a:pt x="524" y="20"/>
                  </a:lnTo>
                  <a:lnTo>
                    <a:pt x="532" y="18"/>
                  </a:lnTo>
                  <a:lnTo>
                    <a:pt x="540" y="20"/>
                  </a:lnTo>
                  <a:lnTo>
                    <a:pt x="547" y="21"/>
                  </a:lnTo>
                  <a:lnTo>
                    <a:pt x="552" y="21"/>
                  </a:lnTo>
                  <a:lnTo>
                    <a:pt x="555" y="20"/>
                  </a:lnTo>
                  <a:lnTo>
                    <a:pt x="558" y="20"/>
                  </a:lnTo>
                  <a:lnTo>
                    <a:pt x="563" y="18"/>
                  </a:lnTo>
                  <a:lnTo>
                    <a:pt x="569" y="20"/>
                  </a:lnTo>
                  <a:lnTo>
                    <a:pt x="571" y="25"/>
                  </a:lnTo>
                  <a:lnTo>
                    <a:pt x="573" y="35"/>
                  </a:lnTo>
                  <a:lnTo>
                    <a:pt x="578" y="57"/>
                  </a:lnTo>
                  <a:lnTo>
                    <a:pt x="582" y="66"/>
                  </a:lnTo>
                  <a:lnTo>
                    <a:pt x="588" y="74"/>
                  </a:lnTo>
                  <a:lnTo>
                    <a:pt x="592" y="83"/>
                  </a:lnTo>
                  <a:lnTo>
                    <a:pt x="596" y="92"/>
                  </a:lnTo>
                  <a:lnTo>
                    <a:pt x="602" y="99"/>
                  </a:lnTo>
                  <a:lnTo>
                    <a:pt x="610" y="105"/>
                  </a:lnTo>
                  <a:lnTo>
                    <a:pt x="619" y="105"/>
                  </a:lnTo>
                  <a:lnTo>
                    <a:pt x="629" y="99"/>
                  </a:lnTo>
                  <a:lnTo>
                    <a:pt x="647" y="81"/>
                  </a:lnTo>
                  <a:lnTo>
                    <a:pt x="658" y="76"/>
                  </a:lnTo>
                  <a:lnTo>
                    <a:pt x="671" y="74"/>
                  </a:lnTo>
                  <a:lnTo>
                    <a:pt x="682" y="77"/>
                  </a:lnTo>
                  <a:lnTo>
                    <a:pt x="692" y="80"/>
                  </a:lnTo>
                  <a:lnTo>
                    <a:pt x="696" y="84"/>
                  </a:lnTo>
                  <a:lnTo>
                    <a:pt x="696" y="91"/>
                  </a:lnTo>
                  <a:lnTo>
                    <a:pt x="692" y="98"/>
                  </a:lnTo>
                  <a:lnTo>
                    <a:pt x="685" y="105"/>
                  </a:lnTo>
                  <a:lnTo>
                    <a:pt x="669" y="113"/>
                  </a:lnTo>
                  <a:lnTo>
                    <a:pt x="659" y="121"/>
                  </a:lnTo>
                  <a:lnTo>
                    <a:pt x="640" y="140"/>
                  </a:lnTo>
                  <a:lnTo>
                    <a:pt x="633" y="148"/>
                  </a:lnTo>
                  <a:lnTo>
                    <a:pt x="625" y="157"/>
                  </a:lnTo>
                  <a:lnTo>
                    <a:pt x="621" y="163"/>
                  </a:lnTo>
                  <a:lnTo>
                    <a:pt x="618" y="170"/>
                  </a:lnTo>
                  <a:lnTo>
                    <a:pt x="619" y="180"/>
                  </a:lnTo>
                  <a:lnTo>
                    <a:pt x="622" y="184"/>
                  </a:lnTo>
                  <a:lnTo>
                    <a:pt x="623" y="187"/>
                  </a:lnTo>
                  <a:lnTo>
                    <a:pt x="626" y="188"/>
                  </a:lnTo>
                  <a:lnTo>
                    <a:pt x="633" y="188"/>
                  </a:lnTo>
                  <a:lnTo>
                    <a:pt x="636" y="189"/>
                  </a:lnTo>
                  <a:lnTo>
                    <a:pt x="637" y="191"/>
                  </a:lnTo>
                  <a:lnTo>
                    <a:pt x="637" y="192"/>
                  </a:lnTo>
                  <a:lnTo>
                    <a:pt x="632" y="198"/>
                  </a:lnTo>
                  <a:lnTo>
                    <a:pt x="629" y="202"/>
                  </a:lnTo>
                  <a:lnTo>
                    <a:pt x="628" y="205"/>
                  </a:lnTo>
                  <a:lnTo>
                    <a:pt x="625" y="214"/>
                  </a:lnTo>
                  <a:lnTo>
                    <a:pt x="623" y="226"/>
                  </a:lnTo>
                  <a:lnTo>
                    <a:pt x="623" y="240"/>
                  </a:lnTo>
                  <a:lnTo>
                    <a:pt x="622" y="244"/>
                  </a:lnTo>
                  <a:lnTo>
                    <a:pt x="617" y="244"/>
                  </a:lnTo>
                  <a:lnTo>
                    <a:pt x="592" y="236"/>
                  </a:lnTo>
                  <a:lnTo>
                    <a:pt x="584" y="236"/>
                  </a:lnTo>
                  <a:lnTo>
                    <a:pt x="578" y="239"/>
                  </a:lnTo>
                  <a:lnTo>
                    <a:pt x="576" y="244"/>
                  </a:lnTo>
                  <a:lnTo>
                    <a:pt x="576" y="251"/>
                  </a:lnTo>
                  <a:lnTo>
                    <a:pt x="578" y="258"/>
                  </a:lnTo>
                  <a:lnTo>
                    <a:pt x="581" y="266"/>
                  </a:lnTo>
                  <a:lnTo>
                    <a:pt x="582" y="272"/>
                  </a:lnTo>
                  <a:lnTo>
                    <a:pt x="585" y="276"/>
                  </a:lnTo>
                  <a:lnTo>
                    <a:pt x="587" y="280"/>
                  </a:lnTo>
                  <a:lnTo>
                    <a:pt x="588" y="281"/>
                  </a:lnTo>
                  <a:lnTo>
                    <a:pt x="588" y="290"/>
                  </a:lnTo>
                  <a:lnTo>
                    <a:pt x="585" y="295"/>
                  </a:lnTo>
                  <a:lnTo>
                    <a:pt x="582" y="298"/>
                  </a:lnTo>
                  <a:lnTo>
                    <a:pt x="574" y="300"/>
                  </a:lnTo>
                  <a:lnTo>
                    <a:pt x="566" y="298"/>
                  </a:lnTo>
                  <a:lnTo>
                    <a:pt x="562" y="294"/>
                  </a:lnTo>
                  <a:lnTo>
                    <a:pt x="562" y="290"/>
                  </a:lnTo>
                  <a:lnTo>
                    <a:pt x="561" y="287"/>
                  </a:lnTo>
                  <a:lnTo>
                    <a:pt x="561" y="283"/>
                  </a:lnTo>
                  <a:lnTo>
                    <a:pt x="559" y="277"/>
                  </a:lnTo>
                  <a:lnTo>
                    <a:pt x="546" y="269"/>
                  </a:lnTo>
                  <a:lnTo>
                    <a:pt x="539" y="266"/>
                  </a:lnTo>
                  <a:lnTo>
                    <a:pt x="535" y="265"/>
                  </a:lnTo>
                  <a:lnTo>
                    <a:pt x="533" y="268"/>
                  </a:lnTo>
                  <a:lnTo>
                    <a:pt x="536" y="281"/>
                  </a:lnTo>
                  <a:lnTo>
                    <a:pt x="539" y="288"/>
                  </a:lnTo>
                  <a:lnTo>
                    <a:pt x="544" y="291"/>
                  </a:lnTo>
                  <a:lnTo>
                    <a:pt x="552" y="294"/>
                  </a:lnTo>
                  <a:lnTo>
                    <a:pt x="556" y="298"/>
                  </a:lnTo>
                  <a:lnTo>
                    <a:pt x="559" y="302"/>
                  </a:lnTo>
                  <a:lnTo>
                    <a:pt x="566" y="309"/>
                  </a:lnTo>
                  <a:lnTo>
                    <a:pt x="566" y="310"/>
                  </a:lnTo>
                  <a:lnTo>
                    <a:pt x="563" y="311"/>
                  </a:lnTo>
                  <a:lnTo>
                    <a:pt x="561" y="311"/>
                  </a:lnTo>
                  <a:lnTo>
                    <a:pt x="558" y="313"/>
                  </a:lnTo>
                  <a:lnTo>
                    <a:pt x="555" y="313"/>
                  </a:lnTo>
                  <a:lnTo>
                    <a:pt x="552" y="311"/>
                  </a:lnTo>
                  <a:lnTo>
                    <a:pt x="550" y="311"/>
                  </a:lnTo>
                  <a:lnTo>
                    <a:pt x="543" y="313"/>
                  </a:lnTo>
                  <a:lnTo>
                    <a:pt x="521" y="324"/>
                  </a:lnTo>
                  <a:lnTo>
                    <a:pt x="507" y="328"/>
                  </a:lnTo>
                  <a:lnTo>
                    <a:pt x="495" y="329"/>
                  </a:lnTo>
                  <a:lnTo>
                    <a:pt x="483" y="328"/>
                  </a:lnTo>
                  <a:lnTo>
                    <a:pt x="465" y="328"/>
                  </a:lnTo>
                  <a:lnTo>
                    <a:pt x="461" y="331"/>
                  </a:lnTo>
                  <a:lnTo>
                    <a:pt x="455" y="337"/>
                  </a:lnTo>
                  <a:lnTo>
                    <a:pt x="450" y="346"/>
                  </a:lnTo>
                  <a:lnTo>
                    <a:pt x="446" y="354"/>
                  </a:lnTo>
                  <a:lnTo>
                    <a:pt x="443" y="358"/>
                  </a:lnTo>
                  <a:lnTo>
                    <a:pt x="440" y="359"/>
                  </a:lnTo>
                  <a:lnTo>
                    <a:pt x="424" y="359"/>
                  </a:lnTo>
                  <a:lnTo>
                    <a:pt x="416" y="358"/>
                  </a:lnTo>
                  <a:lnTo>
                    <a:pt x="409" y="358"/>
                  </a:lnTo>
                  <a:lnTo>
                    <a:pt x="401" y="361"/>
                  </a:lnTo>
                  <a:lnTo>
                    <a:pt x="391" y="368"/>
                  </a:lnTo>
                  <a:lnTo>
                    <a:pt x="375" y="373"/>
                  </a:lnTo>
                  <a:lnTo>
                    <a:pt x="372" y="374"/>
                  </a:lnTo>
                  <a:lnTo>
                    <a:pt x="370" y="377"/>
                  </a:lnTo>
                  <a:lnTo>
                    <a:pt x="370" y="380"/>
                  </a:lnTo>
                  <a:lnTo>
                    <a:pt x="372" y="383"/>
                  </a:lnTo>
                  <a:lnTo>
                    <a:pt x="372" y="385"/>
                  </a:lnTo>
                  <a:lnTo>
                    <a:pt x="373" y="390"/>
                  </a:lnTo>
                  <a:lnTo>
                    <a:pt x="373" y="396"/>
                  </a:lnTo>
                  <a:lnTo>
                    <a:pt x="372" y="400"/>
                  </a:lnTo>
                  <a:lnTo>
                    <a:pt x="370" y="402"/>
                  </a:lnTo>
                  <a:lnTo>
                    <a:pt x="365" y="405"/>
                  </a:lnTo>
                  <a:lnTo>
                    <a:pt x="361" y="403"/>
                  </a:lnTo>
                  <a:lnTo>
                    <a:pt x="358" y="402"/>
                  </a:lnTo>
                  <a:lnTo>
                    <a:pt x="355" y="403"/>
                  </a:lnTo>
                  <a:lnTo>
                    <a:pt x="354" y="403"/>
                  </a:lnTo>
                  <a:lnTo>
                    <a:pt x="353" y="406"/>
                  </a:lnTo>
                  <a:lnTo>
                    <a:pt x="353" y="422"/>
                  </a:lnTo>
                  <a:lnTo>
                    <a:pt x="351" y="431"/>
                  </a:lnTo>
                  <a:lnTo>
                    <a:pt x="346" y="439"/>
                  </a:lnTo>
                  <a:lnTo>
                    <a:pt x="342" y="443"/>
                  </a:lnTo>
                  <a:lnTo>
                    <a:pt x="338" y="446"/>
                  </a:lnTo>
                  <a:lnTo>
                    <a:pt x="335" y="448"/>
                  </a:lnTo>
                  <a:lnTo>
                    <a:pt x="323" y="448"/>
                  </a:lnTo>
                  <a:lnTo>
                    <a:pt x="320" y="446"/>
                  </a:lnTo>
                  <a:lnTo>
                    <a:pt x="317" y="440"/>
                  </a:lnTo>
                  <a:lnTo>
                    <a:pt x="317" y="437"/>
                  </a:lnTo>
                  <a:lnTo>
                    <a:pt x="316" y="435"/>
                  </a:lnTo>
                  <a:lnTo>
                    <a:pt x="316" y="432"/>
                  </a:lnTo>
                  <a:lnTo>
                    <a:pt x="314" y="431"/>
                  </a:lnTo>
                  <a:lnTo>
                    <a:pt x="312" y="431"/>
                  </a:lnTo>
                  <a:lnTo>
                    <a:pt x="310" y="432"/>
                  </a:lnTo>
                  <a:lnTo>
                    <a:pt x="305" y="435"/>
                  </a:lnTo>
                  <a:lnTo>
                    <a:pt x="301" y="436"/>
                  </a:lnTo>
                  <a:lnTo>
                    <a:pt x="295" y="439"/>
                  </a:lnTo>
                  <a:lnTo>
                    <a:pt x="293" y="436"/>
                  </a:lnTo>
                  <a:lnTo>
                    <a:pt x="287" y="429"/>
                  </a:lnTo>
                  <a:lnTo>
                    <a:pt x="279" y="422"/>
                  </a:lnTo>
                  <a:lnTo>
                    <a:pt x="269" y="416"/>
                  </a:lnTo>
                  <a:lnTo>
                    <a:pt x="256" y="405"/>
                  </a:lnTo>
                  <a:lnTo>
                    <a:pt x="250" y="395"/>
                  </a:lnTo>
                  <a:lnTo>
                    <a:pt x="246" y="387"/>
                  </a:lnTo>
                  <a:lnTo>
                    <a:pt x="246" y="383"/>
                  </a:lnTo>
                  <a:lnTo>
                    <a:pt x="249" y="381"/>
                  </a:lnTo>
                  <a:lnTo>
                    <a:pt x="250" y="381"/>
                  </a:lnTo>
                  <a:lnTo>
                    <a:pt x="253" y="379"/>
                  </a:lnTo>
                  <a:lnTo>
                    <a:pt x="249" y="379"/>
                  </a:lnTo>
                  <a:lnTo>
                    <a:pt x="236" y="374"/>
                  </a:lnTo>
                  <a:lnTo>
                    <a:pt x="234" y="372"/>
                  </a:lnTo>
                  <a:lnTo>
                    <a:pt x="231" y="370"/>
                  </a:lnTo>
                  <a:lnTo>
                    <a:pt x="228" y="363"/>
                  </a:lnTo>
                  <a:lnTo>
                    <a:pt x="226" y="355"/>
                  </a:lnTo>
                  <a:lnTo>
                    <a:pt x="221" y="346"/>
                  </a:lnTo>
                  <a:lnTo>
                    <a:pt x="220" y="339"/>
                  </a:lnTo>
                  <a:lnTo>
                    <a:pt x="220" y="336"/>
                  </a:lnTo>
                  <a:lnTo>
                    <a:pt x="221" y="333"/>
                  </a:lnTo>
                  <a:lnTo>
                    <a:pt x="227" y="328"/>
                  </a:lnTo>
                  <a:lnTo>
                    <a:pt x="228" y="324"/>
                  </a:lnTo>
                  <a:lnTo>
                    <a:pt x="231" y="322"/>
                  </a:lnTo>
                  <a:lnTo>
                    <a:pt x="231" y="320"/>
                  </a:lnTo>
                  <a:lnTo>
                    <a:pt x="230" y="318"/>
                  </a:lnTo>
                  <a:lnTo>
                    <a:pt x="228" y="318"/>
                  </a:lnTo>
                  <a:lnTo>
                    <a:pt x="224" y="317"/>
                  </a:lnTo>
                  <a:lnTo>
                    <a:pt x="215" y="317"/>
                  </a:lnTo>
                  <a:lnTo>
                    <a:pt x="211" y="313"/>
                  </a:lnTo>
                  <a:lnTo>
                    <a:pt x="209" y="303"/>
                  </a:lnTo>
                  <a:lnTo>
                    <a:pt x="212" y="291"/>
                  </a:lnTo>
                  <a:lnTo>
                    <a:pt x="215" y="287"/>
                  </a:lnTo>
                  <a:lnTo>
                    <a:pt x="219" y="284"/>
                  </a:lnTo>
                  <a:lnTo>
                    <a:pt x="221" y="281"/>
                  </a:lnTo>
                  <a:lnTo>
                    <a:pt x="238" y="281"/>
                  </a:lnTo>
                  <a:lnTo>
                    <a:pt x="241" y="284"/>
                  </a:lnTo>
                  <a:lnTo>
                    <a:pt x="242" y="290"/>
                  </a:lnTo>
                  <a:lnTo>
                    <a:pt x="239" y="303"/>
                  </a:lnTo>
                  <a:lnTo>
                    <a:pt x="239" y="307"/>
                  </a:lnTo>
                  <a:lnTo>
                    <a:pt x="241" y="309"/>
                  </a:lnTo>
                  <a:lnTo>
                    <a:pt x="242" y="309"/>
                  </a:lnTo>
                  <a:lnTo>
                    <a:pt x="243" y="310"/>
                  </a:lnTo>
                  <a:lnTo>
                    <a:pt x="246" y="310"/>
                  </a:lnTo>
                  <a:lnTo>
                    <a:pt x="249" y="313"/>
                  </a:lnTo>
                  <a:lnTo>
                    <a:pt x="253" y="309"/>
                  </a:lnTo>
                  <a:lnTo>
                    <a:pt x="253" y="306"/>
                  </a:lnTo>
                  <a:lnTo>
                    <a:pt x="254" y="303"/>
                  </a:lnTo>
                  <a:lnTo>
                    <a:pt x="254" y="300"/>
                  </a:lnTo>
                  <a:lnTo>
                    <a:pt x="253" y="294"/>
                  </a:lnTo>
                  <a:lnTo>
                    <a:pt x="249" y="287"/>
                  </a:lnTo>
                  <a:lnTo>
                    <a:pt x="243" y="280"/>
                  </a:lnTo>
                  <a:lnTo>
                    <a:pt x="239" y="274"/>
                  </a:lnTo>
                  <a:lnTo>
                    <a:pt x="234" y="269"/>
                  </a:lnTo>
                  <a:lnTo>
                    <a:pt x="230" y="268"/>
                  </a:lnTo>
                  <a:lnTo>
                    <a:pt x="220" y="268"/>
                  </a:lnTo>
                  <a:lnTo>
                    <a:pt x="219" y="269"/>
                  </a:lnTo>
                  <a:lnTo>
                    <a:pt x="216" y="274"/>
                  </a:lnTo>
                  <a:lnTo>
                    <a:pt x="213" y="277"/>
                  </a:lnTo>
                  <a:lnTo>
                    <a:pt x="212" y="280"/>
                  </a:lnTo>
                  <a:lnTo>
                    <a:pt x="209" y="284"/>
                  </a:lnTo>
                  <a:lnTo>
                    <a:pt x="206" y="285"/>
                  </a:lnTo>
                  <a:lnTo>
                    <a:pt x="205" y="287"/>
                  </a:lnTo>
                  <a:lnTo>
                    <a:pt x="202" y="288"/>
                  </a:lnTo>
                  <a:lnTo>
                    <a:pt x="201" y="287"/>
                  </a:lnTo>
                  <a:lnTo>
                    <a:pt x="200" y="281"/>
                  </a:lnTo>
                  <a:lnTo>
                    <a:pt x="198" y="269"/>
                  </a:lnTo>
                  <a:lnTo>
                    <a:pt x="197" y="255"/>
                  </a:lnTo>
                  <a:lnTo>
                    <a:pt x="194" y="243"/>
                  </a:lnTo>
                  <a:lnTo>
                    <a:pt x="191" y="233"/>
                  </a:lnTo>
                  <a:lnTo>
                    <a:pt x="185" y="226"/>
                  </a:lnTo>
                  <a:lnTo>
                    <a:pt x="175" y="221"/>
                  </a:lnTo>
                  <a:lnTo>
                    <a:pt x="164" y="218"/>
                  </a:lnTo>
                  <a:lnTo>
                    <a:pt x="156" y="214"/>
                  </a:lnTo>
                  <a:lnTo>
                    <a:pt x="146" y="210"/>
                  </a:lnTo>
                  <a:lnTo>
                    <a:pt x="133" y="207"/>
                  </a:lnTo>
                  <a:lnTo>
                    <a:pt x="120" y="205"/>
                  </a:lnTo>
                  <a:lnTo>
                    <a:pt x="112" y="203"/>
                  </a:lnTo>
                  <a:lnTo>
                    <a:pt x="105" y="203"/>
                  </a:lnTo>
                  <a:lnTo>
                    <a:pt x="86" y="206"/>
                  </a:lnTo>
                  <a:lnTo>
                    <a:pt x="79" y="205"/>
                  </a:lnTo>
                  <a:lnTo>
                    <a:pt x="77" y="203"/>
                  </a:lnTo>
                  <a:lnTo>
                    <a:pt x="75" y="200"/>
                  </a:lnTo>
                  <a:lnTo>
                    <a:pt x="72" y="196"/>
                  </a:lnTo>
                  <a:lnTo>
                    <a:pt x="72" y="194"/>
                  </a:lnTo>
                  <a:lnTo>
                    <a:pt x="71" y="189"/>
                  </a:lnTo>
                  <a:lnTo>
                    <a:pt x="71" y="184"/>
                  </a:lnTo>
                  <a:lnTo>
                    <a:pt x="70" y="187"/>
                  </a:lnTo>
                  <a:lnTo>
                    <a:pt x="68" y="194"/>
                  </a:lnTo>
                  <a:lnTo>
                    <a:pt x="66" y="202"/>
                  </a:lnTo>
                  <a:lnTo>
                    <a:pt x="63" y="207"/>
                  </a:lnTo>
                  <a:lnTo>
                    <a:pt x="60" y="211"/>
                  </a:lnTo>
                  <a:lnTo>
                    <a:pt x="52" y="214"/>
                  </a:lnTo>
                  <a:lnTo>
                    <a:pt x="48" y="213"/>
                  </a:lnTo>
                  <a:lnTo>
                    <a:pt x="44" y="209"/>
                  </a:lnTo>
                  <a:lnTo>
                    <a:pt x="38" y="200"/>
                  </a:lnTo>
                  <a:lnTo>
                    <a:pt x="31" y="194"/>
                  </a:lnTo>
                  <a:lnTo>
                    <a:pt x="25" y="189"/>
                  </a:lnTo>
                  <a:lnTo>
                    <a:pt x="16" y="188"/>
                  </a:lnTo>
                  <a:lnTo>
                    <a:pt x="10" y="188"/>
                  </a:lnTo>
                  <a:lnTo>
                    <a:pt x="3" y="184"/>
                  </a:lnTo>
                  <a:lnTo>
                    <a:pt x="0" y="180"/>
                  </a:lnTo>
                  <a:lnTo>
                    <a:pt x="3" y="177"/>
                  </a:lnTo>
                  <a:lnTo>
                    <a:pt x="8" y="174"/>
                  </a:lnTo>
                  <a:lnTo>
                    <a:pt x="27" y="174"/>
                  </a:lnTo>
                  <a:lnTo>
                    <a:pt x="34" y="172"/>
                  </a:lnTo>
                  <a:lnTo>
                    <a:pt x="42" y="169"/>
                  </a:lnTo>
                  <a:lnTo>
                    <a:pt x="49" y="165"/>
                  </a:lnTo>
                  <a:lnTo>
                    <a:pt x="52" y="159"/>
                  </a:lnTo>
                  <a:lnTo>
                    <a:pt x="55" y="151"/>
                  </a:lnTo>
                  <a:lnTo>
                    <a:pt x="57" y="148"/>
                  </a:lnTo>
                  <a:lnTo>
                    <a:pt x="61" y="146"/>
                  </a:lnTo>
                  <a:lnTo>
                    <a:pt x="79" y="146"/>
                  </a:lnTo>
                  <a:lnTo>
                    <a:pt x="82" y="143"/>
                  </a:lnTo>
                  <a:lnTo>
                    <a:pt x="85" y="137"/>
                  </a:lnTo>
                  <a:lnTo>
                    <a:pt x="86" y="133"/>
                  </a:lnTo>
                  <a:lnTo>
                    <a:pt x="86" y="126"/>
                  </a:lnTo>
                  <a:lnTo>
                    <a:pt x="87" y="120"/>
                  </a:lnTo>
                  <a:lnTo>
                    <a:pt x="93" y="114"/>
                  </a:lnTo>
                  <a:lnTo>
                    <a:pt x="100" y="110"/>
                  </a:lnTo>
                  <a:lnTo>
                    <a:pt x="105" y="109"/>
                  </a:lnTo>
                  <a:lnTo>
                    <a:pt x="111" y="110"/>
                  </a:lnTo>
                  <a:lnTo>
                    <a:pt x="113" y="111"/>
                  </a:lnTo>
                  <a:lnTo>
                    <a:pt x="119" y="111"/>
                  </a:lnTo>
                  <a:lnTo>
                    <a:pt x="123" y="110"/>
                  </a:lnTo>
                  <a:lnTo>
                    <a:pt x="126" y="109"/>
                  </a:lnTo>
                  <a:lnTo>
                    <a:pt x="128" y="103"/>
                  </a:lnTo>
                  <a:lnTo>
                    <a:pt x="127" y="99"/>
                  </a:lnTo>
                  <a:lnTo>
                    <a:pt x="127" y="92"/>
                  </a:lnTo>
                  <a:lnTo>
                    <a:pt x="134" y="87"/>
                  </a:lnTo>
                  <a:lnTo>
                    <a:pt x="146" y="83"/>
                  </a:lnTo>
                  <a:lnTo>
                    <a:pt x="160" y="78"/>
                  </a:lnTo>
                  <a:lnTo>
                    <a:pt x="193" y="76"/>
                  </a:lnTo>
                  <a:lnTo>
                    <a:pt x="204" y="77"/>
                  </a:lnTo>
                  <a:lnTo>
                    <a:pt x="211" y="80"/>
                  </a:lnTo>
                  <a:lnTo>
                    <a:pt x="215" y="83"/>
                  </a:lnTo>
                  <a:lnTo>
                    <a:pt x="223" y="85"/>
                  </a:lnTo>
                  <a:lnTo>
                    <a:pt x="232" y="85"/>
                  </a:lnTo>
                  <a:lnTo>
                    <a:pt x="243" y="83"/>
                  </a:lnTo>
                  <a:lnTo>
                    <a:pt x="252" y="77"/>
                  </a:lnTo>
                  <a:lnTo>
                    <a:pt x="256" y="68"/>
                  </a:lnTo>
                  <a:lnTo>
                    <a:pt x="256" y="57"/>
                  </a:lnTo>
                  <a:lnTo>
                    <a:pt x="257" y="48"/>
                  </a:lnTo>
                  <a:lnTo>
                    <a:pt x="261" y="42"/>
                  </a:lnTo>
                  <a:lnTo>
                    <a:pt x="264" y="40"/>
                  </a:lnTo>
                  <a:lnTo>
                    <a:pt x="265" y="40"/>
                  </a:lnTo>
                  <a:lnTo>
                    <a:pt x="268" y="42"/>
                  </a:lnTo>
                  <a:lnTo>
                    <a:pt x="269" y="43"/>
                  </a:lnTo>
                  <a:lnTo>
                    <a:pt x="271" y="46"/>
                  </a:lnTo>
                  <a:lnTo>
                    <a:pt x="272" y="50"/>
                  </a:lnTo>
                  <a:lnTo>
                    <a:pt x="275" y="52"/>
                  </a:lnTo>
                  <a:lnTo>
                    <a:pt x="276" y="55"/>
                  </a:lnTo>
                  <a:lnTo>
                    <a:pt x="279" y="58"/>
                  </a:lnTo>
                  <a:lnTo>
                    <a:pt x="283" y="58"/>
                  </a:lnTo>
                  <a:lnTo>
                    <a:pt x="287" y="54"/>
                  </a:lnTo>
                  <a:lnTo>
                    <a:pt x="291" y="46"/>
                  </a:lnTo>
                  <a:lnTo>
                    <a:pt x="297" y="36"/>
                  </a:lnTo>
                  <a:lnTo>
                    <a:pt x="301" y="29"/>
                  </a:lnTo>
                  <a:lnTo>
                    <a:pt x="305" y="28"/>
                  </a:lnTo>
                  <a:lnTo>
                    <a:pt x="313" y="26"/>
                  </a:lnTo>
                  <a:lnTo>
                    <a:pt x="323" y="22"/>
                  </a:lnTo>
                  <a:lnTo>
                    <a:pt x="334" y="17"/>
                  </a:lnTo>
                  <a:lnTo>
                    <a:pt x="346" y="10"/>
                  </a:lnTo>
                  <a:lnTo>
                    <a:pt x="361" y="7"/>
                  </a:lnTo>
                  <a:lnTo>
                    <a:pt x="377" y="6"/>
                  </a:lnTo>
                  <a:lnTo>
                    <a:pt x="392" y="6"/>
                  </a:lnTo>
                  <a:lnTo>
                    <a:pt x="407" y="3"/>
                  </a:lnTo>
                  <a:lnTo>
                    <a:pt x="420"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latin typeface="Calibri"/>
              </a:endParaRPr>
            </a:p>
          </p:txBody>
        </p:sp>
        <p:sp>
          <p:nvSpPr>
            <p:cNvPr id="173" name="Freeform 22">
              <a:extLst>
                <a:ext uri="{FF2B5EF4-FFF2-40B4-BE49-F238E27FC236}">
                  <a16:creationId xmlns:a16="http://schemas.microsoft.com/office/drawing/2014/main" id="{0D75D547-2E2C-4904-91CF-3E73E956D81E}"/>
                </a:ext>
              </a:extLst>
            </p:cNvPr>
            <p:cNvSpPr>
              <a:spLocks/>
            </p:cNvSpPr>
            <p:nvPr/>
          </p:nvSpPr>
          <p:spPr bwMode="auto">
            <a:xfrm>
              <a:off x="2517775" y="2711450"/>
              <a:ext cx="182563" cy="76200"/>
            </a:xfrm>
            <a:custGeom>
              <a:avLst/>
              <a:gdLst/>
              <a:ahLst/>
              <a:cxnLst>
                <a:cxn ang="0">
                  <a:pos x="33" y="0"/>
                </a:cxn>
                <a:cxn ang="0">
                  <a:pos x="38" y="0"/>
                </a:cxn>
                <a:cxn ang="0">
                  <a:pos x="47" y="2"/>
                </a:cxn>
                <a:cxn ang="0">
                  <a:pos x="56" y="4"/>
                </a:cxn>
                <a:cxn ang="0">
                  <a:pos x="63" y="10"/>
                </a:cxn>
                <a:cxn ang="0">
                  <a:pos x="71" y="17"/>
                </a:cxn>
                <a:cxn ang="0">
                  <a:pos x="79" y="22"/>
                </a:cxn>
                <a:cxn ang="0">
                  <a:pos x="89" y="26"/>
                </a:cxn>
                <a:cxn ang="0">
                  <a:pos x="96" y="28"/>
                </a:cxn>
                <a:cxn ang="0">
                  <a:pos x="98" y="28"/>
                </a:cxn>
                <a:cxn ang="0">
                  <a:pos x="101" y="29"/>
                </a:cxn>
                <a:cxn ang="0">
                  <a:pos x="105" y="32"/>
                </a:cxn>
                <a:cxn ang="0">
                  <a:pos x="113" y="40"/>
                </a:cxn>
                <a:cxn ang="0">
                  <a:pos x="115" y="43"/>
                </a:cxn>
                <a:cxn ang="0">
                  <a:pos x="115" y="45"/>
                </a:cxn>
                <a:cxn ang="0">
                  <a:pos x="111" y="48"/>
                </a:cxn>
                <a:cxn ang="0">
                  <a:pos x="105" y="48"/>
                </a:cxn>
                <a:cxn ang="0">
                  <a:pos x="97" y="47"/>
                </a:cxn>
                <a:cxn ang="0">
                  <a:pos x="92" y="44"/>
                </a:cxn>
                <a:cxn ang="0">
                  <a:pos x="85" y="40"/>
                </a:cxn>
                <a:cxn ang="0">
                  <a:pos x="77" y="33"/>
                </a:cxn>
                <a:cxn ang="0">
                  <a:pos x="68" y="28"/>
                </a:cxn>
                <a:cxn ang="0">
                  <a:pos x="63" y="22"/>
                </a:cxn>
                <a:cxn ang="0">
                  <a:pos x="56" y="18"/>
                </a:cxn>
                <a:cxn ang="0">
                  <a:pos x="5" y="18"/>
                </a:cxn>
                <a:cxn ang="0">
                  <a:pos x="1" y="17"/>
                </a:cxn>
                <a:cxn ang="0">
                  <a:pos x="0" y="10"/>
                </a:cxn>
                <a:cxn ang="0">
                  <a:pos x="3" y="8"/>
                </a:cxn>
                <a:cxn ang="0">
                  <a:pos x="10" y="7"/>
                </a:cxn>
                <a:cxn ang="0">
                  <a:pos x="18" y="3"/>
                </a:cxn>
                <a:cxn ang="0">
                  <a:pos x="27" y="2"/>
                </a:cxn>
                <a:cxn ang="0">
                  <a:pos x="33" y="0"/>
                </a:cxn>
              </a:cxnLst>
              <a:rect l="0" t="0" r="r" b="b"/>
              <a:pathLst>
                <a:path w="115" h="48">
                  <a:moveTo>
                    <a:pt x="33" y="0"/>
                  </a:moveTo>
                  <a:lnTo>
                    <a:pt x="38" y="0"/>
                  </a:lnTo>
                  <a:lnTo>
                    <a:pt x="47" y="2"/>
                  </a:lnTo>
                  <a:lnTo>
                    <a:pt x="56" y="4"/>
                  </a:lnTo>
                  <a:lnTo>
                    <a:pt x="63" y="10"/>
                  </a:lnTo>
                  <a:lnTo>
                    <a:pt x="71" y="17"/>
                  </a:lnTo>
                  <a:lnTo>
                    <a:pt x="79" y="22"/>
                  </a:lnTo>
                  <a:lnTo>
                    <a:pt x="89" y="26"/>
                  </a:lnTo>
                  <a:lnTo>
                    <a:pt x="96" y="28"/>
                  </a:lnTo>
                  <a:lnTo>
                    <a:pt x="98" y="28"/>
                  </a:lnTo>
                  <a:lnTo>
                    <a:pt x="101" y="29"/>
                  </a:lnTo>
                  <a:lnTo>
                    <a:pt x="105" y="32"/>
                  </a:lnTo>
                  <a:lnTo>
                    <a:pt x="113" y="40"/>
                  </a:lnTo>
                  <a:lnTo>
                    <a:pt x="115" y="43"/>
                  </a:lnTo>
                  <a:lnTo>
                    <a:pt x="115" y="45"/>
                  </a:lnTo>
                  <a:lnTo>
                    <a:pt x="111" y="48"/>
                  </a:lnTo>
                  <a:lnTo>
                    <a:pt x="105" y="48"/>
                  </a:lnTo>
                  <a:lnTo>
                    <a:pt x="97" y="47"/>
                  </a:lnTo>
                  <a:lnTo>
                    <a:pt x="92" y="44"/>
                  </a:lnTo>
                  <a:lnTo>
                    <a:pt x="85" y="40"/>
                  </a:lnTo>
                  <a:lnTo>
                    <a:pt x="77" y="33"/>
                  </a:lnTo>
                  <a:lnTo>
                    <a:pt x="68" y="28"/>
                  </a:lnTo>
                  <a:lnTo>
                    <a:pt x="63" y="22"/>
                  </a:lnTo>
                  <a:lnTo>
                    <a:pt x="56" y="18"/>
                  </a:lnTo>
                  <a:lnTo>
                    <a:pt x="5" y="18"/>
                  </a:lnTo>
                  <a:lnTo>
                    <a:pt x="1" y="17"/>
                  </a:lnTo>
                  <a:lnTo>
                    <a:pt x="0" y="10"/>
                  </a:lnTo>
                  <a:lnTo>
                    <a:pt x="3" y="8"/>
                  </a:lnTo>
                  <a:lnTo>
                    <a:pt x="10" y="7"/>
                  </a:lnTo>
                  <a:lnTo>
                    <a:pt x="18" y="3"/>
                  </a:lnTo>
                  <a:lnTo>
                    <a:pt x="27" y="2"/>
                  </a:lnTo>
                  <a:lnTo>
                    <a:pt x="33"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latin typeface="Calibri"/>
              </a:endParaRPr>
            </a:p>
          </p:txBody>
        </p:sp>
        <p:sp>
          <p:nvSpPr>
            <p:cNvPr id="175" name="Freeform 23">
              <a:extLst>
                <a:ext uri="{FF2B5EF4-FFF2-40B4-BE49-F238E27FC236}">
                  <a16:creationId xmlns:a16="http://schemas.microsoft.com/office/drawing/2014/main" id="{E900CEEE-B9FB-4AE8-98FB-A1BFA5C67689}"/>
                </a:ext>
              </a:extLst>
            </p:cNvPr>
            <p:cNvSpPr>
              <a:spLocks/>
            </p:cNvSpPr>
            <p:nvPr/>
          </p:nvSpPr>
          <p:spPr bwMode="auto">
            <a:xfrm>
              <a:off x="2632075" y="2670175"/>
              <a:ext cx="26988" cy="20638"/>
            </a:xfrm>
            <a:custGeom>
              <a:avLst/>
              <a:gdLst/>
              <a:ahLst/>
              <a:cxnLst>
                <a:cxn ang="0">
                  <a:pos x="6" y="0"/>
                </a:cxn>
                <a:cxn ang="0">
                  <a:pos x="10" y="0"/>
                </a:cxn>
                <a:cxn ang="0">
                  <a:pos x="13" y="2"/>
                </a:cxn>
                <a:cxn ang="0">
                  <a:pos x="14" y="3"/>
                </a:cxn>
                <a:cxn ang="0">
                  <a:pos x="17" y="4"/>
                </a:cxn>
                <a:cxn ang="0">
                  <a:pos x="17" y="10"/>
                </a:cxn>
                <a:cxn ang="0">
                  <a:pos x="11" y="13"/>
                </a:cxn>
                <a:cxn ang="0">
                  <a:pos x="5" y="13"/>
                </a:cxn>
                <a:cxn ang="0">
                  <a:pos x="0" y="8"/>
                </a:cxn>
                <a:cxn ang="0">
                  <a:pos x="0" y="3"/>
                </a:cxn>
                <a:cxn ang="0">
                  <a:pos x="6" y="0"/>
                </a:cxn>
              </a:cxnLst>
              <a:rect l="0" t="0" r="r" b="b"/>
              <a:pathLst>
                <a:path w="17" h="13">
                  <a:moveTo>
                    <a:pt x="6" y="0"/>
                  </a:moveTo>
                  <a:lnTo>
                    <a:pt x="10" y="0"/>
                  </a:lnTo>
                  <a:lnTo>
                    <a:pt x="13" y="2"/>
                  </a:lnTo>
                  <a:lnTo>
                    <a:pt x="14" y="3"/>
                  </a:lnTo>
                  <a:lnTo>
                    <a:pt x="17" y="4"/>
                  </a:lnTo>
                  <a:lnTo>
                    <a:pt x="17" y="10"/>
                  </a:lnTo>
                  <a:lnTo>
                    <a:pt x="11" y="13"/>
                  </a:lnTo>
                  <a:lnTo>
                    <a:pt x="5" y="13"/>
                  </a:lnTo>
                  <a:lnTo>
                    <a:pt x="0" y="8"/>
                  </a:lnTo>
                  <a:lnTo>
                    <a:pt x="0" y="3"/>
                  </a:lnTo>
                  <a:lnTo>
                    <a:pt x="6"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latin typeface="Calibri"/>
              </a:endParaRPr>
            </a:p>
          </p:txBody>
        </p:sp>
        <p:sp>
          <p:nvSpPr>
            <p:cNvPr id="176" name="Freeform 24">
              <a:extLst>
                <a:ext uri="{FF2B5EF4-FFF2-40B4-BE49-F238E27FC236}">
                  <a16:creationId xmlns:a16="http://schemas.microsoft.com/office/drawing/2014/main" id="{7CE3C900-3303-45B8-A530-385B7496E727}"/>
                </a:ext>
              </a:extLst>
            </p:cNvPr>
            <p:cNvSpPr>
              <a:spLocks/>
            </p:cNvSpPr>
            <p:nvPr/>
          </p:nvSpPr>
          <p:spPr bwMode="auto">
            <a:xfrm>
              <a:off x="2641600" y="2838450"/>
              <a:ext cx="25400" cy="31750"/>
            </a:xfrm>
            <a:custGeom>
              <a:avLst/>
              <a:gdLst/>
              <a:ahLst/>
              <a:cxnLst>
                <a:cxn ang="0">
                  <a:pos x="5" y="0"/>
                </a:cxn>
                <a:cxn ang="0">
                  <a:pos x="8" y="0"/>
                </a:cxn>
                <a:cxn ang="0">
                  <a:pos x="14" y="2"/>
                </a:cxn>
                <a:cxn ang="0">
                  <a:pos x="15" y="5"/>
                </a:cxn>
                <a:cxn ang="0">
                  <a:pos x="16" y="9"/>
                </a:cxn>
                <a:cxn ang="0">
                  <a:pos x="16" y="12"/>
                </a:cxn>
                <a:cxn ang="0">
                  <a:pos x="15" y="16"/>
                </a:cxn>
                <a:cxn ang="0">
                  <a:pos x="12" y="19"/>
                </a:cxn>
                <a:cxn ang="0">
                  <a:pos x="10" y="20"/>
                </a:cxn>
                <a:cxn ang="0">
                  <a:pos x="7" y="20"/>
                </a:cxn>
                <a:cxn ang="0">
                  <a:pos x="1" y="18"/>
                </a:cxn>
                <a:cxn ang="0">
                  <a:pos x="0" y="13"/>
                </a:cxn>
                <a:cxn ang="0">
                  <a:pos x="0" y="7"/>
                </a:cxn>
                <a:cxn ang="0">
                  <a:pos x="3" y="1"/>
                </a:cxn>
                <a:cxn ang="0">
                  <a:pos x="5" y="0"/>
                </a:cxn>
              </a:cxnLst>
              <a:rect l="0" t="0" r="r" b="b"/>
              <a:pathLst>
                <a:path w="16" h="20">
                  <a:moveTo>
                    <a:pt x="5" y="0"/>
                  </a:moveTo>
                  <a:lnTo>
                    <a:pt x="8" y="0"/>
                  </a:lnTo>
                  <a:lnTo>
                    <a:pt x="14" y="2"/>
                  </a:lnTo>
                  <a:lnTo>
                    <a:pt x="15" y="5"/>
                  </a:lnTo>
                  <a:lnTo>
                    <a:pt x="16" y="9"/>
                  </a:lnTo>
                  <a:lnTo>
                    <a:pt x="16" y="12"/>
                  </a:lnTo>
                  <a:lnTo>
                    <a:pt x="15" y="16"/>
                  </a:lnTo>
                  <a:lnTo>
                    <a:pt x="12" y="19"/>
                  </a:lnTo>
                  <a:lnTo>
                    <a:pt x="10" y="20"/>
                  </a:lnTo>
                  <a:lnTo>
                    <a:pt x="7" y="20"/>
                  </a:lnTo>
                  <a:lnTo>
                    <a:pt x="1" y="18"/>
                  </a:lnTo>
                  <a:lnTo>
                    <a:pt x="0" y="13"/>
                  </a:lnTo>
                  <a:lnTo>
                    <a:pt x="0" y="7"/>
                  </a:lnTo>
                  <a:lnTo>
                    <a:pt x="3" y="1"/>
                  </a:lnTo>
                  <a:lnTo>
                    <a:pt x="5"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latin typeface="Calibri"/>
              </a:endParaRPr>
            </a:p>
          </p:txBody>
        </p:sp>
        <p:sp>
          <p:nvSpPr>
            <p:cNvPr id="177" name="Freeform 25">
              <a:extLst>
                <a:ext uri="{FF2B5EF4-FFF2-40B4-BE49-F238E27FC236}">
                  <a16:creationId xmlns:a16="http://schemas.microsoft.com/office/drawing/2014/main" id="{85BC7E35-D580-4707-9CBB-AADFF311C883}"/>
                </a:ext>
              </a:extLst>
            </p:cNvPr>
            <p:cNvSpPr>
              <a:spLocks/>
            </p:cNvSpPr>
            <p:nvPr/>
          </p:nvSpPr>
          <p:spPr bwMode="auto">
            <a:xfrm>
              <a:off x="2867025" y="2816225"/>
              <a:ext cx="26988" cy="33338"/>
            </a:xfrm>
            <a:custGeom>
              <a:avLst/>
              <a:gdLst/>
              <a:ahLst/>
              <a:cxnLst>
                <a:cxn ang="0">
                  <a:pos x="6" y="0"/>
                </a:cxn>
                <a:cxn ang="0">
                  <a:pos x="8" y="0"/>
                </a:cxn>
                <a:cxn ang="0">
                  <a:pos x="14" y="3"/>
                </a:cxn>
                <a:cxn ang="0">
                  <a:pos x="15" y="6"/>
                </a:cxn>
                <a:cxn ang="0">
                  <a:pos x="17" y="10"/>
                </a:cxn>
                <a:cxn ang="0">
                  <a:pos x="17" y="12"/>
                </a:cxn>
                <a:cxn ang="0">
                  <a:pos x="15" y="16"/>
                </a:cxn>
                <a:cxn ang="0">
                  <a:pos x="12" y="19"/>
                </a:cxn>
                <a:cxn ang="0">
                  <a:pos x="10" y="21"/>
                </a:cxn>
                <a:cxn ang="0">
                  <a:pos x="7" y="21"/>
                </a:cxn>
                <a:cxn ang="0">
                  <a:pos x="2" y="18"/>
                </a:cxn>
                <a:cxn ang="0">
                  <a:pos x="0" y="14"/>
                </a:cxn>
                <a:cxn ang="0">
                  <a:pos x="0" y="7"/>
                </a:cxn>
                <a:cxn ang="0">
                  <a:pos x="3" y="1"/>
                </a:cxn>
                <a:cxn ang="0">
                  <a:pos x="6" y="0"/>
                </a:cxn>
              </a:cxnLst>
              <a:rect l="0" t="0" r="r" b="b"/>
              <a:pathLst>
                <a:path w="17" h="21">
                  <a:moveTo>
                    <a:pt x="6" y="0"/>
                  </a:moveTo>
                  <a:lnTo>
                    <a:pt x="8" y="0"/>
                  </a:lnTo>
                  <a:lnTo>
                    <a:pt x="14" y="3"/>
                  </a:lnTo>
                  <a:lnTo>
                    <a:pt x="15" y="6"/>
                  </a:lnTo>
                  <a:lnTo>
                    <a:pt x="17" y="10"/>
                  </a:lnTo>
                  <a:lnTo>
                    <a:pt x="17" y="12"/>
                  </a:lnTo>
                  <a:lnTo>
                    <a:pt x="15" y="16"/>
                  </a:lnTo>
                  <a:lnTo>
                    <a:pt x="12" y="19"/>
                  </a:lnTo>
                  <a:lnTo>
                    <a:pt x="10" y="21"/>
                  </a:lnTo>
                  <a:lnTo>
                    <a:pt x="7" y="21"/>
                  </a:lnTo>
                  <a:lnTo>
                    <a:pt x="2" y="18"/>
                  </a:lnTo>
                  <a:lnTo>
                    <a:pt x="0" y="14"/>
                  </a:lnTo>
                  <a:lnTo>
                    <a:pt x="0" y="7"/>
                  </a:lnTo>
                  <a:lnTo>
                    <a:pt x="3" y="1"/>
                  </a:lnTo>
                  <a:lnTo>
                    <a:pt x="6"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latin typeface="Calibri"/>
              </a:endParaRPr>
            </a:p>
          </p:txBody>
        </p:sp>
        <p:sp>
          <p:nvSpPr>
            <p:cNvPr id="178" name="Freeform 26">
              <a:extLst>
                <a:ext uri="{FF2B5EF4-FFF2-40B4-BE49-F238E27FC236}">
                  <a16:creationId xmlns:a16="http://schemas.microsoft.com/office/drawing/2014/main" id="{3AA5F1EA-0502-427B-9D0A-BB8B11766D61}"/>
                </a:ext>
              </a:extLst>
            </p:cNvPr>
            <p:cNvSpPr>
              <a:spLocks/>
            </p:cNvSpPr>
            <p:nvPr/>
          </p:nvSpPr>
          <p:spPr bwMode="auto">
            <a:xfrm>
              <a:off x="2722563" y="2787650"/>
              <a:ext cx="112713" cy="57150"/>
            </a:xfrm>
            <a:custGeom>
              <a:avLst/>
              <a:gdLst/>
              <a:ahLst/>
              <a:cxnLst>
                <a:cxn ang="0">
                  <a:pos x="35" y="0"/>
                </a:cxn>
                <a:cxn ang="0">
                  <a:pos x="49" y="2"/>
                </a:cxn>
                <a:cxn ang="0">
                  <a:pos x="56" y="4"/>
                </a:cxn>
                <a:cxn ang="0">
                  <a:pos x="62" y="8"/>
                </a:cxn>
                <a:cxn ang="0">
                  <a:pos x="68" y="17"/>
                </a:cxn>
                <a:cxn ang="0">
                  <a:pos x="71" y="28"/>
                </a:cxn>
                <a:cxn ang="0">
                  <a:pos x="71" y="32"/>
                </a:cxn>
                <a:cxn ang="0">
                  <a:pos x="69" y="34"/>
                </a:cxn>
                <a:cxn ang="0">
                  <a:pos x="68" y="36"/>
                </a:cxn>
                <a:cxn ang="0">
                  <a:pos x="67" y="34"/>
                </a:cxn>
                <a:cxn ang="0">
                  <a:pos x="65" y="34"/>
                </a:cxn>
                <a:cxn ang="0">
                  <a:pos x="64" y="32"/>
                </a:cxn>
                <a:cxn ang="0">
                  <a:pos x="61" y="29"/>
                </a:cxn>
                <a:cxn ang="0">
                  <a:pos x="60" y="29"/>
                </a:cxn>
                <a:cxn ang="0">
                  <a:pos x="56" y="30"/>
                </a:cxn>
                <a:cxn ang="0">
                  <a:pos x="42" y="36"/>
                </a:cxn>
                <a:cxn ang="0">
                  <a:pos x="36" y="34"/>
                </a:cxn>
                <a:cxn ang="0">
                  <a:pos x="32" y="32"/>
                </a:cxn>
                <a:cxn ang="0">
                  <a:pos x="30" y="29"/>
                </a:cxn>
                <a:cxn ang="0">
                  <a:pos x="26" y="28"/>
                </a:cxn>
                <a:cxn ang="0">
                  <a:pos x="23" y="25"/>
                </a:cxn>
                <a:cxn ang="0">
                  <a:pos x="15" y="25"/>
                </a:cxn>
                <a:cxn ang="0">
                  <a:pos x="10" y="24"/>
                </a:cxn>
                <a:cxn ang="0">
                  <a:pos x="2" y="24"/>
                </a:cxn>
                <a:cxn ang="0">
                  <a:pos x="1" y="22"/>
                </a:cxn>
                <a:cxn ang="0">
                  <a:pos x="0" y="22"/>
                </a:cxn>
                <a:cxn ang="0">
                  <a:pos x="6" y="15"/>
                </a:cxn>
                <a:cxn ang="0">
                  <a:pos x="13" y="10"/>
                </a:cxn>
                <a:cxn ang="0">
                  <a:pos x="19" y="4"/>
                </a:cxn>
                <a:cxn ang="0">
                  <a:pos x="35" y="0"/>
                </a:cxn>
              </a:cxnLst>
              <a:rect l="0" t="0" r="r" b="b"/>
              <a:pathLst>
                <a:path w="71" h="36">
                  <a:moveTo>
                    <a:pt x="35" y="0"/>
                  </a:moveTo>
                  <a:lnTo>
                    <a:pt x="49" y="2"/>
                  </a:lnTo>
                  <a:lnTo>
                    <a:pt x="56" y="4"/>
                  </a:lnTo>
                  <a:lnTo>
                    <a:pt x="62" y="8"/>
                  </a:lnTo>
                  <a:lnTo>
                    <a:pt x="68" y="17"/>
                  </a:lnTo>
                  <a:lnTo>
                    <a:pt x="71" y="28"/>
                  </a:lnTo>
                  <a:lnTo>
                    <a:pt x="71" y="32"/>
                  </a:lnTo>
                  <a:lnTo>
                    <a:pt x="69" y="34"/>
                  </a:lnTo>
                  <a:lnTo>
                    <a:pt x="68" y="36"/>
                  </a:lnTo>
                  <a:lnTo>
                    <a:pt x="67" y="34"/>
                  </a:lnTo>
                  <a:lnTo>
                    <a:pt x="65" y="34"/>
                  </a:lnTo>
                  <a:lnTo>
                    <a:pt x="64" y="32"/>
                  </a:lnTo>
                  <a:lnTo>
                    <a:pt x="61" y="29"/>
                  </a:lnTo>
                  <a:lnTo>
                    <a:pt x="60" y="29"/>
                  </a:lnTo>
                  <a:lnTo>
                    <a:pt x="56" y="30"/>
                  </a:lnTo>
                  <a:lnTo>
                    <a:pt x="42" y="36"/>
                  </a:lnTo>
                  <a:lnTo>
                    <a:pt x="36" y="34"/>
                  </a:lnTo>
                  <a:lnTo>
                    <a:pt x="32" y="32"/>
                  </a:lnTo>
                  <a:lnTo>
                    <a:pt x="30" y="29"/>
                  </a:lnTo>
                  <a:lnTo>
                    <a:pt x="26" y="28"/>
                  </a:lnTo>
                  <a:lnTo>
                    <a:pt x="23" y="25"/>
                  </a:lnTo>
                  <a:lnTo>
                    <a:pt x="15" y="25"/>
                  </a:lnTo>
                  <a:lnTo>
                    <a:pt x="10" y="24"/>
                  </a:lnTo>
                  <a:lnTo>
                    <a:pt x="2" y="24"/>
                  </a:lnTo>
                  <a:lnTo>
                    <a:pt x="1" y="22"/>
                  </a:lnTo>
                  <a:lnTo>
                    <a:pt x="0" y="22"/>
                  </a:lnTo>
                  <a:lnTo>
                    <a:pt x="6" y="15"/>
                  </a:lnTo>
                  <a:lnTo>
                    <a:pt x="13" y="10"/>
                  </a:lnTo>
                  <a:lnTo>
                    <a:pt x="19" y="4"/>
                  </a:lnTo>
                  <a:lnTo>
                    <a:pt x="35"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latin typeface="Calibri"/>
              </a:endParaRPr>
            </a:p>
          </p:txBody>
        </p:sp>
        <p:sp>
          <p:nvSpPr>
            <p:cNvPr id="195" name="Freeform 27">
              <a:extLst>
                <a:ext uri="{FF2B5EF4-FFF2-40B4-BE49-F238E27FC236}">
                  <a16:creationId xmlns:a16="http://schemas.microsoft.com/office/drawing/2014/main" id="{9420EA4B-10A9-4DF3-8659-627406653319}"/>
                </a:ext>
              </a:extLst>
            </p:cNvPr>
            <p:cNvSpPr>
              <a:spLocks/>
            </p:cNvSpPr>
            <p:nvPr/>
          </p:nvSpPr>
          <p:spPr bwMode="auto">
            <a:xfrm>
              <a:off x="5089525" y="3557588"/>
              <a:ext cx="141288" cy="320675"/>
            </a:xfrm>
            <a:custGeom>
              <a:avLst/>
              <a:gdLst/>
              <a:ahLst/>
              <a:cxnLst>
                <a:cxn ang="0">
                  <a:pos x="69" y="0"/>
                </a:cxn>
                <a:cxn ang="0">
                  <a:pos x="75" y="0"/>
                </a:cxn>
                <a:cxn ang="0">
                  <a:pos x="81" y="4"/>
                </a:cxn>
                <a:cxn ang="0">
                  <a:pos x="85" y="14"/>
                </a:cxn>
                <a:cxn ang="0">
                  <a:pos x="88" y="24"/>
                </a:cxn>
                <a:cxn ang="0">
                  <a:pos x="89" y="35"/>
                </a:cxn>
                <a:cxn ang="0">
                  <a:pos x="89" y="47"/>
                </a:cxn>
                <a:cxn ang="0">
                  <a:pos x="86" y="61"/>
                </a:cxn>
                <a:cxn ang="0">
                  <a:pos x="84" y="73"/>
                </a:cxn>
                <a:cxn ang="0">
                  <a:pos x="78" y="89"/>
                </a:cxn>
                <a:cxn ang="0">
                  <a:pos x="70" y="119"/>
                </a:cxn>
                <a:cxn ang="0">
                  <a:pos x="65" y="132"/>
                </a:cxn>
                <a:cxn ang="0">
                  <a:pos x="58" y="154"/>
                </a:cxn>
                <a:cxn ang="0">
                  <a:pos x="51" y="178"/>
                </a:cxn>
                <a:cxn ang="0">
                  <a:pos x="47" y="189"/>
                </a:cxn>
                <a:cxn ang="0">
                  <a:pos x="41" y="196"/>
                </a:cxn>
                <a:cxn ang="0">
                  <a:pos x="34" y="200"/>
                </a:cxn>
                <a:cxn ang="0">
                  <a:pos x="25" y="202"/>
                </a:cxn>
                <a:cxn ang="0">
                  <a:pos x="15" y="200"/>
                </a:cxn>
                <a:cxn ang="0">
                  <a:pos x="10" y="195"/>
                </a:cxn>
                <a:cxn ang="0">
                  <a:pos x="6" y="188"/>
                </a:cxn>
                <a:cxn ang="0">
                  <a:pos x="6" y="169"/>
                </a:cxn>
                <a:cxn ang="0">
                  <a:pos x="0" y="147"/>
                </a:cxn>
                <a:cxn ang="0">
                  <a:pos x="0" y="137"/>
                </a:cxn>
                <a:cxn ang="0">
                  <a:pos x="2" y="130"/>
                </a:cxn>
                <a:cxn ang="0">
                  <a:pos x="6" y="122"/>
                </a:cxn>
                <a:cxn ang="0">
                  <a:pos x="8" y="110"/>
                </a:cxn>
                <a:cxn ang="0">
                  <a:pos x="7" y="96"/>
                </a:cxn>
                <a:cxn ang="0">
                  <a:pos x="3" y="82"/>
                </a:cxn>
                <a:cxn ang="0">
                  <a:pos x="2" y="73"/>
                </a:cxn>
                <a:cxn ang="0">
                  <a:pos x="6" y="65"/>
                </a:cxn>
                <a:cxn ang="0">
                  <a:pos x="13" y="59"/>
                </a:cxn>
                <a:cxn ang="0">
                  <a:pos x="19" y="55"/>
                </a:cxn>
                <a:cxn ang="0">
                  <a:pos x="24" y="55"/>
                </a:cxn>
                <a:cxn ang="0">
                  <a:pos x="28" y="54"/>
                </a:cxn>
                <a:cxn ang="0">
                  <a:pos x="34" y="50"/>
                </a:cxn>
                <a:cxn ang="0">
                  <a:pos x="43" y="41"/>
                </a:cxn>
                <a:cxn ang="0">
                  <a:pos x="49" y="30"/>
                </a:cxn>
                <a:cxn ang="0">
                  <a:pos x="55" y="22"/>
                </a:cxn>
                <a:cxn ang="0">
                  <a:pos x="59" y="13"/>
                </a:cxn>
                <a:cxn ang="0">
                  <a:pos x="63" y="6"/>
                </a:cxn>
                <a:cxn ang="0">
                  <a:pos x="69" y="0"/>
                </a:cxn>
              </a:cxnLst>
              <a:rect l="0" t="0" r="r" b="b"/>
              <a:pathLst>
                <a:path w="89" h="202">
                  <a:moveTo>
                    <a:pt x="69" y="0"/>
                  </a:moveTo>
                  <a:lnTo>
                    <a:pt x="75" y="0"/>
                  </a:lnTo>
                  <a:lnTo>
                    <a:pt x="81" y="4"/>
                  </a:lnTo>
                  <a:lnTo>
                    <a:pt x="85" y="14"/>
                  </a:lnTo>
                  <a:lnTo>
                    <a:pt x="88" y="24"/>
                  </a:lnTo>
                  <a:lnTo>
                    <a:pt x="89" y="35"/>
                  </a:lnTo>
                  <a:lnTo>
                    <a:pt x="89" y="47"/>
                  </a:lnTo>
                  <a:lnTo>
                    <a:pt x="86" y="61"/>
                  </a:lnTo>
                  <a:lnTo>
                    <a:pt x="84" y="73"/>
                  </a:lnTo>
                  <a:lnTo>
                    <a:pt x="78" y="89"/>
                  </a:lnTo>
                  <a:lnTo>
                    <a:pt x="70" y="119"/>
                  </a:lnTo>
                  <a:lnTo>
                    <a:pt x="65" y="132"/>
                  </a:lnTo>
                  <a:lnTo>
                    <a:pt x="58" y="154"/>
                  </a:lnTo>
                  <a:lnTo>
                    <a:pt x="51" y="178"/>
                  </a:lnTo>
                  <a:lnTo>
                    <a:pt x="47" y="189"/>
                  </a:lnTo>
                  <a:lnTo>
                    <a:pt x="41" y="196"/>
                  </a:lnTo>
                  <a:lnTo>
                    <a:pt x="34" y="200"/>
                  </a:lnTo>
                  <a:lnTo>
                    <a:pt x="25" y="202"/>
                  </a:lnTo>
                  <a:lnTo>
                    <a:pt x="15" y="200"/>
                  </a:lnTo>
                  <a:lnTo>
                    <a:pt x="10" y="195"/>
                  </a:lnTo>
                  <a:lnTo>
                    <a:pt x="6" y="188"/>
                  </a:lnTo>
                  <a:lnTo>
                    <a:pt x="6" y="169"/>
                  </a:lnTo>
                  <a:lnTo>
                    <a:pt x="0" y="147"/>
                  </a:lnTo>
                  <a:lnTo>
                    <a:pt x="0" y="137"/>
                  </a:lnTo>
                  <a:lnTo>
                    <a:pt x="2" y="130"/>
                  </a:lnTo>
                  <a:lnTo>
                    <a:pt x="6" y="122"/>
                  </a:lnTo>
                  <a:lnTo>
                    <a:pt x="8" y="110"/>
                  </a:lnTo>
                  <a:lnTo>
                    <a:pt x="7" y="96"/>
                  </a:lnTo>
                  <a:lnTo>
                    <a:pt x="3" y="82"/>
                  </a:lnTo>
                  <a:lnTo>
                    <a:pt x="2" y="73"/>
                  </a:lnTo>
                  <a:lnTo>
                    <a:pt x="6" y="65"/>
                  </a:lnTo>
                  <a:lnTo>
                    <a:pt x="13" y="59"/>
                  </a:lnTo>
                  <a:lnTo>
                    <a:pt x="19" y="55"/>
                  </a:lnTo>
                  <a:lnTo>
                    <a:pt x="24" y="55"/>
                  </a:lnTo>
                  <a:lnTo>
                    <a:pt x="28" y="54"/>
                  </a:lnTo>
                  <a:lnTo>
                    <a:pt x="34" y="50"/>
                  </a:lnTo>
                  <a:lnTo>
                    <a:pt x="43" y="41"/>
                  </a:lnTo>
                  <a:lnTo>
                    <a:pt x="49" y="30"/>
                  </a:lnTo>
                  <a:lnTo>
                    <a:pt x="55" y="22"/>
                  </a:lnTo>
                  <a:lnTo>
                    <a:pt x="59" y="13"/>
                  </a:lnTo>
                  <a:lnTo>
                    <a:pt x="63" y="6"/>
                  </a:lnTo>
                  <a:lnTo>
                    <a:pt x="69"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latin typeface="Calibri"/>
              </a:endParaRPr>
            </a:p>
          </p:txBody>
        </p:sp>
        <p:sp>
          <p:nvSpPr>
            <p:cNvPr id="196" name="Freeform 28">
              <a:extLst>
                <a:ext uri="{FF2B5EF4-FFF2-40B4-BE49-F238E27FC236}">
                  <a16:creationId xmlns:a16="http://schemas.microsoft.com/office/drawing/2014/main" id="{A7B054C1-B74E-485A-9729-EC39660455C6}"/>
                </a:ext>
              </a:extLst>
            </p:cNvPr>
            <p:cNvSpPr>
              <a:spLocks/>
            </p:cNvSpPr>
            <p:nvPr/>
          </p:nvSpPr>
          <p:spPr bwMode="auto">
            <a:xfrm>
              <a:off x="5816600" y="3038475"/>
              <a:ext cx="41275" cy="111125"/>
            </a:xfrm>
            <a:custGeom>
              <a:avLst/>
              <a:gdLst/>
              <a:ahLst/>
              <a:cxnLst>
                <a:cxn ang="0">
                  <a:pos x="9" y="0"/>
                </a:cxn>
                <a:cxn ang="0">
                  <a:pos x="14" y="0"/>
                </a:cxn>
                <a:cxn ang="0">
                  <a:pos x="17" y="5"/>
                </a:cxn>
                <a:cxn ang="0">
                  <a:pos x="19" y="12"/>
                </a:cxn>
                <a:cxn ang="0">
                  <a:pos x="22" y="20"/>
                </a:cxn>
                <a:cxn ang="0">
                  <a:pos x="25" y="26"/>
                </a:cxn>
                <a:cxn ang="0">
                  <a:pos x="26" y="31"/>
                </a:cxn>
                <a:cxn ang="0">
                  <a:pos x="25" y="41"/>
                </a:cxn>
                <a:cxn ang="0">
                  <a:pos x="22" y="52"/>
                </a:cxn>
                <a:cxn ang="0">
                  <a:pos x="18" y="61"/>
                </a:cxn>
                <a:cxn ang="0">
                  <a:pos x="14" y="68"/>
                </a:cxn>
                <a:cxn ang="0">
                  <a:pos x="7" y="70"/>
                </a:cxn>
                <a:cxn ang="0">
                  <a:pos x="3" y="64"/>
                </a:cxn>
                <a:cxn ang="0">
                  <a:pos x="0" y="55"/>
                </a:cxn>
                <a:cxn ang="0">
                  <a:pos x="0" y="41"/>
                </a:cxn>
                <a:cxn ang="0">
                  <a:pos x="2" y="27"/>
                </a:cxn>
                <a:cxn ang="0">
                  <a:pos x="3" y="15"/>
                </a:cxn>
                <a:cxn ang="0">
                  <a:pos x="6" y="5"/>
                </a:cxn>
                <a:cxn ang="0">
                  <a:pos x="9" y="0"/>
                </a:cxn>
              </a:cxnLst>
              <a:rect l="0" t="0" r="r" b="b"/>
              <a:pathLst>
                <a:path w="26" h="70">
                  <a:moveTo>
                    <a:pt x="9" y="0"/>
                  </a:moveTo>
                  <a:lnTo>
                    <a:pt x="14" y="0"/>
                  </a:lnTo>
                  <a:lnTo>
                    <a:pt x="17" y="5"/>
                  </a:lnTo>
                  <a:lnTo>
                    <a:pt x="19" y="12"/>
                  </a:lnTo>
                  <a:lnTo>
                    <a:pt x="22" y="20"/>
                  </a:lnTo>
                  <a:lnTo>
                    <a:pt x="25" y="26"/>
                  </a:lnTo>
                  <a:lnTo>
                    <a:pt x="26" y="31"/>
                  </a:lnTo>
                  <a:lnTo>
                    <a:pt x="25" y="41"/>
                  </a:lnTo>
                  <a:lnTo>
                    <a:pt x="22" y="52"/>
                  </a:lnTo>
                  <a:lnTo>
                    <a:pt x="18" y="61"/>
                  </a:lnTo>
                  <a:lnTo>
                    <a:pt x="14" y="68"/>
                  </a:lnTo>
                  <a:lnTo>
                    <a:pt x="7" y="70"/>
                  </a:lnTo>
                  <a:lnTo>
                    <a:pt x="3" y="64"/>
                  </a:lnTo>
                  <a:lnTo>
                    <a:pt x="0" y="55"/>
                  </a:lnTo>
                  <a:lnTo>
                    <a:pt x="0" y="41"/>
                  </a:lnTo>
                  <a:lnTo>
                    <a:pt x="2" y="27"/>
                  </a:lnTo>
                  <a:lnTo>
                    <a:pt x="3" y="15"/>
                  </a:lnTo>
                  <a:lnTo>
                    <a:pt x="6" y="5"/>
                  </a:lnTo>
                  <a:lnTo>
                    <a:pt x="9"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latin typeface="Calibri"/>
              </a:endParaRPr>
            </a:p>
          </p:txBody>
        </p:sp>
        <p:sp>
          <p:nvSpPr>
            <p:cNvPr id="197" name="Freeform 29">
              <a:extLst>
                <a:ext uri="{FF2B5EF4-FFF2-40B4-BE49-F238E27FC236}">
                  <a16:creationId xmlns:a16="http://schemas.microsoft.com/office/drawing/2014/main" id="{97B739A1-65A8-4B3B-BDAA-373EC4616E15}"/>
                </a:ext>
              </a:extLst>
            </p:cNvPr>
            <p:cNvSpPr>
              <a:spLocks/>
            </p:cNvSpPr>
            <p:nvPr/>
          </p:nvSpPr>
          <p:spPr bwMode="auto">
            <a:xfrm>
              <a:off x="4373563" y="2282825"/>
              <a:ext cx="34925" cy="46038"/>
            </a:xfrm>
            <a:custGeom>
              <a:avLst/>
              <a:gdLst/>
              <a:ahLst/>
              <a:cxnLst>
                <a:cxn ang="0">
                  <a:pos x="11" y="0"/>
                </a:cxn>
                <a:cxn ang="0">
                  <a:pos x="15" y="3"/>
                </a:cxn>
                <a:cxn ang="0">
                  <a:pos x="21" y="7"/>
                </a:cxn>
                <a:cxn ang="0">
                  <a:pos x="22" y="15"/>
                </a:cxn>
                <a:cxn ang="0">
                  <a:pos x="21" y="22"/>
                </a:cxn>
                <a:cxn ang="0">
                  <a:pos x="18" y="26"/>
                </a:cxn>
                <a:cxn ang="0">
                  <a:pos x="15" y="29"/>
                </a:cxn>
                <a:cxn ang="0">
                  <a:pos x="7" y="29"/>
                </a:cxn>
                <a:cxn ang="0">
                  <a:pos x="3" y="26"/>
                </a:cxn>
                <a:cxn ang="0">
                  <a:pos x="0" y="20"/>
                </a:cxn>
                <a:cxn ang="0">
                  <a:pos x="1" y="11"/>
                </a:cxn>
                <a:cxn ang="0">
                  <a:pos x="4" y="3"/>
                </a:cxn>
                <a:cxn ang="0">
                  <a:pos x="11" y="0"/>
                </a:cxn>
              </a:cxnLst>
              <a:rect l="0" t="0" r="r" b="b"/>
              <a:pathLst>
                <a:path w="22" h="29">
                  <a:moveTo>
                    <a:pt x="11" y="0"/>
                  </a:moveTo>
                  <a:lnTo>
                    <a:pt x="15" y="3"/>
                  </a:lnTo>
                  <a:lnTo>
                    <a:pt x="21" y="7"/>
                  </a:lnTo>
                  <a:lnTo>
                    <a:pt x="22" y="15"/>
                  </a:lnTo>
                  <a:lnTo>
                    <a:pt x="21" y="22"/>
                  </a:lnTo>
                  <a:lnTo>
                    <a:pt x="18" y="26"/>
                  </a:lnTo>
                  <a:lnTo>
                    <a:pt x="15" y="29"/>
                  </a:lnTo>
                  <a:lnTo>
                    <a:pt x="7" y="29"/>
                  </a:lnTo>
                  <a:lnTo>
                    <a:pt x="3" y="26"/>
                  </a:lnTo>
                  <a:lnTo>
                    <a:pt x="0" y="20"/>
                  </a:lnTo>
                  <a:lnTo>
                    <a:pt x="1" y="11"/>
                  </a:lnTo>
                  <a:lnTo>
                    <a:pt x="4" y="3"/>
                  </a:lnTo>
                  <a:lnTo>
                    <a:pt x="11"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latin typeface="Calibri"/>
              </a:endParaRPr>
            </a:p>
          </p:txBody>
        </p:sp>
        <p:sp>
          <p:nvSpPr>
            <p:cNvPr id="198" name="Freeform 30">
              <a:extLst>
                <a:ext uri="{FF2B5EF4-FFF2-40B4-BE49-F238E27FC236}">
                  <a16:creationId xmlns:a16="http://schemas.microsoft.com/office/drawing/2014/main" id="{33D2EC9C-96F3-45D8-BE3A-C1BD4820CCF5}"/>
                </a:ext>
              </a:extLst>
            </p:cNvPr>
            <p:cNvSpPr>
              <a:spLocks/>
            </p:cNvSpPr>
            <p:nvPr/>
          </p:nvSpPr>
          <p:spPr bwMode="auto">
            <a:xfrm>
              <a:off x="4262438" y="2305050"/>
              <a:ext cx="15875" cy="19050"/>
            </a:xfrm>
            <a:custGeom>
              <a:avLst/>
              <a:gdLst/>
              <a:ahLst/>
              <a:cxnLst>
                <a:cxn ang="0">
                  <a:pos x="4" y="0"/>
                </a:cxn>
                <a:cxn ang="0">
                  <a:pos x="9" y="0"/>
                </a:cxn>
                <a:cxn ang="0">
                  <a:pos x="10" y="1"/>
                </a:cxn>
                <a:cxn ang="0">
                  <a:pos x="10" y="8"/>
                </a:cxn>
                <a:cxn ang="0">
                  <a:pos x="7" y="11"/>
                </a:cxn>
                <a:cxn ang="0">
                  <a:pos x="4" y="12"/>
                </a:cxn>
                <a:cxn ang="0">
                  <a:pos x="2" y="11"/>
                </a:cxn>
                <a:cxn ang="0">
                  <a:pos x="0" y="11"/>
                </a:cxn>
                <a:cxn ang="0">
                  <a:pos x="0" y="7"/>
                </a:cxn>
                <a:cxn ang="0">
                  <a:pos x="2" y="3"/>
                </a:cxn>
                <a:cxn ang="0">
                  <a:pos x="4" y="0"/>
                </a:cxn>
              </a:cxnLst>
              <a:rect l="0" t="0" r="r" b="b"/>
              <a:pathLst>
                <a:path w="10" h="12">
                  <a:moveTo>
                    <a:pt x="4" y="0"/>
                  </a:moveTo>
                  <a:lnTo>
                    <a:pt x="9" y="0"/>
                  </a:lnTo>
                  <a:lnTo>
                    <a:pt x="10" y="1"/>
                  </a:lnTo>
                  <a:lnTo>
                    <a:pt x="10" y="8"/>
                  </a:lnTo>
                  <a:lnTo>
                    <a:pt x="7" y="11"/>
                  </a:lnTo>
                  <a:lnTo>
                    <a:pt x="4" y="12"/>
                  </a:lnTo>
                  <a:lnTo>
                    <a:pt x="2" y="11"/>
                  </a:lnTo>
                  <a:lnTo>
                    <a:pt x="0" y="11"/>
                  </a:lnTo>
                  <a:lnTo>
                    <a:pt x="0" y="7"/>
                  </a:lnTo>
                  <a:lnTo>
                    <a:pt x="2" y="3"/>
                  </a:lnTo>
                  <a:lnTo>
                    <a:pt x="4"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latin typeface="Calibri"/>
              </a:endParaRPr>
            </a:p>
          </p:txBody>
        </p:sp>
        <p:sp>
          <p:nvSpPr>
            <p:cNvPr id="199" name="Freeform 31">
              <a:extLst>
                <a:ext uri="{FF2B5EF4-FFF2-40B4-BE49-F238E27FC236}">
                  <a16:creationId xmlns:a16="http://schemas.microsoft.com/office/drawing/2014/main" id="{5015121F-F624-4046-AD82-4BA354B3C54F}"/>
                </a:ext>
              </a:extLst>
            </p:cNvPr>
            <p:cNvSpPr>
              <a:spLocks/>
            </p:cNvSpPr>
            <p:nvPr/>
          </p:nvSpPr>
          <p:spPr bwMode="auto">
            <a:xfrm>
              <a:off x="4462463" y="2347913"/>
              <a:ext cx="68263" cy="41275"/>
            </a:xfrm>
            <a:custGeom>
              <a:avLst/>
              <a:gdLst/>
              <a:ahLst/>
              <a:cxnLst>
                <a:cxn ang="0">
                  <a:pos x="7" y="0"/>
                </a:cxn>
                <a:cxn ang="0">
                  <a:pos x="14" y="0"/>
                </a:cxn>
                <a:cxn ang="0">
                  <a:pos x="21" y="2"/>
                </a:cxn>
                <a:cxn ang="0">
                  <a:pos x="29" y="2"/>
                </a:cxn>
                <a:cxn ang="0">
                  <a:pos x="37" y="6"/>
                </a:cxn>
                <a:cxn ang="0">
                  <a:pos x="38" y="10"/>
                </a:cxn>
                <a:cxn ang="0">
                  <a:pos x="41" y="14"/>
                </a:cxn>
                <a:cxn ang="0">
                  <a:pos x="43" y="18"/>
                </a:cxn>
                <a:cxn ang="0">
                  <a:pos x="40" y="24"/>
                </a:cxn>
                <a:cxn ang="0">
                  <a:pos x="34" y="26"/>
                </a:cxn>
                <a:cxn ang="0">
                  <a:pos x="27" y="26"/>
                </a:cxn>
                <a:cxn ang="0">
                  <a:pos x="22" y="24"/>
                </a:cxn>
                <a:cxn ang="0">
                  <a:pos x="14" y="16"/>
                </a:cxn>
                <a:cxn ang="0">
                  <a:pos x="11" y="14"/>
                </a:cxn>
                <a:cxn ang="0">
                  <a:pos x="8" y="11"/>
                </a:cxn>
                <a:cxn ang="0">
                  <a:pos x="6" y="10"/>
                </a:cxn>
                <a:cxn ang="0">
                  <a:pos x="1" y="6"/>
                </a:cxn>
                <a:cxn ang="0">
                  <a:pos x="0" y="3"/>
                </a:cxn>
                <a:cxn ang="0">
                  <a:pos x="1" y="2"/>
                </a:cxn>
                <a:cxn ang="0">
                  <a:pos x="7" y="0"/>
                </a:cxn>
              </a:cxnLst>
              <a:rect l="0" t="0" r="r" b="b"/>
              <a:pathLst>
                <a:path w="43" h="26">
                  <a:moveTo>
                    <a:pt x="7" y="0"/>
                  </a:moveTo>
                  <a:lnTo>
                    <a:pt x="14" y="0"/>
                  </a:lnTo>
                  <a:lnTo>
                    <a:pt x="21" y="2"/>
                  </a:lnTo>
                  <a:lnTo>
                    <a:pt x="29" y="2"/>
                  </a:lnTo>
                  <a:lnTo>
                    <a:pt x="37" y="6"/>
                  </a:lnTo>
                  <a:lnTo>
                    <a:pt x="38" y="10"/>
                  </a:lnTo>
                  <a:lnTo>
                    <a:pt x="41" y="14"/>
                  </a:lnTo>
                  <a:lnTo>
                    <a:pt x="43" y="18"/>
                  </a:lnTo>
                  <a:lnTo>
                    <a:pt x="40" y="24"/>
                  </a:lnTo>
                  <a:lnTo>
                    <a:pt x="34" y="26"/>
                  </a:lnTo>
                  <a:lnTo>
                    <a:pt x="27" y="26"/>
                  </a:lnTo>
                  <a:lnTo>
                    <a:pt x="22" y="24"/>
                  </a:lnTo>
                  <a:lnTo>
                    <a:pt x="14" y="16"/>
                  </a:lnTo>
                  <a:lnTo>
                    <a:pt x="11" y="14"/>
                  </a:lnTo>
                  <a:lnTo>
                    <a:pt x="8" y="11"/>
                  </a:lnTo>
                  <a:lnTo>
                    <a:pt x="6" y="10"/>
                  </a:lnTo>
                  <a:lnTo>
                    <a:pt x="1" y="6"/>
                  </a:lnTo>
                  <a:lnTo>
                    <a:pt x="0" y="3"/>
                  </a:lnTo>
                  <a:lnTo>
                    <a:pt x="1" y="2"/>
                  </a:lnTo>
                  <a:lnTo>
                    <a:pt x="7"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latin typeface="Calibri"/>
              </a:endParaRPr>
            </a:p>
          </p:txBody>
        </p:sp>
        <p:sp>
          <p:nvSpPr>
            <p:cNvPr id="200" name="Freeform 32">
              <a:extLst>
                <a:ext uri="{FF2B5EF4-FFF2-40B4-BE49-F238E27FC236}">
                  <a16:creationId xmlns:a16="http://schemas.microsoft.com/office/drawing/2014/main" id="{56AEA03D-CF1A-4E1C-9EE7-926E0F990CBC}"/>
                </a:ext>
              </a:extLst>
            </p:cNvPr>
            <p:cNvSpPr>
              <a:spLocks/>
            </p:cNvSpPr>
            <p:nvPr/>
          </p:nvSpPr>
          <p:spPr bwMode="auto">
            <a:xfrm>
              <a:off x="4006850" y="1941513"/>
              <a:ext cx="88900" cy="103188"/>
            </a:xfrm>
            <a:custGeom>
              <a:avLst/>
              <a:gdLst/>
              <a:ahLst/>
              <a:cxnLst>
                <a:cxn ang="0">
                  <a:pos x="31" y="0"/>
                </a:cxn>
                <a:cxn ang="0">
                  <a:pos x="41" y="0"/>
                </a:cxn>
                <a:cxn ang="0">
                  <a:pos x="49" y="6"/>
                </a:cxn>
                <a:cxn ang="0">
                  <a:pos x="53" y="11"/>
                </a:cxn>
                <a:cxn ang="0">
                  <a:pos x="56" y="21"/>
                </a:cxn>
                <a:cxn ang="0">
                  <a:pos x="56" y="32"/>
                </a:cxn>
                <a:cxn ang="0">
                  <a:pos x="55" y="40"/>
                </a:cxn>
                <a:cxn ang="0">
                  <a:pos x="49" y="47"/>
                </a:cxn>
                <a:cxn ang="0">
                  <a:pos x="38" y="55"/>
                </a:cxn>
                <a:cxn ang="0">
                  <a:pos x="30" y="59"/>
                </a:cxn>
                <a:cxn ang="0">
                  <a:pos x="20" y="63"/>
                </a:cxn>
                <a:cxn ang="0">
                  <a:pos x="12" y="65"/>
                </a:cxn>
                <a:cxn ang="0">
                  <a:pos x="7" y="62"/>
                </a:cxn>
                <a:cxn ang="0">
                  <a:pos x="4" y="59"/>
                </a:cxn>
                <a:cxn ang="0">
                  <a:pos x="1" y="55"/>
                </a:cxn>
                <a:cxn ang="0">
                  <a:pos x="0" y="52"/>
                </a:cxn>
                <a:cxn ang="0">
                  <a:pos x="0" y="50"/>
                </a:cxn>
                <a:cxn ang="0">
                  <a:pos x="1" y="47"/>
                </a:cxn>
                <a:cxn ang="0">
                  <a:pos x="5" y="43"/>
                </a:cxn>
                <a:cxn ang="0">
                  <a:pos x="5" y="34"/>
                </a:cxn>
                <a:cxn ang="0">
                  <a:pos x="3" y="26"/>
                </a:cxn>
                <a:cxn ang="0">
                  <a:pos x="3" y="19"/>
                </a:cxn>
                <a:cxn ang="0">
                  <a:pos x="7" y="15"/>
                </a:cxn>
                <a:cxn ang="0">
                  <a:pos x="8" y="15"/>
                </a:cxn>
                <a:cxn ang="0">
                  <a:pos x="11" y="14"/>
                </a:cxn>
                <a:cxn ang="0">
                  <a:pos x="14" y="14"/>
                </a:cxn>
                <a:cxn ang="0">
                  <a:pos x="19" y="11"/>
                </a:cxn>
                <a:cxn ang="0">
                  <a:pos x="20" y="8"/>
                </a:cxn>
                <a:cxn ang="0">
                  <a:pos x="23" y="6"/>
                </a:cxn>
                <a:cxn ang="0">
                  <a:pos x="25" y="3"/>
                </a:cxn>
                <a:cxn ang="0">
                  <a:pos x="27" y="2"/>
                </a:cxn>
                <a:cxn ang="0">
                  <a:pos x="31" y="0"/>
                </a:cxn>
              </a:cxnLst>
              <a:rect l="0" t="0" r="r" b="b"/>
              <a:pathLst>
                <a:path w="56" h="65">
                  <a:moveTo>
                    <a:pt x="31" y="0"/>
                  </a:moveTo>
                  <a:lnTo>
                    <a:pt x="41" y="0"/>
                  </a:lnTo>
                  <a:lnTo>
                    <a:pt x="49" y="6"/>
                  </a:lnTo>
                  <a:lnTo>
                    <a:pt x="53" y="11"/>
                  </a:lnTo>
                  <a:lnTo>
                    <a:pt x="56" y="21"/>
                  </a:lnTo>
                  <a:lnTo>
                    <a:pt x="56" y="32"/>
                  </a:lnTo>
                  <a:lnTo>
                    <a:pt x="55" y="40"/>
                  </a:lnTo>
                  <a:lnTo>
                    <a:pt x="49" y="47"/>
                  </a:lnTo>
                  <a:lnTo>
                    <a:pt x="38" y="55"/>
                  </a:lnTo>
                  <a:lnTo>
                    <a:pt x="30" y="59"/>
                  </a:lnTo>
                  <a:lnTo>
                    <a:pt x="20" y="63"/>
                  </a:lnTo>
                  <a:lnTo>
                    <a:pt x="12" y="65"/>
                  </a:lnTo>
                  <a:lnTo>
                    <a:pt x="7" y="62"/>
                  </a:lnTo>
                  <a:lnTo>
                    <a:pt x="4" y="59"/>
                  </a:lnTo>
                  <a:lnTo>
                    <a:pt x="1" y="55"/>
                  </a:lnTo>
                  <a:lnTo>
                    <a:pt x="0" y="52"/>
                  </a:lnTo>
                  <a:lnTo>
                    <a:pt x="0" y="50"/>
                  </a:lnTo>
                  <a:lnTo>
                    <a:pt x="1" y="47"/>
                  </a:lnTo>
                  <a:lnTo>
                    <a:pt x="5" y="43"/>
                  </a:lnTo>
                  <a:lnTo>
                    <a:pt x="5" y="34"/>
                  </a:lnTo>
                  <a:lnTo>
                    <a:pt x="3" y="26"/>
                  </a:lnTo>
                  <a:lnTo>
                    <a:pt x="3" y="19"/>
                  </a:lnTo>
                  <a:lnTo>
                    <a:pt x="7" y="15"/>
                  </a:lnTo>
                  <a:lnTo>
                    <a:pt x="8" y="15"/>
                  </a:lnTo>
                  <a:lnTo>
                    <a:pt x="11" y="14"/>
                  </a:lnTo>
                  <a:lnTo>
                    <a:pt x="14" y="14"/>
                  </a:lnTo>
                  <a:lnTo>
                    <a:pt x="19" y="11"/>
                  </a:lnTo>
                  <a:lnTo>
                    <a:pt x="20" y="8"/>
                  </a:lnTo>
                  <a:lnTo>
                    <a:pt x="23" y="6"/>
                  </a:lnTo>
                  <a:lnTo>
                    <a:pt x="25" y="3"/>
                  </a:lnTo>
                  <a:lnTo>
                    <a:pt x="27" y="2"/>
                  </a:lnTo>
                  <a:lnTo>
                    <a:pt x="31"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latin typeface="Calibri"/>
              </a:endParaRPr>
            </a:p>
          </p:txBody>
        </p:sp>
        <p:sp>
          <p:nvSpPr>
            <p:cNvPr id="201" name="Freeform 33">
              <a:extLst>
                <a:ext uri="{FF2B5EF4-FFF2-40B4-BE49-F238E27FC236}">
                  <a16:creationId xmlns:a16="http://schemas.microsoft.com/office/drawing/2014/main" id="{0809A018-E36C-463C-A37B-9D4FE19EF9CB}"/>
                </a:ext>
              </a:extLst>
            </p:cNvPr>
            <p:cNvSpPr>
              <a:spLocks/>
            </p:cNvSpPr>
            <p:nvPr/>
          </p:nvSpPr>
          <p:spPr bwMode="auto">
            <a:xfrm>
              <a:off x="4067175" y="1862138"/>
              <a:ext cx="184150" cy="206375"/>
            </a:xfrm>
            <a:custGeom>
              <a:avLst/>
              <a:gdLst/>
              <a:ahLst/>
              <a:cxnLst>
                <a:cxn ang="0">
                  <a:pos x="45" y="2"/>
                </a:cxn>
                <a:cxn ang="0">
                  <a:pos x="60" y="5"/>
                </a:cxn>
                <a:cxn ang="0">
                  <a:pos x="78" y="8"/>
                </a:cxn>
                <a:cxn ang="0">
                  <a:pos x="85" y="17"/>
                </a:cxn>
                <a:cxn ang="0">
                  <a:pos x="71" y="34"/>
                </a:cxn>
                <a:cxn ang="0">
                  <a:pos x="67" y="42"/>
                </a:cxn>
                <a:cxn ang="0">
                  <a:pos x="80" y="58"/>
                </a:cxn>
                <a:cxn ang="0">
                  <a:pos x="95" y="76"/>
                </a:cxn>
                <a:cxn ang="0">
                  <a:pos x="108" y="89"/>
                </a:cxn>
                <a:cxn ang="0">
                  <a:pos x="116" y="104"/>
                </a:cxn>
                <a:cxn ang="0">
                  <a:pos x="110" y="119"/>
                </a:cxn>
                <a:cxn ang="0">
                  <a:pos x="95" y="127"/>
                </a:cxn>
                <a:cxn ang="0">
                  <a:pos x="77" y="123"/>
                </a:cxn>
                <a:cxn ang="0">
                  <a:pos x="58" y="120"/>
                </a:cxn>
                <a:cxn ang="0">
                  <a:pos x="49" y="127"/>
                </a:cxn>
                <a:cxn ang="0">
                  <a:pos x="45" y="130"/>
                </a:cxn>
                <a:cxn ang="0">
                  <a:pos x="41" y="128"/>
                </a:cxn>
                <a:cxn ang="0">
                  <a:pos x="41" y="124"/>
                </a:cxn>
                <a:cxn ang="0">
                  <a:pos x="43" y="119"/>
                </a:cxn>
                <a:cxn ang="0">
                  <a:pos x="41" y="117"/>
                </a:cxn>
                <a:cxn ang="0">
                  <a:pos x="25" y="119"/>
                </a:cxn>
                <a:cxn ang="0">
                  <a:pos x="17" y="113"/>
                </a:cxn>
                <a:cxn ang="0">
                  <a:pos x="36" y="89"/>
                </a:cxn>
                <a:cxn ang="0">
                  <a:pos x="52" y="76"/>
                </a:cxn>
                <a:cxn ang="0">
                  <a:pos x="49" y="69"/>
                </a:cxn>
                <a:cxn ang="0">
                  <a:pos x="34" y="63"/>
                </a:cxn>
                <a:cxn ang="0">
                  <a:pos x="17" y="53"/>
                </a:cxn>
                <a:cxn ang="0">
                  <a:pos x="4" y="35"/>
                </a:cxn>
                <a:cxn ang="0">
                  <a:pos x="0" y="23"/>
                </a:cxn>
                <a:cxn ang="0">
                  <a:pos x="6" y="12"/>
                </a:cxn>
                <a:cxn ang="0">
                  <a:pos x="14" y="13"/>
                </a:cxn>
                <a:cxn ang="0">
                  <a:pos x="30" y="4"/>
                </a:cxn>
              </a:cxnLst>
              <a:rect l="0" t="0" r="r" b="b"/>
              <a:pathLst>
                <a:path w="116" h="130">
                  <a:moveTo>
                    <a:pt x="37" y="0"/>
                  </a:moveTo>
                  <a:lnTo>
                    <a:pt x="45" y="2"/>
                  </a:lnTo>
                  <a:lnTo>
                    <a:pt x="52" y="5"/>
                  </a:lnTo>
                  <a:lnTo>
                    <a:pt x="60" y="5"/>
                  </a:lnTo>
                  <a:lnTo>
                    <a:pt x="70" y="6"/>
                  </a:lnTo>
                  <a:lnTo>
                    <a:pt x="78" y="8"/>
                  </a:lnTo>
                  <a:lnTo>
                    <a:pt x="84" y="12"/>
                  </a:lnTo>
                  <a:lnTo>
                    <a:pt x="85" y="17"/>
                  </a:lnTo>
                  <a:lnTo>
                    <a:pt x="82" y="23"/>
                  </a:lnTo>
                  <a:lnTo>
                    <a:pt x="71" y="34"/>
                  </a:lnTo>
                  <a:lnTo>
                    <a:pt x="67" y="39"/>
                  </a:lnTo>
                  <a:lnTo>
                    <a:pt x="67" y="42"/>
                  </a:lnTo>
                  <a:lnTo>
                    <a:pt x="73" y="49"/>
                  </a:lnTo>
                  <a:lnTo>
                    <a:pt x="80" y="58"/>
                  </a:lnTo>
                  <a:lnTo>
                    <a:pt x="88" y="69"/>
                  </a:lnTo>
                  <a:lnTo>
                    <a:pt x="95" y="76"/>
                  </a:lnTo>
                  <a:lnTo>
                    <a:pt x="101" y="82"/>
                  </a:lnTo>
                  <a:lnTo>
                    <a:pt x="108" y="89"/>
                  </a:lnTo>
                  <a:lnTo>
                    <a:pt x="114" y="97"/>
                  </a:lnTo>
                  <a:lnTo>
                    <a:pt x="116" y="104"/>
                  </a:lnTo>
                  <a:lnTo>
                    <a:pt x="115" y="112"/>
                  </a:lnTo>
                  <a:lnTo>
                    <a:pt x="110" y="119"/>
                  </a:lnTo>
                  <a:lnTo>
                    <a:pt x="101" y="124"/>
                  </a:lnTo>
                  <a:lnTo>
                    <a:pt x="95" y="127"/>
                  </a:lnTo>
                  <a:lnTo>
                    <a:pt x="86" y="126"/>
                  </a:lnTo>
                  <a:lnTo>
                    <a:pt x="77" y="123"/>
                  </a:lnTo>
                  <a:lnTo>
                    <a:pt x="60" y="120"/>
                  </a:lnTo>
                  <a:lnTo>
                    <a:pt x="58" y="120"/>
                  </a:lnTo>
                  <a:lnTo>
                    <a:pt x="54" y="123"/>
                  </a:lnTo>
                  <a:lnTo>
                    <a:pt x="49" y="127"/>
                  </a:lnTo>
                  <a:lnTo>
                    <a:pt x="47" y="128"/>
                  </a:lnTo>
                  <a:lnTo>
                    <a:pt x="45" y="130"/>
                  </a:lnTo>
                  <a:lnTo>
                    <a:pt x="43" y="130"/>
                  </a:lnTo>
                  <a:lnTo>
                    <a:pt x="41" y="128"/>
                  </a:lnTo>
                  <a:lnTo>
                    <a:pt x="40" y="126"/>
                  </a:lnTo>
                  <a:lnTo>
                    <a:pt x="41" y="124"/>
                  </a:lnTo>
                  <a:lnTo>
                    <a:pt x="41" y="121"/>
                  </a:lnTo>
                  <a:lnTo>
                    <a:pt x="43" y="119"/>
                  </a:lnTo>
                  <a:lnTo>
                    <a:pt x="44" y="117"/>
                  </a:lnTo>
                  <a:lnTo>
                    <a:pt x="41" y="117"/>
                  </a:lnTo>
                  <a:lnTo>
                    <a:pt x="33" y="119"/>
                  </a:lnTo>
                  <a:lnTo>
                    <a:pt x="25" y="119"/>
                  </a:lnTo>
                  <a:lnTo>
                    <a:pt x="18" y="117"/>
                  </a:lnTo>
                  <a:lnTo>
                    <a:pt x="17" y="113"/>
                  </a:lnTo>
                  <a:lnTo>
                    <a:pt x="19" y="108"/>
                  </a:lnTo>
                  <a:lnTo>
                    <a:pt x="36" y="89"/>
                  </a:lnTo>
                  <a:lnTo>
                    <a:pt x="45" y="80"/>
                  </a:lnTo>
                  <a:lnTo>
                    <a:pt x="52" y="76"/>
                  </a:lnTo>
                  <a:lnTo>
                    <a:pt x="54" y="74"/>
                  </a:lnTo>
                  <a:lnTo>
                    <a:pt x="49" y="69"/>
                  </a:lnTo>
                  <a:lnTo>
                    <a:pt x="43" y="67"/>
                  </a:lnTo>
                  <a:lnTo>
                    <a:pt x="34" y="63"/>
                  </a:lnTo>
                  <a:lnTo>
                    <a:pt x="26" y="60"/>
                  </a:lnTo>
                  <a:lnTo>
                    <a:pt x="17" y="53"/>
                  </a:lnTo>
                  <a:lnTo>
                    <a:pt x="10" y="43"/>
                  </a:lnTo>
                  <a:lnTo>
                    <a:pt x="4" y="35"/>
                  </a:lnTo>
                  <a:lnTo>
                    <a:pt x="2" y="30"/>
                  </a:lnTo>
                  <a:lnTo>
                    <a:pt x="0" y="23"/>
                  </a:lnTo>
                  <a:lnTo>
                    <a:pt x="0" y="16"/>
                  </a:lnTo>
                  <a:lnTo>
                    <a:pt x="6" y="12"/>
                  </a:lnTo>
                  <a:lnTo>
                    <a:pt x="11" y="12"/>
                  </a:lnTo>
                  <a:lnTo>
                    <a:pt x="14" y="13"/>
                  </a:lnTo>
                  <a:lnTo>
                    <a:pt x="21" y="13"/>
                  </a:lnTo>
                  <a:lnTo>
                    <a:pt x="30" y="4"/>
                  </a:lnTo>
                  <a:lnTo>
                    <a:pt x="37"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latin typeface="Calibri"/>
              </a:endParaRPr>
            </a:p>
          </p:txBody>
        </p:sp>
        <p:sp>
          <p:nvSpPr>
            <p:cNvPr id="202" name="Freeform 34">
              <a:extLst>
                <a:ext uri="{FF2B5EF4-FFF2-40B4-BE49-F238E27FC236}">
                  <a16:creationId xmlns:a16="http://schemas.microsoft.com/office/drawing/2014/main" id="{AC6F127B-50B2-44A1-97D9-54F261264809}"/>
                </a:ext>
              </a:extLst>
            </p:cNvPr>
            <p:cNvSpPr>
              <a:spLocks noEditPoints="1"/>
            </p:cNvSpPr>
            <p:nvPr/>
          </p:nvSpPr>
          <p:spPr bwMode="auto">
            <a:xfrm>
              <a:off x="3859213" y="1409700"/>
              <a:ext cx="3976688" cy="2686050"/>
            </a:xfrm>
            <a:custGeom>
              <a:avLst/>
              <a:gdLst/>
              <a:ahLst/>
              <a:cxnLst>
                <a:cxn ang="0">
                  <a:pos x="578" y="560"/>
                </a:cxn>
                <a:cxn ang="0">
                  <a:pos x="697" y="476"/>
                </a:cxn>
                <a:cxn ang="0">
                  <a:pos x="823" y="469"/>
                </a:cxn>
                <a:cxn ang="0">
                  <a:pos x="902" y="574"/>
                </a:cxn>
                <a:cxn ang="0">
                  <a:pos x="908" y="469"/>
                </a:cxn>
                <a:cxn ang="0">
                  <a:pos x="1567" y="16"/>
                </a:cxn>
                <a:cxn ang="0">
                  <a:pos x="1810" y="57"/>
                </a:cxn>
                <a:cxn ang="0">
                  <a:pos x="1998" y="63"/>
                </a:cxn>
                <a:cxn ang="0">
                  <a:pos x="2051" y="31"/>
                </a:cxn>
                <a:cxn ang="0">
                  <a:pos x="2147" y="101"/>
                </a:cxn>
                <a:cxn ang="0">
                  <a:pos x="2461" y="121"/>
                </a:cxn>
                <a:cxn ang="0">
                  <a:pos x="2412" y="252"/>
                </a:cxn>
                <a:cxn ang="0">
                  <a:pos x="2192" y="427"/>
                </a:cxn>
                <a:cxn ang="0">
                  <a:pos x="2256" y="258"/>
                </a:cxn>
                <a:cxn ang="0">
                  <a:pos x="1998" y="311"/>
                </a:cxn>
                <a:cxn ang="0">
                  <a:pos x="2025" y="363"/>
                </a:cxn>
                <a:cxn ang="0">
                  <a:pos x="2032" y="475"/>
                </a:cxn>
                <a:cxn ang="0">
                  <a:pos x="1864" y="561"/>
                </a:cxn>
                <a:cxn ang="0">
                  <a:pos x="1805" y="609"/>
                </a:cxn>
                <a:cxn ang="0">
                  <a:pos x="1721" y="582"/>
                </a:cxn>
                <a:cxn ang="0">
                  <a:pos x="1732" y="786"/>
                </a:cxn>
                <a:cxn ang="0">
                  <a:pos x="1601" y="874"/>
                </a:cxn>
                <a:cxn ang="0">
                  <a:pos x="1564" y="1050"/>
                </a:cxn>
                <a:cxn ang="0">
                  <a:pos x="1464" y="919"/>
                </a:cxn>
                <a:cxn ang="0">
                  <a:pos x="1363" y="844"/>
                </a:cxn>
                <a:cxn ang="0">
                  <a:pos x="1179" y="992"/>
                </a:cxn>
                <a:cxn ang="0">
                  <a:pos x="1067" y="787"/>
                </a:cxn>
                <a:cxn ang="0">
                  <a:pos x="838" y="726"/>
                </a:cxn>
                <a:cxn ang="0">
                  <a:pos x="982" y="828"/>
                </a:cxn>
                <a:cxn ang="0">
                  <a:pos x="752" y="892"/>
                </a:cxn>
                <a:cxn ang="0">
                  <a:pos x="725" y="922"/>
                </a:cxn>
                <a:cxn ang="0">
                  <a:pos x="827" y="1115"/>
                </a:cxn>
                <a:cxn ang="0">
                  <a:pos x="689" y="1442"/>
                </a:cxn>
                <a:cxn ang="0">
                  <a:pos x="543" y="1673"/>
                </a:cxn>
                <a:cxn ang="0">
                  <a:pos x="391" y="1470"/>
                </a:cxn>
                <a:cxn ang="0">
                  <a:pos x="339" y="1098"/>
                </a:cxn>
                <a:cxn ang="0">
                  <a:pos x="122" y="1111"/>
                </a:cxn>
                <a:cxn ang="0">
                  <a:pos x="22" y="878"/>
                </a:cxn>
                <a:cxn ang="0">
                  <a:pos x="198" y="635"/>
                </a:cxn>
                <a:cxn ang="0">
                  <a:pos x="373" y="672"/>
                </a:cxn>
                <a:cxn ang="0">
                  <a:pos x="573" y="720"/>
                </a:cxn>
                <a:cxn ang="0">
                  <a:pos x="614" y="623"/>
                </a:cxn>
                <a:cxn ang="0">
                  <a:pos x="520" y="613"/>
                </a:cxn>
                <a:cxn ang="0">
                  <a:pos x="435" y="546"/>
                </a:cxn>
                <a:cxn ang="0">
                  <a:pos x="350" y="512"/>
                </a:cxn>
                <a:cxn ang="0">
                  <a:pos x="194" y="616"/>
                </a:cxn>
                <a:cxn ang="0">
                  <a:pos x="105" y="546"/>
                </a:cxn>
                <a:cxn ang="0">
                  <a:pos x="245" y="412"/>
                </a:cxn>
                <a:cxn ang="0">
                  <a:pos x="360" y="316"/>
                </a:cxn>
                <a:cxn ang="0">
                  <a:pos x="526" y="295"/>
                </a:cxn>
                <a:cxn ang="0">
                  <a:pos x="514" y="211"/>
                </a:cxn>
                <a:cxn ang="0">
                  <a:pos x="451" y="283"/>
                </a:cxn>
                <a:cxn ang="0">
                  <a:pos x="298" y="286"/>
                </a:cxn>
                <a:cxn ang="0">
                  <a:pos x="613" y="109"/>
                </a:cxn>
                <a:cxn ang="0">
                  <a:pos x="689" y="200"/>
                </a:cxn>
                <a:cxn ang="0">
                  <a:pos x="785" y="178"/>
                </a:cxn>
                <a:cxn ang="0">
                  <a:pos x="905" y="143"/>
                </a:cxn>
                <a:cxn ang="0">
                  <a:pos x="1095" y="135"/>
                </a:cxn>
                <a:cxn ang="0">
                  <a:pos x="1132" y="164"/>
                </a:cxn>
                <a:cxn ang="0">
                  <a:pos x="1201" y="120"/>
                </a:cxn>
                <a:cxn ang="0">
                  <a:pos x="1191" y="102"/>
                </a:cxn>
                <a:cxn ang="0">
                  <a:pos x="1244" y="71"/>
                </a:cxn>
                <a:cxn ang="0">
                  <a:pos x="1475" y="26"/>
                </a:cxn>
              </a:cxnLst>
              <a:rect l="0" t="0" r="r" b="b"/>
              <a:pathLst>
                <a:path w="2505" h="1692">
                  <a:moveTo>
                    <a:pt x="643" y="1161"/>
                  </a:moveTo>
                  <a:lnTo>
                    <a:pt x="634" y="1163"/>
                  </a:lnTo>
                  <a:lnTo>
                    <a:pt x="630" y="1167"/>
                  </a:lnTo>
                  <a:lnTo>
                    <a:pt x="629" y="1174"/>
                  </a:lnTo>
                  <a:lnTo>
                    <a:pt x="628" y="1182"/>
                  </a:lnTo>
                  <a:lnTo>
                    <a:pt x="628" y="1193"/>
                  </a:lnTo>
                  <a:lnTo>
                    <a:pt x="629" y="1201"/>
                  </a:lnTo>
                  <a:lnTo>
                    <a:pt x="633" y="1205"/>
                  </a:lnTo>
                  <a:lnTo>
                    <a:pt x="640" y="1203"/>
                  </a:lnTo>
                  <a:lnTo>
                    <a:pt x="647" y="1196"/>
                  </a:lnTo>
                  <a:lnTo>
                    <a:pt x="652" y="1185"/>
                  </a:lnTo>
                  <a:lnTo>
                    <a:pt x="656" y="1172"/>
                  </a:lnTo>
                  <a:lnTo>
                    <a:pt x="655" y="1164"/>
                  </a:lnTo>
                  <a:lnTo>
                    <a:pt x="651" y="1161"/>
                  </a:lnTo>
                  <a:lnTo>
                    <a:pt x="643" y="1161"/>
                  </a:lnTo>
                  <a:close/>
                  <a:moveTo>
                    <a:pt x="619" y="467"/>
                  </a:moveTo>
                  <a:lnTo>
                    <a:pt x="617" y="468"/>
                  </a:lnTo>
                  <a:lnTo>
                    <a:pt x="613" y="469"/>
                  </a:lnTo>
                  <a:lnTo>
                    <a:pt x="610" y="474"/>
                  </a:lnTo>
                  <a:lnTo>
                    <a:pt x="606" y="479"/>
                  </a:lnTo>
                  <a:lnTo>
                    <a:pt x="599" y="491"/>
                  </a:lnTo>
                  <a:lnTo>
                    <a:pt x="592" y="502"/>
                  </a:lnTo>
                  <a:lnTo>
                    <a:pt x="580" y="515"/>
                  </a:lnTo>
                  <a:lnTo>
                    <a:pt x="576" y="522"/>
                  </a:lnTo>
                  <a:lnTo>
                    <a:pt x="574" y="528"/>
                  </a:lnTo>
                  <a:lnTo>
                    <a:pt x="580" y="537"/>
                  </a:lnTo>
                  <a:lnTo>
                    <a:pt x="580" y="543"/>
                  </a:lnTo>
                  <a:lnTo>
                    <a:pt x="578" y="550"/>
                  </a:lnTo>
                  <a:lnTo>
                    <a:pt x="577" y="556"/>
                  </a:lnTo>
                  <a:lnTo>
                    <a:pt x="577" y="559"/>
                  </a:lnTo>
                  <a:lnTo>
                    <a:pt x="578" y="560"/>
                  </a:lnTo>
                  <a:lnTo>
                    <a:pt x="580" y="559"/>
                  </a:lnTo>
                  <a:lnTo>
                    <a:pt x="588" y="554"/>
                  </a:lnTo>
                  <a:lnTo>
                    <a:pt x="591" y="552"/>
                  </a:lnTo>
                  <a:lnTo>
                    <a:pt x="595" y="550"/>
                  </a:lnTo>
                  <a:lnTo>
                    <a:pt x="606" y="550"/>
                  </a:lnTo>
                  <a:lnTo>
                    <a:pt x="617" y="552"/>
                  </a:lnTo>
                  <a:lnTo>
                    <a:pt x="625" y="550"/>
                  </a:lnTo>
                  <a:lnTo>
                    <a:pt x="632" y="545"/>
                  </a:lnTo>
                  <a:lnTo>
                    <a:pt x="637" y="539"/>
                  </a:lnTo>
                  <a:lnTo>
                    <a:pt x="647" y="537"/>
                  </a:lnTo>
                  <a:lnTo>
                    <a:pt x="658" y="537"/>
                  </a:lnTo>
                  <a:lnTo>
                    <a:pt x="669" y="538"/>
                  </a:lnTo>
                  <a:lnTo>
                    <a:pt x="693" y="549"/>
                  </a:lnTo>
                  <a:lnTo>
                    <a:pt x="704" y="553"/>
                  </a:lnTo>
                  <a:lnTo>
                    <a:pt x="726" y="553"/>
                  </a:lnTo>
                  <a:lnTo>
                    <a:pt x="738" y="550"/>
                  </a:lnTo>
                  <a:lnTo>
                    <a:pt x="748" y="549"/>
                  </a:lnTo>
                  <a:lnTo>
                    <a:pt x="752" y="545"/>
                  </a:lnTo>
                  <a:lnTo>
                    <a:pt x="752" y="537"/>
                  </a:lnTo>
                  <a:lnTo>
                    <a:pt x="748" y="528"/>
                  </a:lnTo>
                  <a:lnTo>
                    <a:pt x="740" y="520"/>
                  </a:lnTo>
                  <a:lnTo>
                    <a:pt x="726" y="509"/>
                  </a:lnTo>
                  <a:lnTo>
                    <a:pt x="714" y="500"/>
                  </a:lnTo>
                  <a:lnTo>
                    <a:pt x="701" y="491"/>
                  </a:lnTo>
                  <a:lnTo>
                    <a:pt x="696" y="490"/>
                  </a:lnTo>
                  <a:lnTo>
                    <a:pt x="693" y="487"/>
                  </a:lnTo>
                  <a:lnTo>
                    <a:pt x="690" y="486"/>
                  </a:lnTo>
                  <a:lnTo>
                    <a:pt x="688" y="483"/>
                  </a:lnTo>
                  <a:lnTo>
                    <a:pt x="688" y="482"/>
                  </a:lnTo>
                  <a:lnTo>
                    <a:pt x="689" y="480"/>
                  </a:lnTo>
                  <a:lnTo>
                    <a:pt x="697" y="476"/>
                  </a:lnTo>
                  <a:lnTo>
                    <a:pt x="701" y="472"/>
                  </a:lnTo>
                  <a:lnTo>
                    <a:pt x="703" y="469"/>
                  </a:lnTo>
                  <a:lnTo>
                    <a:pt x="703" y="468"/>
                  </a:lnTo>
                  <a:lnTo>
                    <a:pt x="701" y="467"/>
                  </a:lnTo>
                  <a:lnTo>
                    <a:pt x="699" y="467"/>
                  </a:lnTo>
                  <a:lnTo>
                    <a:pt x="689" y="468"/>
                  </a:lnTo>
                  <a:lnTo>
                    <a:pt x="681" y="471"/>
                  </a:lnTo>
                  <a:lnTo>
                    <a:pt x="677" y="476"/>
                  </a:lnTo>
                  <a:lnTo>
                    <a:pt x="675" y="482"/>
                  </a:lnTo>
                  <a:lnTo>
                    <a:pt x="671" y="486"/>
                  </a:lnTo>
                  <a:lnTo>
                    <a:pt x="669" y="490"/>
                  </a:lnTo>
                  <a:lnTo>
                    <a:pt x="665" y="493"/>
                  </a:lnTo>
                  <a:lnTo>
                    <a:pt x="663" y="494"/>
                  </a:lnTo>
                  <a:lnTo>
                    <a:pt x="660" y="496"/>
                  </a:lnTo>
                  <a:lnTo>
                    <a:pt x="658" y="498"/>
                  </a:lnTo>
                  <a:lnTo>
                    <a:pt x="652" y="501"/>
                  </a:lnTo>
                  <a:lnTo>
                    <a:pt x="648" y="501"/>
                  </a:lnTo>
                  <a:lnTo>
                    <a:pt x="643" y="490"/>
                  </a:lnTo>
                  <a:lnTo>
                    <a:pt x="632" y="471"/>
                  </a:lnTo>
                  <a:lnTo>
                    <a:pt x="626" y="467"/>
                  </a:lnTo>
                  <a:lnTo>
                    <a:pt x="619" y="467"/>
                  </a:lnTo>
                  <a:close/>
                  <a:moveTo>
                    <a:pt x="875" y="453"/>
                  </a:moveTo>
                  <a:lnTo>
                    <a:pt x="874" y="454"/>
                  </a:lnTo>
                  <a:lnTo>
                    <a:pt x="871" y="456"/>
                  </a:lnTo>
                  <a:lnTo>
                    <a:pt x="864" y="463"/>
                  </a:lnTo>
                  <a:lnTo>
                    <a:pt x="860" y="465"/>
                  </a:lnTo>
                  <a:lnTo>
                    <a:pt x="856" y="469"/>
                  </a:lnTo>
                  <a:lnTo>
                    <a:pt x="848" y="471"/>
                  </a:lnTo>
                  <a:lnTo>
                    <a:pt x="838" y="469"/>
                  </a:lnTo>
                  <a:lnTo>
                    <a:pt x="830" y="468"/>
                  </a:lnTo>
                  <a:lnTo>
                    <a:pt x="823" y="469"/>
                  </a:lnTo>
                  <a:lnTo>
                    <a:pt x="812" y="480"/>
                  </a:lnTo>
                  <a:lnTo>
                    <a:pt x="808" y="491"/>
                  </a:lnTo>
                  <a:lnTo>
                    <a:pt x="811" y="502"/>
                  </a:lnTo>
                  <a:lnTo>
                    <a:pt x="815" y="509"/>
                  </a:lnTo>
                  <a:lnTo>
                    <a:pt x="820" y="519"/>
                  </a:lnTo>
                  <a:lnTo>
                    <a:pt x="827" y="530"/>
                  </a:lnTo>
                  <a:lnTo>
                    <a:pt x="834" y="538"/>
                  </a:lnTo>
                  <a:lnTo>
                    <a:pt x="840" y="542"/>
                  </a:lnTo>
                  <a:lnTo>
                    <a:pt x="845" y="543"/>
                  </a:lnTo>
                  <a:lnTo>
                    <a:pt x="861" y="549"/>
                  </a:lnTo>
                  <a:lnTo>
                    <a:pt x="866" y="554"/>
                  </a:lnTo>
                  <a:lnTo>
                    <a:pt x="863" y="561"/>
                  </a:lnTo>
                  <a:lnTo>
                    <a:pt x="852" y="572"/>
                  </a:lnTo>
                  <a:lnTo>
                    <a:pt x="846" y="575"/>
                  </a:lnTo>
                  <a:lnTo>
                    <a:pt x="840" y="575"/>
                  </a:lnTo>
                  <a:lnTo>
                    <a:pt x="835" y="576"/>
                  </a:lnTo>
                  <a:lnTo>
                    <a:pt x="834" y="582"/>
                  </a:lnTo>
                  <a:lnTo>
                    <a:pt x="837" y="598"/>
                  </a:lnTo>
                  <a:lnTo>
                    <a:pt x="840" y="604"/>
                  </a:lnTo>
                  <a:lnTo>
                    <a:pt x="842" y="608"/>
                  </a:lnTo>
                  <a:lnTo>
                    <a:pt x="850" y="611"/>
                  </a:lnTo>
                  <a:lnTo>
                    <a:pt x="861" y="615"/>
                  </a:lnTo>
                  <a:lnTo>
                    <a:pt x="872" y="617"/>
                  </a:lnTo>
                  <a:lnTo>
                    <a:pt x="881" y="620"/>
                  </a:lnTo>
                  <a:lnTo>
                    <a:pt x="889" y="620"/>
                  </a:lnTo>
                  <a:lnTo>
                    <a:pt x="898" y="619"/>
                  </a:lnTo>
                  <a:lnTo>
                    <a:pt x="908" y="615"/>
                  </a:lnTo>
                  <a:lnTo>
                    <a:pt x="911" y="611"/>
                  </a:lnTo>
                  <a:lnTo>
                    <a:pt x="909" y="601"/>
                  </a:lnTo>
                  <a:lnTo>
                    <a:pt x="907" y="587"/>
                  </a:lnTo>
                  <a:lnTo>
                    <a:pt x="902" y="574"/>
                  </a:lnTo>
                  <a:lnTo>
                    <a:pt x="897" y="564"/>
                  </a:lnTo>
                  <a:lnTo>
                    <a:pt x="896" y="561"/>
                  </a:lnTo>
                  <a:lnTo>
                    <a:pt x="896" y="560"/>
                  </a:lnTo>
                  <a:lnTo>
                    <a:pt x="898" y="554"/>
                  </a:lnTo>
                  <a:lnTo>
                    <a:pt x="902" y="550"/>
                  </a:lnTo>
                  <a:lnTo>
                    <a:pt x="905" y="545"/>
                  </a:lnTo>
                  <a:lnTo>
                    <a:pt x="901" y="541"/>
                  </a:lnTo>
                  <a:lnTo>
                    <a:pt x="896" y="538"/>
                  </a:lnTo>
                  <a:lnTo>
                    <a:pt x="891" y="537"/>
                  </a:lnTo>
                  <a:lnTo>
                    <a:pt x="886" y="531"/>
                  </a:lnTo>
                  <a:lnTo>
                    <a:pt x="883" y="527"/>
                  </a:lnTo>
                  <a:lnTo>
                    <a:pt x="882" y="523"/>
                  </a:lnTo>
                  <a:lnTo>
                    <a:pt x="879" y="519"/>
                  </a:lnTo>
                  <a:lnTo>
                    <a:pt x="878" y="515"/>
                  </a:lnTo>
                  <a:lnTo>
                    <a:pt x="874" y="511"/>
                  </a:lnTo>
                  <a:lnTo>
                    <a:pt x="871" y="509"/>
                  </a:lnTo>
                  <a:lnTo>
                    <a:pt x="867" y="509"/>
                  </a:lnTo>
                  <a:lnTo>
                    <a:pt x="866" y="511"/>
                  </a:lnTo>
                  <a:lnTo>
                    <a:pt x="864" y="511"/>
                  </a:lnTo>
                  <a:lnTo>
                    <a:pt x="864" y="509"/>
                  </a:lnTo>
                  <a:lnTo>
                    <a:pt x="863" y="508"/>
                  </a:lnTo>
                  <a:lnTo>
                    <a:pt x="863" y="502"/>
                  </a:lnTo>
                  <a:lnTo>
                    <a:pt x="866" y="493"/>
                  </a:lnTo>
                  <a:lnTo>
                    <a:pt x="872" y="486"/>
                  </a:lnTo>
                  <a:lnTo>
                    <a:pt x="879" y="485"/>
                  </a:lnTo>
                  <a:lnTo>
                    <a:pt x="893" y="490"/>
                  </a:lnTo>
                  <a:lnTo>
                    <a:pt x="901" y="491"/>
                  </a:lnTo>
                  <a:lnTo>
                    <a:pt x="909" y="490"/>
                  </a:lnTo>
                  <a:lnTo>
                    <a:pt x="916" y="487"/>
                  </a:lnTo>
                  <a:lnTo>
                    <a:pt x="916" y="483"/>
                  </a:lnTo>
                  <a:lnTo>
                    <a:pt x="908" y="469"/>
                  </a:lnTo>
                  <a:lnTo>
                    <a:pt x="904" y="464"/>
                  </a:lnTo>
                  <a:lnTo>
                    <a:pt x="898" y="459"/>
                  </a:lnTo>
                  <a:lnTo>
                    <a:pt x="890" y="454"/>
                  </a:lnTo>
                  <a:lnTo>
                    <a:pt x="881" y="453"/>
                  </a:lnTo>
                  <a:lnTo>
                    <a:pt x="875" y="453"/>
                  </a:lnTo>
                  <a:close/>
                  <a:moveTo>
                    <a:pt x="624" y="243"/>
                  </a:moveTo>
                  <a:lnTo>
                    <a:pt x="617" y="245"/>
                  </a:lnTo>
                  <a:lnTo>
                    <a:pt x="613" y="250"/>
                  </a:lnTo>
                  <a:lnTo>
                    <a:pt x="614" y="257"/>
                  </a:lnTo>
                  <a:lnTo>
                    <a:pt x="621" y="261"/>
                  </a:lnTo>
                  <a:lnTo>
                    <a:pt x="629" y="265"/>
                  </a:lnTo>
                  <a:lnTo>
                    <a:pt x="637" y="265"/>
                  </a:lnTo>
                  <a:lnTo>
                    <a:pt x="643" y="263"/>
                  </a:lnTo>
                  <a:lnTo>
                    <a:pt x="643" y="257"/>
                  </a:lnTo>
                  <a:lnTo>
                    <a:pt x="639" y="252"/>
                  </a:lnTo>
                  <a:lnTo>
                    <a:pt x="632" y="246"/>
                  </a:lnTo>
                  <a:lnTo>
                    <a:pt x="624" y="243"/>
                  </a:lnTo>
                  <a:close/>
                  <a:moveTo>
                    <a:pt x="1520" y="0"/>
                  </a:moveTo>
                  <a:lnTo>
                    <a:pt x="1522" y="1"/>
                  </a:lnTo>
                  <a:lnTo>
                    <a:pt x="1522" y="2"/>
                  </a:lnTo>
                  <a:lnTo>
                    <a:pt x="1526" y="5"/>
                  </a:lnTo>
                  <a:lnTo>
                    <a:pt x="1531" y="5"/>
                  </a:lnTo>
                  <a:lnTo>
                    <a:pt x="1540" y="4"/>
                  </a:lnTo>
                  <a:lnTo>
                    <a:pt x="1551" y="5"/>
                  </a:lnTo>
                  <a:lnTo>
                    <a:pt x="1563" y="9"/>
                  </a:lnTo>
                  <a:lnTo>
                    <a:pt x="1567" y="12"/>
                  </a:lnTo>
                  <a:lnTo>
                    <a:pt x="1570" y="13"/>
                  </a:lnTo>
                  <a:lnTo>
                    <a:pt x="1572" y="13"/>
                  </a:lnTo>
                  <a:lnTo>
                    <a:pt x="1572" y="15"/>
                  </a:lnTo>
                  <a:lnTo>
                    <a:pt x="1567" y="15"/>
                  </a:lnTo>
                  <a:lnTo>
                    <a:pt x="1567" y="16"/>
                  </a:lnTo>
                  <a:lnTo>
                    <a:pt x="1568" y="17"/>
                  </a:lnTo>
                  <a:lnTo>
                    <a:pt x="1572" y="20"/>
                  </a:lnTo>
                  <a:lnTo>
                    <a:pt x="1578" y="19"/>
                  </a:lnTo>
                  <a:lnTo>
                    <a:pt x="1583" y="16"/>
                  </a:lnTo>
                  <a:lnTo>
                    <a:pt x="1593" y="13"/>
                  </a:lnTo>
                  <a:lnTo>
                    <a:pt x="1607" y="12"/>
                  </a:lnTo>
                  <a:lnTo>
                    <a:pt x="1619" y="13"/>
                  </a:lnTo>
                  <a:lnTo>
                    <a:pt x="1638" y="16"/>
                  </a:lnTo>
                  <a:lnTo>
                    <a:pt x="1649" y="16"/>
                  </a:lnTo>
                  <a:lnTo>
                    <a:pt x="1660" y="19"/>
                  </a:lnTo>
                  <a:lnTo>
                    <a:pt x="1669" y="23"/>
                  </a:lnTo>
                  <a:lnTo>
                    <a:pt x="1672" y="28"/>
                  </a:lnTo>
                  <a:lnTo>
                    <a:pt x="1671" y="35"/>
                  </a:lnTo>
                  <a:lnTo>
                    <a:pt x="1667" y="42"/>
                  </a:lnTo>
                  <a:lnTo>
                    <a:pt x="1661" y="49"/>
                  </a:lnTo>
                  <a:lnTo>
                    <a:pt x="1656" y="54"/>
                  </a:lnTo>
                  <a:lnTo>
                    <a:pt x="1657" y="56"/>
                  </a:lnTo>
                  <a:lnTo>
                    <a:pt x="1659" y="58"/>
                  </a:lnTo>
                  <a:lnTo>
                    <a:pt x="1661" y="58"/>
                  </a:lnTo>
                  <a:lnTo>
                    <a:pt x="1664" y="60"/>
                  </a:lnTo>
                  <a:lnTo>
                    <a:pt x="1700" y="60"/>
                  </a:lnTo>
                  <a:lnTo>
                    <a:pt x="1713" y="61"/>
                  </a:lnTo>
                  <a:lnTo>
                    <a:pt x="1726" y="63"/>
                  </a:lnTo>
                  <a:lnTo>
                    <a:pt x="1739" y="67"/>
                  </a:lnTo>
                  <a:lnTo>
                    <a:pt x="1749" y="71"/>
                  </a:lnTo>
                  <a:lnTo>
                    <a:pt x="1756" y="74"/>
                  </a:lnTo>
                  <a:lnTo>
                    <a:pt x="1764" y="72"/>
                  </a:lnTo>
                  <a:lnTo>
                    <a:pt x="1773" y="69"/>
                  </a:lnTo>
                  <a:lnTo>
                    <a:pt x="1787" y="61"/>
                  </a:lnTo>
                  <a:lnTo>
                    <a:pt x="1798" y="58"/>
                  </a:lnTo>
                  <a:lnTo>
                    <a:pt x="1810" y="57"/>
                  </a:lnTo>
                  <a:lnTo>
                    <a:pt x="1820" y="56"/>
                  </a:lnTo>
                  <a:lnTo>
                    <a:pt x="1839" y="56"/>
                  </a:lnTo>
                  <a:lnTo>
                    <a:pt x="1850" y="57"/>
                  </a:lnTo>
                  <a:lnTo>
                    <a:pt x="1855" y="58"/>
                  </a:lnTo>
                  <a:lnTo>
                    <a:pt x="1858" y="64"/>
                  </a:lnTo>
                  <a:lnTo>
                    <a:pt x="1860" y="74"/>
                  </a:lnTo>
                  <a:lnTo>
                    <a:pt x="1861" y="84"/>
                  </a:lnTo>
                  <a:lnTo>
                    <a:pt x="1862" y="89"/>
                  </a:lnTo>
                  <a:lnTo>
                    <a:pt x="1864" y="94"/>
                  </a:lnTo>
                  <a:lnTo>
                    <a:pt x="1870" y="101"/>
                  </a:lnTo>
                  <a:lnTo>
                    <a:pt x="1875" y="104"/>
                  </a:lnTo>
                  <a:lnTo>
                    <a:pt x="1879" y="105"/>
                  </a:lnTo>
                  <a:lnTo>
                    <a:pt x="1886" y="104"/>
                  </a:lnTo>
                  <a:lnTo>
                    <a:pt x="1894" y="98"/>
                  </a:lnTo>
                  <a:lnTo>
                    <a:pt x="1901" y="91"/>
                  </a:lnTo>
                  <a:lnTo>
                    <a:pt x="1906" y="87"/>
                  </a:lnTo>
                  <a:lnTo>
                    <a:pt x="1909" y="87"/>
                  </a:lnTo>
                  <a:lnTo>
                    <a:pt x="1910" y="89"/>
                  </a:lnTo>
                  <a:lnTo>
                    <a:pt x="1913" y="90"/>
                  </a:lnTo>
                  <a:lnTo>
                    <a:pt x="1917" y="94"/>
                  </a:lnTo>
                  <a:lnTo>
                    <a:pt x="1920" y="95"/>
                  </a:lnTo>
                  <a:lnTo>
                    <a:pt x="1921" y="94"/>
                  </a:lnTo>
                  <a:lnTo>
                    <a:pt x="1925" y="93"/>
                  </a:lnTo>
                  <a:lnTo>
                    <a:pt x="1954" y="93"/>
                  </a:lnTo>
                  <a:lnTo>
                    <a:pt x="1962" y="90"/>
                  </a:lnTo>
                  <a:lnTo>
                    <a:pt x="1969" y="87"/>
                  </a:lnTo>
                  <a:lnTo>
                    <a:pt x="1984" y="87"/>
                  </a:lnTo>
                  <a:lnTo>
                    <a:pt x="1994" y="78"/>
                  </a:lnTo>
                  <a:lnTo>
                    <a:pt x="1996" y="71"/>
                  </a:lnTo>
                  <a:lnTo>
                    <a:pt x="1998" y="65"/>
                  </a:lnTo>
                  <a:lnTo>
                    <a:pt x="1998" y="63"/>
                  </a:lnTo>
                  <a:lnTo>
                    <a:pt x="2000" y="57"/>
                  </a:lnTo>
                  <a:lnTo>
                    <a:pt x="2000" y="54"/>
                  </a:lnTo>
                  <a:lnTo>
                    <a:pt x="1998" y="49"/>
                  </a:lnTo>
                  <a:lnTo>
                    <a:pt x="1992" y="45"/>
                  </a:lnTo>
                  <a:lnTo>
                    <a:pt x="1984" y="43"/>
                  </a:lnTo>
                  <a:lnTo>
                    <a:pt x="1974" y="43"/>
                  </a:lnTo>
                  <a:lnTo>
                    <a:pt x="1962" y="41"/>
                  </a:lnTo>
                  <a:lnTo>
                    <a:pt x="1959" y="39"/>
                  </a:lnTo>
                  <a:lnTo>
                    <a:pt x="1957" y="37"/>
                  </a:lnTo>
                  <a:lnTo>
                    <a:pt x="1955" y="32"/>
                  </a:lnTo>
                  <a:lnTo>
                    <a:pt x="1957" y="30"/>
                  </a:lnTo>
                  <a:lnTo>
                    <a:pt x="1957" y="26"/>
                  </a:lnTo>
                  <a:lnTo>
                    <a:pt x="1958" y="23"/>
                  </a:lnTo>
                  <a:lnTo>
                    <a:pt x="1962" y="19"/>
                  </a:lnTo>
                  <a:lnTo>
                    <a:pt x="1965" y="19"/>
                  </a:lnTo>
                  <a:lnTo>
                    <a:pt x="1966" y="20"/>
                  </a:lnTo>
                  <a:lnTo>
                    <a:pt x="1968" y="23"/>
                  </a:lnTo>
                  <a:lnTo>
                    <a:pt x="1972" y="27"/>
                  </a:lnTo>
                  <a:lnTo>
                    <a:pt x="1979" y="26"/>
                  </a:lnTo>
                  <a:lnTo>
                    <a:pt x="2003" y="26"/>
                  </a:lnTo>
                  <a:lnTo>
                    <a:pt x="2004" y="24"/>
                  </a:lnTo>
                  <a:lnTo>
                    <a:pt x="2004" y="23"/>
                  </a:lnTo>
                  <a:lnTo>
                    <a:pt x="2006" y="23"/>
                  </a:lnTo>
                  <a:lnTo>
                    <a:pt x="2006" y="21"/>
                  </a:lnTo>
                  <a:lnTo>
                    <a:pt x="2007" y="21"/>
                  </a:lnTo>
                  <a:lnTo>
                    <a:pt x="2014" y="23"/>
                  </a:lnTo>
                  <a:lnTo>
                    <a:pt x="2024" y="24"/>
                  </a:lnTo>
                  <a:lnTo>
                    <a:pt x="2035" y="27"/>
                  </a:lnTo>
                  <a:lnTo>
                    <a:pt x="2043" y="28"/>
                  </a:lnTo>
                  <a:lnTo>
                    <a:pt x="2047" y="28"/>
                  </a:lnTo>
                  <a:lnTo>
                    <a:pt x="2051" y="31"/>
                  </a:lnTo>
                  <a:lnTo>
                    <a:pt x="2054" y="32"/>
                  </a:lnTo>
                  <a:lnTo>
                    <a:pt x="2058" y="35"/>
                  </a:lnTo>
                  <a:lnTo>
                    <a:pt x="2059" y="38"/>
                  </a:lnTo>
                  <a:lnTo>
                    <a:pt x="2062" y="39"/>
                  </a:lnTo>
                  <a:lnTo>
                    <a:pt x="2063" y="42"/>
                  </a:lnTo>
                  <a:lnTo>
                    <a:pt x="2061" y="43"/>
                  </a:lnTo>
                  <a:lnTo>
                    <a:pt x="2052" y="46"/>
                  </a:lnTo>
                  <a:lnTo>
                    <a:pt x="2033" y="52"/>
                  </a:lnTo>
                  <a:lnTo>
                    <a:pt x="2026" y="53"/>
                  </a:lnTo>
                  <a:lnTo>
                    <a:pt x="2024" y="53"/>
                  </a:lnTo>
                  <a:lnTo>
                    <a:pt x="2024" y="54"/>
                  </a:lnTo>
                  <a:lnTo>
                    <a:pt x="2022" y="57"/>
                  </a:lnTo>
                  <a:lnTo>
                    <a:pt x="2024" y="58"/>
                  </a:lnTo>
                  <a:lnTo>
                    <a:pt x="2025" y="61"/>
                  </a:lnTo>
                  <a:lnTo>
                    <a:pt x="2026" y="63"/>
                  </a:lnTo>
                  <a:lnTo>
                    <a:pt x="2029" y="63"/>
                  </a:lnTo>
                  <a:lnTo>
                    <a:pt x="2033" y="64"/>
                  </a:lnTo>
                  <a:lnTo>
                    <a:pt x="2039" y="65"/>
                  </a:lnTo>
                  <a:lnTo>
                    <a:pt x="2044" y="68"/>
                  </a:lnTo>
                  <a:lnTo>
                    <a:pt x="2050" y="72"/>
                  </a:lnTo>
                  <a:lnTo>
                    <a:pt x="2056" y="75"/>
                  </a:lnTo>
                  <a:lnTo>
                    <a:pt x="2067" y="75"/>
                  </a:lnTo>
                  <a:lnTo>
                    <a:pt x="2080" y="74"/>
                  </a:lnTo>
                  <a:lnTo>
                    <a:pt x="2089" y="72"/>
                  </a:lnTo>
                  <a:lnTo>
                    <a:pt x="2095" y="72"/>
                  </a:lnTo>
                  <a:lnTo>
                    <a:pt x="2107" y="76"/>
                  </a:lnTo>
                  <a:lnTo>
                    <a:pt x="2115" y="82"/>
                  </a:lnTo>
                  <a:lnTo>
                    <a:pt x="2125" y="89"/>
                  </a:lnTo>
                  <a:lnTo>
                    <a:pt x="2137" y="95"/>
                  </a:lnTo>
                  <a:lnTo>
                    <a:pt x="2144" y="100"/>
                  </a:lnTo>
                  <a:lnTo>
                    <a:pt x="2147" y="101"/>
                  </a:lnTo>
                  <a:lnTo>
                    <a:pt x="2158" y="101"/>
                  </a:lnTo>
                  <a:lnTo>
                    <a:pt x="2170" y="100"/>
                  </a:lnTo>
                  <a:lnTo>
                    <a:pt x="2197" y="97"/>
                  </a:lnTo>
                  <a:lnTo>
                    <a:pt x="2223" y="97"/>
                  </a:lnTo>
                  <a:lnTo>
                    <a:pt x="2230" y="100"/>
                  </a:lnTo>
                  <a:lnTo>
                    <a:pt x="2241" y="106"/>
                  </a:lnTo>
                  <a:lnTo>
                    <a:pt x="2255" y="116"/>
                  </a:lnTo>
                  <a:lnTo>
                    <a:pt x="2263" y="121"/>
                  </a:lnTo>
                  <a:lnTo>
                    <a:pt x="2271" y="121"/>
                  </a:lnTo>
                  <a:lnTo>
                    <a:pt x="2281" y="120"/>
                  </a:lnTo>
                  <a:lnTo>
                    <a:pt x="2298" y="117"/>
                  </a:lnTo>
                  <a:lnTo>
                    <a:pt x="2316" y="116"/>
                  </a:lnTo>
                  <a:lnTo>
                    <a:pt x="2337" y="116"/>
                  </a:lnTo>
                  <a:lnTo>
                    <a:pt x="2349" y="117"/>
                  </a:lnTo>
                  <a:lnTo>
                    <a:pt x="2361" y="120"/>
                  </a:lnTo>
                  <a:lnTo>
                    <a:pt x="2368" y="126"/>
                  </a:lnTo>
                  <a:lnTo>
                    <a:pt x="2371" y="131"/>
                  </a:lnTo>
                  <a:lnTo>
                    <a:pt x="2375" y="134"/>
                  </a:lnTo>
                  <a:lnTo>
                    <a:pt x="2378" y="135"/>
                  </a:lnTo>
                  <a:lnTo>
                    <a:pt x="2382" y="135"/>
                  </a:lnTo>
                  <a:lnTo>
                    <a:pt x="2383" y="132"/>
                  </a:lnTo>
                  <a:lnTo>
                    <a:pt x="2386" y="128"/>
                  </a:lnTo>
                  <a:lnTo>
                    <a:pt x="2389" y="121"/>
                  </a:lnTo>
                  <a:lnTo>
                    <a:pt x="2393" y="115"/>
                  </a:lnTo>
                  <a:lnTo>
                    <a:pt x="2397" y="111"/>
                  </a:lnTo>
                  <a:lnTo>
                    <a:pt x="2401" y="111"/>
                  </a:lnTo>
                  <a:lnTo>
                    <a:pt x="2408" y="112"/>
                  </a:lnTo>
                  <a:lnTo>
                    <a:pt x="2416" y="115"/>
                  </a:lnTo>
                  <a:lnTo>
                    <a:pt x="2423" y="119"/>
                  </a:lnTo>
                  <a:lnTo>
                    <a:pt x="2432" y="121"/>
                  </a:lnTo>
                  <a:lnTo>
                    <a:pt x="2461" y="121"/>
                  </a:lnTo>
                  <a:lnTo>
                    <a:pt x="2475" y="120"/>
                  </a:lnTo>
                  <a:lnTo>
                    <a:pt x="2484" y="121"/>
                  </a:lnTo>
                  <a:lnTo>
                    <a:pt x="2493" y="126"/>
                  </a:lnTo>
                  <a:lnTo>
                    <a:pt x="2501" y="131"/>
                  </a:lnTo>
                  <a:lnTo>
                    <a:pt x="2505" y="139"/>
                  </a:lnTo>
                  <a:lnTo>
                    <a:pt x="2499" y="153"/>
                  </a:lnTo>
                  <a:lnTo>
                    <a:pt x="2499" y="161"/>
                  </a:lnTo>
                  <a:lnTo>
                    <a:pt x="2505" y="178"/>
                  </a:lnTo>
                  <a:lnTo>
                    <a:pt x="2505" y="184"/>
                  </a:lnTo>
                  <a:lnTo>
                    <a:pt x="2504" y="189"/>
                  </a:lnTo>
                  <a:lnTo>
                    <a:pt x="2498" y="194"/>
                  </a:lnTo>
                  <a:lnTo>
                    <a:pt x="2495" y="195"/>
                  </a:lnTo>
                  <a:lnTo>
                    <a:pt x="2491" y="197"/>
                  </a:lnTo>
                  <a:lnTo>
                    <a:pt x="2489" y="198"/>
                  </a:lnTo>
                  <a:lnTo>
                    <a:pt x="2484" y="198"/>
                  </a:lnTo>
                  <a:lnTo>
                    <a:pt x="2482" y="201"/>
                  </a:lnTo>
                  <a:lnTo>
                    <a:pt x="2484" y="205"/>
                  </a:lnTo>
                  <a:lnTo>
                    <a:pt x="2489" y="212"/>
                  </a:lnTo>
                  <a:lnTo>
                    <a:pt x="2495" y="217"/>
                  </a:lnTo>
                  <a:lnTo>
                    <a:pt x="2501" y="223"/>
                  </a:lnTo>
                  <a:lnTo>
                    <a:pt x="2504" y="228"/>
                  </a:lnTo>
                  <a:lnTo>
                    <a:pt x="2502" y="231"/>
                  </a:lnTo>
                  <a:lnTo>
                    <a:pt x="2501" y="232"/>
                  </a:lnTo>
                  <a:lnTo>
                    <a:pt x="2491" y="232"/>
                  </a:lnTo>
                  <a:lnTo>
                    <a:pt x="2489" y="231"/>
                  </a:lnTo>
                  <a:lnTo>
                    <a:pt x="2482" y="230"/>
                  </a:lnTo>
                  <a:lnTo>
                    <a:pt x="2469" y="231"/>
                  </a:lnTo>
                  <a:lnTo>
                    <a:pt x="2456" y="235"/>
                  </a:lnTo>
                  <a:lnTo>
                    <a:pt x="2438" y="239"/>
                  </a:lnTo>
                  <a:lnTo>
                    <a:pt x="2424" y="245"/>
                  </a:lnTo>
                  <a:lnTo>
                    <a:pt x="2412" y="252"/>
                  </a:lnTo>
                  <a:lnTo>
                    <a:pt x="2402" y="257"/>
                  </a:lnTo>
                  <a:lnTo>
                    <a:pt x="2390" y="261"/>
                  </a:lnTo>
                  <a:lnTo>
                    <a:pt x="2376" y="264"/>
                  </a:lnTo>
                  <a:lnTo>
                    <a:pt x="2353" y="264"/>
                  </a:lnTo>
                  <a:lnTo>
                    <a:pt x="2345" y="263"/>
                  </a:lnTo>
                  <a:lnTo>
                    <a:pt x="2330" y="263"/>
                  </a:lnTo>
                  <a:lnTo>
                    <a:pt x="2313" y="264"/>
                  </a:lnTo>
                  <a:lnTo>
                    <a:pt x="2304" y="267"/>
                  </a:lnTo>
                  <a:lnTo>
                    <a:pt x="2298" y="272"/>
                  </a:lnTo>
                  <a:lnTo>
                    <a:pt x="2292" y="286"/>
                  </a:lnTo>
                  <a:lnTo>
                    <a:pt x="2290" y="290"/>
                  </a:lnTo>
                  <a:lnTo>
                    <a:pt x="2290" y="295"/>
                  </a:lnTo>
                  <a:lnTo>
                    <a:pt x="2292" y="297"/>
                  </a:lnTo>
                  <a:lnTo>
                    <a:pt x="2292" y="300"/>
                  </a:lnTo>
                  <a:lnTo>
                    <a:pt x="2293" y="301"/>
                  </a:lnTo>
                  <a:lnTo>
                    <a:pt x="2293" y="304"/>
                  </a:lnTo>
                  <a:lnTo>
                    <a:pt x="2292" y="306"/>
                  </a:lnTo>
                  <a:lnTo>
                    <a:pt x="2286" y="322"/>
                  </a:lnTo>
                  <a:lnTo>
                    <a:pt x="2283" y="337"/>
                  </a:lnTo>
                  <a:lnTo>
                    <a:pt x="2281" y="342"/>
                  </a:lnTo>
                  <a:lnTo>
                    <a:pt x="2272" y="345"/>
                  </a:lnTo>
                  <a:lnTo>
                    <a:pt x="2264" y="349"/>
                  </a:lnTo>
                  <a:lnTo>
                    <a:pt x="2257" y="354"/>
                  </a:lnTo>
                  <a:lnTo>
                    <a:pt x="2249" y="365"/>
                  </a:lnTo>
                  <a:lnTo>
                    <a:pt x="2237" y="380"/>
                  </a:lnTo>
                  <a:lnTo>
                    <a:pt x="2212" y="405"/>
                  </a:lnTo>
                  <a:lnTo>
                    <a:pt x="2203" y="413"/>
                  </a:lnTo>
                  <a:lnTo>
                    <a:pt x="2196" y="423"/>
                  </a:lnTo>
                  <a:lnTo>
                    <a:pt x="2192" y="428"/>
                  </a:lnTo>
                  <a:lnTo>
                    <a:pt x="2190" y="431"/>
                  </a:lnTo>
                  <a:lnTo>
                    <a:pt x="2192" y="427"/>
                  </a:lnTo>
                  <a:lnTo>
                    <a:pt x="2193" y="419"/>
                  </a:lnTo>
                  <a:lnTo>
                    <a:pt x="2197" y="406"/>
                  </a:lnTo>
                  <a:lnTo>
                    <a:pt x="2203" y="394"/>
                  </a:lnTo>
                  <a:lnTo>
                    <a:pt x="2205" y="385"/>
                  </a:lnTo>
                  <a:lnTo>
                    <a:pt x="2203" y="374"/>
                  </a:lnTo>
                  <a:lnTo>
                    <a:pt x="2195" y="352"/>
                  </a:lnTo>
                  <a:lnTo>
                    <a:pt x="2192" y="341"/>
                  </a:lnTo>
                  <a:lnTo>
                    <a:pt x="2192" y="330"/>
                  </a:lnTo>
                  <a:lnTo>
                    <a:pt x="2196" y="322"/>
                  </a:lnTo>
                  <a:lnTo>
                    <a:pt x="2201" y="313"/>
                  </a:lnTo>
                  <a:lnTo>
                    <a:pt x="2208" y="304"/>
                  </a:lnTo>
                  <a:lnTo>
                    <a:pt x="2219" y="294"/>
                  </a:lnTo>
                  <a:lnTo>
                    <a:pt x="2233" y="287"/>
                  </a:lnTo>
                  <a:lnTo>
                    <a:pt x="2245" y="280"/>
                  </a:lnTo>
                  <a:lnTo>
                    <a:pt x="2256" y="275"/>
                  </a:lnTo>
                  <a:lnTo>
                    <a:pt x="2262" y="271"/>
                  </a:lnTo>
                  <a:lnTo>
                    <a:pt x="2271" y="264"/>
                  </a:lnTo>
                  <a:lnTo>
                    <a:pt x="2282" y="256"/>
                  </a:lnTo>
                  <a:lnTo>
                    <a:pt x="2301" y="239"/>
                  </a:lnTo>
                  <a:lnTo>
                    <a:pt x="2308" y="234"/>
                  </a:lnTo>
                  <a:lnTo>
                    <a:pt x="2311" y="232"/>
                  </a:lnTo>
                  <a:lnTo>
                    <a:pt x="2309" y="232"/>
                  </a:lnTo>
                  <a:lnTo>
                    <a:pt x="2308" y="234"/>
                  </a:lnTo>
                  <a:lnTo>
                    <a:pt x="2305" y="235"/>
                  </a:lnTo>
                  <a:lnTo>
                    <a:pt x="2301" y="238"/>
                  </a:lnTo>
                  <a:lnTo>
                    <a:pt x="2296" y="241"/>
                  </a:lnTo>
                  <a:lnTo>
                    <a:pt x="2292" y="243"/>
                  </a:lnTo>
                  <a:lnTo>
                    <a:pt x="2281" y="250"/>
                  </a:lnTo>
                  <a:lnTo>
                    <a:pt x="2268" y="256"/>
                  </a:lnTo>
                  <a:lnTo>
                    <a:pt x="2259" y="258"/>
                  </a:lnTo>
                  <a:lnTo>
                    <a:pt x="2256" y="258"/>
                  </a:lnTo>
                  <a:lnTo>
                    <a:pt x="2255" y="256"/>
                  </a:lnTo>
                  <a:lnTo>
                    <a:pt x="2253" y="254"/>
                  </a:lnTo>
                  <a:lnTo>
                    <a:pt x="2252" y="250"/>
                  </a:lnTo>
                  <a:lnTo>
                    <a:pt x="2252" y="238"/>
                  </a:lnTo>
                  <a:lnTo>
                    <a:pt x="2249" y="234"/>
                  </a:lnTo>
                  <a:lnTo>
                    <a:pt x="2244" y="234"/>
                  </a:lnTo>
                  <a:lnTo>
                    <a:pt x="2236" y="235"/>
                  </a:lnTo>
                  <a:lnTo>
                    <a:pt x="2229" y="241"/>
                  </a:lnTo>
                  <a:lnTo>
                    <a:pt x="2214" y="256"/>
                  </a:lnTo>
                  <a:lnTo>
                    <a:pt x="2201" y="264"/>
                  </a:lnTo>
                  <a:lnTo>
                    <a:pt x="2186" y="275"/>
                  </a:lnTo>
                  <a:lnTo>
                    <a:pt x="2182" y="279"/>
                  </a:lnTo>
                  <a:lnTo>
                    <a:pt x="2178" y="282"/>
                  </a:lnTo>
                  <a:lnTo>
                    <a:pt x="2177" y="285"/>
                  </a:lnTo>
                  <a:lnTo>
                    <a:pt x="2174" y="287"/>
                  </a:lnTo>
                  <a:lnTo>
                    <a:pt x="2170" y="287"/>
                  </a:lnTo>
                  <a:lnTo>
                    <a:pt x="2169" y="289"/>
                  </a:lnTo>
                  <a:lnTo>
                    <a:pt x="2158" y="289"/>
                  </a:lnTo>
                  <a:lnTo>
                    <a:pt x="2148" y="285"/>
                  </a:lnTo>
                  <a:lnTo>
                    <a:pt x="2140" y="280"/>
                  </a:lnTo>
                  <a:lnTo>
                    <a:pt x="2133" y="275"/>
                  </a:lnTo>
                  <a:lnTo>
                    <a:pt x="2126" y="274"/>
                  </a:lnTo>
                  <a:lnTo>
                    <a:pt x="2119" y="276"/>
                  </a:lnTo>
                  <a:lnTo>
                    <a:pt x="2108" y="279"/>
                  </a:lnTo>
                  <a:lnTo>
                    <a:pt x="2093" y="282"/>
                  </a:lnTo>
                  <a:lnTo>
                    <a:pt x="2076" y="282"/>
                  </a:lnTo>
                  <a:lnTo>
                    <a:pt x="2058" y="280"/>
                  </a:lnTo>
                  <a:lnTo>
                    <a:pt x="2033" y="280"/>
                  </a:lnTo>
                  <a:lnTo>
                    <a:pt x="2026" y="283"/>
                  </a:lnTo>
                  <a:lnTo>
                    <a:pt x="2009" y="301"/>
                  </a:lnTo>
                  <a:lnTo>
                    <a:pt x="1998" y="311"/>
                  </a:lnTo>
                  <a:lnTo>
                    <a:pt x="1988" y="320"/>
                  </a:lnTo>
                  <a:lnTo>
                    <a:pt x="1979" y="326"/>
                  </a:lnTo>
                  <a:lnTo>
                    <a:pt x="1969" y="330"/>
                  </a:lnTo>
                  <a:lnTo>
                    <a:pt x="1959" y="335"/>
                  </a:lnTo>
                  <a:lnTo>
                    <a:pt x="1951" y="341"/>
                  </a:lnTo>
                  <a:lnTo>
                    <a:pt x="1947" y="346"/>
                  </a:lnTo>
                  <a:lnTo>
                    <a:pt x="1947" y="352"/>
                  </a:lnTo>
                  <a:lnTo>
                    <a:pt x="1948" y="354"/>
                  </a:lnTo>
                  <a:lnTo>
                    <a:pt x="1954" y="354"/>
                  </a:lnTo>
                  <a:lnTo>
                    <a:pt x="1961" y="348"/>
                  </a:lnTo>
                  <a:lnTo>
                    <a:pt x="1963" y="346"/>
                  </a:lnTo>
                  <a:lnTo>
                    <a:pt x="1966" y="343"/>
                  </a:lnTo>
                  <a:lnTo>
                    <a:pt x="1969" y="343"/>
                  </a:lnTo>
                  <a:lnTo>
                    <a:pt x="1969" y="353"/>
                  </a:lnTo>
                  <a:lnTo>
                    <a:pt x="1968" y="356"/>
                  </a:lnTo>
                  <a:lnTo>
                    <a:pt x="1969" y="359"/>
                  </a:lnTo>
                  <a:lnTo>
                    <a:pt x="1969" y="361"/>
                  </a:lnTo>
                  <a:lnTo>
                    <a:pt x="1970" y="363"/>
                  </a:lnTo>
                  <a:lnTo>
                    <a:pt x="1973" y="363"/>
                  </a:lnTo>
                  <a:lnTo>
                    <a:pt x="1981" y="361"/>
                  </a:lnTo>
                  <a:lnTo>
                    <a:pt x="1989" y="357"/>
                  </a:lnTo>
                  <a:lnTo>
                    <a:pt x="1998" y="354"/>
                  </a:lnTo>
                  <a:lnTo>
                    <a:pt x="2002" y="354"/>
                  </a:lnTo>
                  <a:lnTo>
                    <a:pt x="2007" y="356"/>
                  </a:lnTo>
                  <a:lnTo>
                    <a:pt x="2011" y="360"/>
                  </a:lnTo>
                  <a:lnTo>
                    <a:pt x="2017" y="371"/>
                  </a:lnTo>
                  <a:lnTo>
                    <a:pt x="2017" y="368"/>
                  </a:lnTo>
                  <a:lnTo>
                    <a:pt x="2018" y="365"/>
                  </a:lnTo>
                  <a:lnTo>
                    <a:pt x="2020" y="364"/>
                  </a:lnTo>
                  <a:lnTo>
                    <a:pt x="2022" y="364"/>
                  </a:lnTo>
                  <a:lnTo>
                    <a:pt x="2025" y="363"/>
                  </a:lnTo>
                  <a:lnTo>
                    <a:pt x="2040" y="363"/>
                  </a:lnTo>
                  <a:lnTo>
                    <a:pt x="2041" y="364"/>
                  </a:lnTo>
                  <a:lnTo>
                    <a:pt x="2041" y="365"/>
                  </a:lnTo>
                  <a:lnTo>
                    <a:pt x="2043" y="368"/>
                  </a:lnTo>
                  <a:lnTo>
                    <a:pt x="2043" y="369"/>
                  </a:lnTo>
                  <a:lnTo>
                    <a:pt x="2046" y="372"/>
                  </a:lnTo>
                  <a:lnTo>
                    <a:pt x="2046" y="376"/>
                  </a:lnTo>
                  <a:lnTo>
                    <a:pt x="2043" y="382"/>
                  </a:lnTo>
                  <a:lnTo>
                    <a:pt x="2040" y="383"/>
                  </a:lnTo>
                  <a:lnTo>
                    <a:pt x="2037" y="386"/>
                  </a:lnTo>
                  <a:lnTo>
                    <a:pt x="2037" y="389"/>
                  </a:lnTo>
                  <a:lnTo>
                    <a:pt x="2040" y="390"/>
                  </a:lnTo>
                  <a:lnTo>
                    <a:pt x="2041" y="393"/>
                  </a:lnTo>
                  <a:lnTo>
                    <a:pt x="2044" y="397"/>
                  </a:lnTo>
                  <a:lnTo>
                    <a:pt x="2047" y="400"/>
                  </a:lnTo>
                  <a:lnTo>
                    <a:pt x="2051" y="409"/>
                  </a:lnTo>
                  <a:lnTo>
                    <a:pt x="2054" y="419"/>
                  </a:lnTo>
                  <a:lnTo>
                    <a:pt x="2054" y="428"/>
                  </a:lnTo>
                  <a:lnTo>
                    <a:pt x="2052" y="432"/>
                  </a:lnTo>
                  <a:lnTo>
                    <a:pt x="2050" y="434"/>
                  </a:lnTo>
                  <a:lnTo>
                    <a:pt x="2047" y="437"/>
                  </a:lnTo>
                  <a:lnTo>
                    <a:pt x="2043" y="439"/>
                  </a:lnTo>
                  <a:lnTo>
                    <a:pt x="2041" y="443"/>
                  </a:lnTo>
                  <a:lnTo>
                    <a:pt x="2040" y="446"/>
                  </a:lnTo>
                  <a:lnTo>
                    <a:pt x="2041" y="452"/>
                  </a:lnTo>
                  <a:lnTo>
                    <a:pt x="2044" y="468"/>
                  </a:lnTo>
                  <a:lnTo>
                    <a:pt x="2044" y="475"/>
                  </a:lnTo>
                  <a:lnTo>
                    <a:pt x="2043" y="479"/>
                  </a:lnTo>
                  <a:lnTo>
                    <a:pt x="2037" y="479"/>
                  </a:lnTo>
                  <a:lnTo>
                    <a:pt x="2035" y="478"/>
                  </a:lnTo>
                  <a:lnTo>
                    <a:pt x="2032" y="475"/>
                  </a:lnTo>
                  <a:lnTo>
                    <a:pt x="2029" y="474"/>
                  </a:lnTo>
                  <a:lnTo>
                    <a:pt x="2028" y="471"/>
                  </a:lnTo>
                  <a:lnTo>
                    <a:pt x="2026" y="469"/>
                  </a:lnTo>
                  <a:lnTo>
                    <a:pt x="2025" y="463"/>
                  </a:lnTo>
                  <a:lnTo>
                    <a:pt x="2024" y="449"/>
                  </a:lnTo>
                  <a:lnTo>
                    <a:pt x="2024" y="408"/>
                  </a:lnTo>
                  <a:lnTo>
                    <a:pt x="2022" y="394"/>
                  </a:lnTo>
                  <a:lnTo>
                    <a:pt x="2018" y="378"/>
                  </a:lnTo>
                  <a:lnTo>
                    <a:pt x="2017" y="391"/>
                  </a:lnTo>
                  <a:lnTo>
                    <a:pt x="2013" y="404"/>
                  </a:lnTo>
                  <a:lnTo>
                    <a:pt x="2009" y="420"/>
                  </a:lnTo>
                  <a:lnTo>
                    <a:pt x="2003" y="438"/>
                  </a:lnTo>
                  <a:lnTo>
                    <a:pt x="1995" y="454"/>
                  </a:lnTo>
                  <a:lnTo>
                    <a:pt x="1981" y="471"/>
                  </a:lnTo>
                  <a:lnTo>
                    <a:pt x="1958" y="494"/>
                  </a:lnTo>
                  <a:lnTo>
                    <a:pt x="1946" y="505"/>
                  </a:lnTo>
                  <a:lnTo>
                    <a:pt x="1936" y="516"/>
                  </a:lnTo>
                  <a:lnTo>
                    <a:pt x="1931" y="523"/>
                  </a:lnTo>
                  <a:lnTo>
                    <a:pt x="1924" y="526"/>
                  </a:lnTo>
                  <a:lnTo>
                    <a:pt x="1916" y="526"/>
                  </a:lnTo>
                  <a:lnTo>
                    <a:pt x="1907" y="523"/>
                  </a:lnTo>
                  <a:lnTo>
                    <a:pt x="1902" y="519"/>
                  </a:lnTo>
                  <a:lnTo>
                    <a:pt x="1901" y="517"/>
                  </a:lnTo>
                  <a:lnTo>
                    <a:pt x="1899" y="519"/>
                  </a:lnTo>
                  <a:lnTo>
                    <a:pt x="1896" y="520"/>
                  </a:lnTo>
                  <a:lnTo>
                    <a:pt x="1884" y="533"/>
                  </a:lnTo>
                  <a:lnTo>
                    <a:pt x="1881" y="534"/>
                  </a:lnTo>
                  <a:lnTo>
                    <a:pt x="1875" y="539"/>
                  </a:lnTo>
                  <a:lnTo>
                    <a:pt x="1869" y="546"/>
                  </a:lnTo>
                  <a:lnTo>
                    <a:pt x="1866" y="556"/>
                  </a:lnTo>
                  <a:lnTo>
                    <a:pt x="1864" y="561"/>
                  </a:lnTo>
                  <a:lnTo>
                    <a:pt x="1858" y="564"/>
                  </a:lnTo>
                  <a:lnTo>
                    <a:pt x="1854" y="565"/>
                  </a:lnTo>
                  <a:lnTo>
                    <a:pt x="1849" y="568"/>
                  </a:lnTo>
                  <a:lnTo>
                    <a:pt x="1847" y="571"/>
                  </a:lnTo>
                  <a:lnTo>
                    <a:pt x="1846" y="572"/>
                  </a:lnTo>
                  <a:lnTo>
                    <a:pt x="1847" y="579"/>
                  </a:lnTo>
                  <a:lnTo>
                    <a:pt x="1853" y="589"/>
                  </a:lnTo>
                  <a:lnTo>
                    <a:pt x="1864" y="605"/>
                  </a:lnTo>
                  <a:lnTo>
                    <a:pt x="1865" y="613"/>
                  </a:lnTo>
                  <a:lnTo>
                    <a:pt x="1865" y="623"/>
                  </a:lnTo>
                  <a:lnTo>
                    <a:pt x="1862" y="634"/>
                  </a:lnTo>
                  <a:lnTo>
                    <a:pt x="1858" y="642"/>
                  </a:lnTo>
                  <a:lnTo>
                    <a:pt x="1853" y="649"/>
                  </a:lnTo>
                  <a:lnTo>
                    <a:pt x="1846" y="653"/>
                  </a:lnTo>
                  <a:lnTo>
                    <a:pt x="1840" y="657"/>
                  </a:lnTo>
                  <a:lnTo>
                    <a:pt x="1834" y="657"/>
                  </a:lnTo>
                  <a:lnTo>
                    <a:pt x="1825" y="653"/>
                  </a:lnTo>
                  <a:lnTo>
                    <a:pt x="1820" y="648"/>
                  </a:lnTo>
                  <a:lnTo>
                    <a:pt x="1821" y="641"/>
                  </a:lnTo>
                  <a:lnTo>
                    <a:pt x="1825" y="634"/>
                  </a:lnTo>
                  <a:lnTo>
                    <a:pt x="1829" y="626"/>
                  </a:lnTo>
                  <a:lnTo>
                    <a:pt x="1831" y="616"/>
                  </a:lnTo>
                  <a:lnTo>
                    <a:pt x="1828" y="609"/>
                  </a:lnTo>
                  <a:lnTo>
                    <a:pt x="1824" y="604"/>
                  </a:lnTo>
                  <a:lnTo>
                    <a:pt x="1821" y="600"/>
                  </a:lnTo>
                  <a:lnTo>
                    <a:pt x="1819" y="600"/>
                  </a:lnTo>
                  <a:lnTo>
                    <a:pt x="1816" y="602"/>
                  </a:lnTo>
                  <a:lnTo>
                    <a:pt x="1813" y="604"/>
                  </a:lnTo>
                  <a:lnTo>
                    <a:pt x="1809" y="608"/>
                  </a:lnTo>
                  <a:lnTo>
                    <a:pt x="1806" y="609"/>
                  </a:lnTo>
                  <a:lnTo>
                    <a:pt x="1805" y="609"/>
                  </a:lnTo>
                  <a:lnTo>
                    <a:pt x="1803" y="608"/>
                  </a:lnTo>
                  <a:lnTo>
                    <a:pt x="1803" y="598"/>
                  </a:lnTo>
                  <a:lnTo>
                    <a:pt x="1806" y="590"/>
                  </a:lnTo>
                  <a:lnTo>
                    <a:pt x="1808" y="583"/>
                  </a:lnTo>
                  <a:lnTo>
                    <a:pt x="1806" y="575"/>
                  </a:lnTo>
                  <a:lnTo>
                    <a:pt x="1803" y="568"/>
                  </a:lnTo>
                  <a:lnTo>
                    <a:pt x="1801" y="564"/>
                  </a:lnTo>
                  <a:lnTo>
                    <a:pt x="1797" y="565"/>
                  </a:lnTo>
                  <a:lnTo>
                    <a:pt x="1790" y="570"/>
                  </a:lnTo>
                  <a:lnTo>
                    <a:pt x="1782" y="576"/>
                  </a:lnTo>
                  <a:lnTo>
                    <a:pt x="1775" y="580"/>
                  </a:lnTo>
                  <a:lnTo>
                    <a:pt x="1768" y="582"/>
                  </a:lnTo>
                  <a:lnTo>
                    <a:pt x="1765" y="579"/>
                  </a:lnTo>
                  <a:lnTo>
                    <a:pt x="1764" y="572"/>
                  </a:lnTo>
                  <a:lnTo>
                    <a:pt x="1765" y="565"/>
                  </a:lnTo>
                  <a:lnTo>
                    <a:pt x="1768" y="557"/>
                  </a:lnTo>
                  <a:lnTo>
                    <a:pt x="1771" y="552"/>
                  </a:lnTo>
                  <a:lnTo>
                    <a:pt x="1771" y="549"/>
                  </a:lnTo>
                  <a:lnTo>
                    <a:pt x="1768" y="549"/>
                  </a:lnTo>
                  <a:lnTo>
                    <a:pt x="1765" y="550"/>
                  </a:lnTo>
                  <a:lnTo>
                    <a:pt x="1762" y="553"/>
                  </a:lnTo>
                  <a:lnTo>
                    <a:pt x="1760" y="554"/>
                  </a:lnTo>
                  <a:lnTo>
                    <a:pt x="1757" y="557"/>
                  </a:lnTo>
                  <a:lnTo>
                    <a:pt x="1750" y="563"/>
                  </a:lnTo>
                  <a:lnTo>
                    <a:pt x="1743" y="570"/>
                  </a:lnTo>
                  <a:lnTo>
                    <a:pt x="1736" y="575"/>
                  </a:lnTo>
                  <a:lnTo>
                    <a:pt x="1731" y="576"/>
                  </a:lnTo>
                  <a:lnTo>
                    <a:pt x="1728" y="576"/>
                  </a:lnTo>
                  <a:lnTo>
                    <a:pt x="1727" y="578"/>
                  </a:lnTo>
                  <a:lnTo>
                    <a:pt x="1724" y="579"/>
                  </a:lnTo>
                  <a:lnTo>
                    <a:pt x="1721" y="582"/>
                  </a:lnTo>
                  <a:lnTo>
                    <a:pt x="1720" y="585"/>
                  </a:lnTo>
                  <a:lnTo>
                    <a:pt x="1720" y="587"/>
                  </a:lnTo>
                  <a:lnTo>
                    <a:pt x="1721" y="591"/>
                  </a:lnTo>
                  <a:lnTo>
                    <a:pt x="1738" y="608"/>
                  </a:lnTo>
                  <a:lnTo>
                    <a:pt x="1741" y="609"/>
                  </a:lnTo>
                  <a:lnTo>
                    <a:pt x="1749" y="609"/>
                  </a:lnTo>
                  <a:lnTo>
                    <a:pt x="1757" y="607"/>
                  </a:lnTo>
                  <a:lnTo>
                    <a:pt x="1765" y="605"/>
                  </a:lnTo>
                  <a:lnTo>
                    <a:pt x="1768" y="605"/>
                  </a:lnTo>
                  <a:lnTo>
                    <a:pt x="1771" y="607"/>
                  </a:lnTo>
                  <a:lnTo>
                    <a:pt x="1773" y="609"/>
                  </a:lnTo>
                  <a:lnTo>
                    <a:pt x="1775" y="612"/>
                  </a:lnTo>
                  <a:lnTo>
                    <a:pt x="1775" y="622"/>
                  </a:lnTo>
                  <a:lnTo>
                    <a:pt x="1771" y="626"/>
                  </a:lnTo>
                  <a:lnTo>
                    <a:pt x="1762" y="631"/>
                  </a:lnTo>
                  <a:lnTo>
                    <a:pt x="1754" y="635"/>
                  </a:lnTo>
                  <a:lnTo>
                    <a:pt x="1747" y="638"/>
                  </a:lnTo>
                  <a:lnTo>
                    <a:pt x="1742" y="642"/>
                  </a:lnTo>
                  <a:lnTo>
                    <a:pt x="1742" y="646"/>
                  </a:lnTo>
                  <a:lnTo>
                    <a:pt x="1747" y="654"/>
                  </a:lnTo>
                  <a:lnTo>
                    <a:pt x="1757" y="667"/>
                  </a:lnTo>
                  <a:lnTo>
                    <a:pt x="1765" y="683"/>
                  </a:lnTo>
                  <a:lnTo>
                    <a:pt x="1771" y="701"/>
                  </a:lnTo>
                  <a:lnTo>
                    <a:pt x="1772" y="719"/>
                  </a:lnTo>
                  <a:lnTo>
                    <a:pt x="1773" y="734"/>
                  </a:lnTo>
                  <a:lnTo>
                    <a:pt x="1772" y="742"/>
                  </a:lnTo>
                  <a:lnTo>
                    <a:pt x="1765" y="752"/>
                  </a:lnTo>
                  <a:lnTo>
                    <a:pt x="1757" y="761"/>
                  </a:lnTo>
                  <a:lnTo>
                    <a:pt x="1747" y="772"/>
                  </a:lnTo>
                  <a:lnTo>
                    <a:pt x="1739" y="781"/>
                  </a:lnTo>
                  <a:lnTo>
                    <a:pt x="1732" y="786"/>
                  </a:lnTo>
                  <a:lnTo>
                    <a:pt x="1726" y="796"/>
                  </a:lnTo>
                  <a:lnTo>
                    <a:pt x="1717" y="807"/>
                  </a:lnTo>
                  <a:lnTo>
                    <a:pt x="1708" y="818"/>
                  </a:lnTo>
                  <a:lnTo>
                    <a:pt x="1697" y="827"/>
                  </a:lnTo>
                  <a:lnTo>
                    <a:pt x="1686" y="833"/>
                  </a:lnTo>
                  <a:lnTo>
                    <a:pt x="1672" y="838"/>
                  </a:lnTo>
                  <a:lnTo>
                    <a:pt x="1659" y="841"/>
                  </a:lnTo>
                  <a:lnTo>
                    <a:pt x="1648" y="844"/>
                  </a:lnTo>
                  <a:lnTo>
                    <a:pt x="1641" y="842"/>
                  </a:lnTo>
                  <a:lnTo>
                    <a:pt x="1638" y="841"/>
                  </a:lnTo>
                  <a:lnTo>
                    <a:pt x="1633" y="844"/>
                  </a:lnTo>
                  <a:lnTo>
                    <a:pt x="1628" y="846"/>
                  </a:lnTo>
                  <a:lnTo>
                    <a:pt x="1626" y="849"/>
                  </a:lnTo>
                  <a:lnTo>
                    <a:pt x="1623" y="853"/>
                  </a:lnTo>
                  <a:lnTo>
                    <a:pt x="1622" y="857"/>
                  </a:lnTo>
                  <a:lnTo>
                    <a:pt x="1622" y="863"/>
                  </a:lnTo>
                  <a:lnTo>
                    <a:pt x="1623" y="868"/>
                  </a:lnTo>
                  <a:lnTo>
                    <a:pt x="1626" y="874"/>
                  </a:lnTo>
                  <a:lnTo>
                    <a:pt x="1630" y="878"/>
                  </a:lnTo>
                  <a:lnTo>
                    <a:pt x="1630" y="879"/>
                  </a:lnTo>
                  <a:lnTo>
                    <a:pt x="1628" y="885"/>
                  </a:lnTo>
                  <a:lnTo>
                    <a:pt x="1624" y="892"/>
                  </a:lnTo>
                  <a:lnTo>
                    <a:pt x="1619" y="898"/>
                  </a:lnTo>
                  <a:lnTo>
                    <a:pt x="1615" y="905"/>
                  </a:lnTo>
                  <a:lnTo>
                    <a:pt x="1613" y="907"/>
                  </a:lnTo>
                  <a:lnTo>
                    <a:pt x="1608" y="907"/>
                  </a:lnTo>
                  <a:lnTo>
                    <a:pt x="1602" y="904"/>
                  </a:lnTo>
                  <a:lnTo>
                    <a:pt x="1601" y="901"/>
                  </a:lnTo>
                  <a:lnTo>
                    <a:pt x="1598" y="897"/>
                  </a:lnTo>
                  <a:lnTo>
                    <a:pt x="1598" y="886"/>
                  </a:lnTo>
                  <a:lnTo>
                    <a:pt x="1601" y="874"/>
                  </a:lnTo>
                  <a:lnTo>
                    <a:pt x="1605" y="864"/>
                  </a:lnTo>
                  <a:lnTo>
                    <a:pt x="1608" y="857"/>
                  </a:lnTo>
                  <a:lnTo>
                    <a:pt x="1609" y="850"/>
                  </a:lnTo>
                  <a:lnTo>
                    <a:pt x="1608" y="846"/>
                  </a:lnTo>
                  <a:lnTo>
                    <a:pt x="1607" y="844"/>
                  </a:lnTo>
                  <a:lnTo>
                    <a:pt x="1604" y="841"/>
                  </a:lnTo>
                  <a:lnTo>
                    <a:pt x="1601" y="839"/>
                  </a:lnTo>
                  <a:lnTo>
                    <a:pt x="1598" y="839"/>
                  </a:lnTo>
                  <a:lnTo>
                    <a:pt x="1596" y="841"/>
                  </a:lnTo>
                  <a:lnTo>
                    <a:pt x="1587" y="849"/>
                  </a:lnTo>
                  <a:lnTo>
                    <a:pt x="1581" y="857"/>
                  </a:lnTo>
                  <a:lnTo>
                    <a:pt x="1566" y="872"/>
                  </a:lnTo>
                  <a:lnTo>
                    <a:pt x="1570" y="881"/>
                  </a:lnTo>
                  <a:lnTo>
                    <a:pt x="1572" y="890"/>
                  </a:lnTo>
                  <a:lnTo>
                    <a:pt x="1578" y="898"/>
                  </a:lnTo>
                  <a:lnTo>
                    <a:pt x="1583" y="905"/>
                  </a:lnTo>
                  <a:lnTo>
                    <a:pt x="1592" y="915"/>
                  </a:lnTo>
                  <a:lnTo>
                    <a:pt x="1601" y="929"/>
                  </a:lnTo>
                  <a:lnTo>
                    <a:pt x="1612" y="945"/>
                  </a:lnTo>
                  <a:lnTo>
                    <a:pt x="1618" y="959"/>
                  </a:lnTo>
                  <a:lnTo>
                    <a:pt x="1618" y="972"/>
                  </a:lnTo>
                  <a:lnTo>
                    <a:pt x="1615" y="985"/>
                  </a:lnTo>
                  <a:lnTo>
                    <a:pt x="1612" y="996"/>
                  </a:lnTo>
                  <a:lnTo>
                    <a:pt x="1608" y="1004"/>
                  </a:lnTo>
                  <a:lnTo>
                    <a:pt x="1602" y="1008"/>
                  </a:lnTo>
                  <a:lnTo>
                    <a:pt x="1596" y="1011"/>
                  </a:lnTo>
                  <a:lnTo>
                    <a:pt x="1589" y="1012"/>
                  </a:lnTo>
                  <a:lnTo>
                    <a:pt x="1583" y="1015"/>
                  </a:lnTo>
                  <a:lnTo>
                    <a:pt x="1578" y="1020"/>
                  </a:lnTo>
                  <a:lnTo>
                    <a:pt x="1572" y="1031"/>
                  </a:lnTo>
                  <a:lnTo>
                    <a:pt x="1564" y="1050"/>
                  </a:lnTo>
                  <a:lnTo>
                    <a:pt x="1560" y="1059"/>
                  </a:lnTo>
                  <a:lnTo>
                    <a:pt x="1556" y="1064"/>
                  </a:lnTo>
                  <a:lnTo>
                    <a:pt x="1555" y="1064"/>
                  </a:lnTo>
                  <a:lnTo>
                    <a:pt x="1552" y="1059"/>
                  </a:lnTo>
                  <a:lnTo>
                    <a:pt x="1549" y="1048"/>
                  </a:lnTo>
                  <a:lnTo>
                    <a:pt x="1545" y="1037"/>
                  </a:lnTo>
                  <a:lnTo>
                    <a:pt x="1542" y="1026"/>
                  </a:lnTo>
                  <a:lnTo>
                    <a:pt x="1540" y="1018"/>
                  </a:lnTo>
                  <a:lnTo>
                    <a:pt x="1534" y="1007"/>
                  </a:lnTo>
                  <a:lnTo>
                    <a:pt x="1529" y="997"/>
                  </a:lnTo>
                  <a:lnTo>
                    <a:pt x="1523" y="989"/>
                  </a:lnTo>
                  <a:lnTo>
                    <a:pt x="1507" y="972"/>
                  </a:lnTo>
                  <a:lnTo>
                    <a:pt x="1503" y="970"/>
                  </a:lnTo>
                  <a:lnTo>
                    <a:pt x="1500" y="968"/>
                  </a:lnTo>
                  <a:lnTo>
                    <a:pt x="1499" y="968"/>
                  </a:lnTo>
                  <a:lnTo>
                    <a:pt x="1496" y="971"/>
                  </a:lnTo>
                  <a:lnTo>
                    <a:pt x="1496" y="975"/>
                  </a:lnTo>
                  <a:lnTo>
                    <a:pt x="1494" y="985"/>
                  </a:lnTo>
                  <a:lnTo>
                    <a:pt x="1492" y="997"/>
                  </a:lnTo>
                  <a:lnTo>
                    <a:pt x="1489" y="1008"/>
                  </a:lnTo>
                  <a:lnTo>
                    <a:pt x="1488" y="1016"/>
                  </a:lnTo>
                  <a:lnTo>
                    <a:pt x="1486" y="1016"/>
                  </a:lnTo>
                  <a:lnTo>
                    <a:pt x="1482" y="1012"/>
                  </a:lnTo>
                  <a:lnTo>
                    <a:pt x="1478" y="1005"/>
                  </a:lnTo>
                  <a:lnTo>
                    <a:pt x="1473" y="997"/>
                  </a:lnTo>
                  <a:lnTo>
                    <a:pt x="1468" y="987"/>
                  </a:lnTo>
                  <a:lnTo>
                    <a:pt x="1467" y="981"/>
                  </a:lnTo>
                  <a:lnTo>
                    <a:pt x="1467" y="964"/>
                  </a:lnTo>
                  <a:lnTo>
                    <a:pt x="1466" y="945"/>
                  </a:lnTo>
                  <a:lnTo>
                    <a:pt x="1466" y="926"/>
                  </a:lnTo>
                  <a:lnTo>
                    <a:pt x="1464" y="919"/>
                  </a:lnTo>
                  <a:lnTo>
                    <a:pt x="1462" y="916"/>
                  </a:lnTo>
                  <a:lnTo>
                    <a:pt x="1458" y="916"/>
                  </a:lnTo>
                  <a:lnTo>
                    <a:pt x="1452" y="919"/>
                  </a:lnTo>
                  <a:lnTo>
                    <a:pt x="1448" y="922"/>
                  </a:lnTo>
                  <a:lnTo>
                    <a:pt x="1444" y="923"/>
                  </a:lnTo>
                  <a:lnTo>
                    <a:pt x="1443" y="924"/>
                  </a:lnTo>
                  <a:lnTo>
                    <a:pt x="1441" y="927"/>
                  </a:lnTo>
                  <a:lnTo>
                    <a:pt x="1437" y="937"/>
                  </a:lnTo>
                  <a:lnTo>
                    <a:pt x="1433" y="948"/>
                  </a:lnTo>
                  <a:lnTo>
                    <a:pt x="1427" y="957"/>
                  </a:lnTo>
                  <a:lnTo>
                    <a:pt x="1423" y="967"/>
                  </a:lnTo>
                  <a:lnTo>
                    <a:pt x="1419" y="970"/>
                  </a:lnTo>
                  <a:lnTo>
                    <a:pt x="1418" y="967"/>
                  </a:lnTo>
                  <a:lnTo>
                    <a:pt x="1417" y="959"/>
                  </a:lnTo>
                  <a:lnTo>
                    <a:pt x="1418" y="946"/>
                  </a:lnTo>
                  <a:lnTo>
                    <a:pt x="1418" y="934"/>
                  </a:lnTo>
                  <a:lnTo>
                    <a:pt x="1419" y="922"/>
                  </a:lnTo>
                  <a:lnTo>
                    <a:pt x="1421" y="912"/>
                  </a:lnTo>
                  <a:lnTo>
                    <a:pt x="1419" y="898"/>
                  </a:lnTo>
                  <a:lnTo>
                    <a:pt x="1415" y="886"/>
                  </a:lnTo>
                  <a:lnTo>
                    <a:pt x="1411" y="878"/>
                  </a:lnTo>
                  <a:lnTo>
                    <a:pt x="1407" y="871"/>
                  </a:lnTo>
                  <a:lnTo>
                    <a:pt x="1399" y="861"/>
                  </a:lnTo>
                  <a:lnTo>
                    <a:pt x="1392" y="850"/>
                  </a:lnTo>
                  <a:lnTo>
                    <a:pt x="1386" y="838"/>
                  </a:lnTo>
                  <a:lnTo>
                    <a:pt x="1385" y="834"/>
                  </a:lnTo>
                  <a:lnTo>
                    <a:pt x="1384" y="831"/>
                  </a:lnTo>
                  <a:lnTo>
                    <a:pt x="1382" y="830"/>
                  </a:lnTo>
                  <a:lnTo>
                    <a:pt x="1378" y="830"/>
                  </a:lnTo>
                  <a:lnTo>
                    <a:pt x="1367" y="841"/>
                  </a:lnTo>
                  <a:lnTo>
                    <a:pt x="1363" y="844"/>
                  </a:lnTo>
                  <a:lnTo>
                    <a:pt x="1355" y="845"/>
                  </a:lnTo>
                  <a:lnTo>
                    <a:pt x="1341" y="845"/>
                  </a:lnTo>
                  <a:lnTo>
                    <a:pt x="1329" y="848"/>
                  </a:lnTo>
                  <a:lnTo>
                    <a:pt x="1321" y="852"/>
                  </a:lnTo>
                  <a:lnTo>
                    <a:pt x="1314" y="860"/>
                  </a:lnTo>
                  <a:lnTo>
                    <a:pt x="1310" y="868"/>
                  </a:lnTo>
                  <a:lnTo>
                    <a:pt x="1303" y="875"/>
                  </a:lnTo>
                  <a:lnTo>
                    <a:pt x="1284" y="897"/>
                  </a:lnTo>
                  <a:lnTo>
                    <a:pt x="1276" y="908"/>
                  </a:lnTo>
                  <a:lnTo>
                    <a:pt x="1265" y="916"/>
                  </a:lnTo>
                  <a:lnTo>
                    <a:pt x="1252" y="924"/>
                  </a:lnTo>
                  <a:lnTo>
                    <a:pt x="1246" y="933"/>
                  </a:lnTo>
                  <a:lnTo>
                    <a:pt x="1243" y="941"/>
                  </a:lnTo>
                  <a:lnTo>
                    <a:pt x="1244" y="950"/>
                  </a:lnTo>
                  <a:lnTo>
                    <a:pt x="1246" y="964"/>
                  </a:lnTo>
                  <a:lnTo>
                    <a:pt x="1247" y="979"/>
                  </a:lnTo>
                  <a:lnTo>
                    <a:pt x="1246" y="992"/>
                  </a:lnTo>
                  <a:lnTo>
                    <a:pt x="1239" y="1011"/>
                  </a:lnTo>
                  <a:lnTo>
                    <a:pt x="1226" y="1029"/>
                  </a:lnTo>
                  <a:lnTo>
                    <a:pt x="1221" y="1039"/>
                  </a:lnTo>
                  <a:lnTo>
                    <a:pt x="1217" y="1049"/>
                  </a:lnTo>
                  <a:lnTo>
                    <a:pt x="1211" y="1059"/>
                  </a:lnTo>
                  <a:lnTo>
                    <a:pt x="1206" y="1061"/>
                  </a:lnTo>
                  <a:lnTo>
                    <a:pt x="1202" y="1059"/>
                  </a:lnTo>
                  <a:lnTo>
                    <a:pt x="1199" y="1052"/>
                  </a:lnTo>
                  <a:lnTo>
                    <a:pt x="1198" y="1042"/>
                  </a:lnTo>
                  <a:lnTo>
                    <a:pt x="1198" y="1033"/>
                  </a:lnTo>
                  <a:lnTo>
                    <a:pt x="1196" y="1024"/>
                  </a:lnTo>
                  <a:lnTo>
                    <a:pt x="1191" y="1013"/>
                  </a:lnTo>
                  <a:lnTo>
                    <a:pt x="1184" y="1002"/>
                  </a:lnTo>
                  <a:lnTo>
                    <a:pt x="1179" y="992"/>
                  </a:lnTo>
                  <a:lnTo>
                    <a:pt x="1175" y="985"/>
                  </a:lnTo>
                  <a:lnTo>
                    <a:pt x="1172" y="978"/>
                  </a:lnTo>
                  <a:lnTo>
                    <a:pt x="1168" y="968"/>
                  </a:lnTo>
                  <a:lnTo>
                    <a:pt x="1162" y="957"/>
                  </a:lnTo>
                  <a:lnTo>
                    <a:pt x="1158" y="948"/>
                  </a:lnTo>
                  <a:lnTo>
                    <a:pt x="1155" y="939"/>
                  </a:lnTo>
                  <a:lnTo>
                    <a:pt x="1153" y="934"/>
                  </a:lnTo>
                  <a:lnTo>
                    <a:pt x="1151" y="926"/>
                  </a:lnTo>
                  <a:lnTo>
                    <a:pt x="1149" y="915"/>
                  </a:lnTo>
                  <a:lnTo>
                    <a:pt x="1146" y="902"/>
                  </a:lnTo>
                  <a:lnTo>
                    <a:pt x="1143" y="892"/>
                  </a:lnTo>
                  <a:lnTo>
                    <a:pt x="1143" y="839"/>
                  </a:lnTo>
                  <a:lnTo>
                    <a:pt x="1142" y="842"/>
                  </a:lnTo>
                  <a:lnTo>
                    <a:pt x="1136" y="846"/>
                  </a:lnTo>
                  <a:lnTo>
                    <a:pt x="1131" y="853"/>
                  </a:lnTo>
                  <a:lnTo>
                    <a:pt x="1124" y="857"/>
                  </a:lnTo>
                  <a:lnTo>
                    <a:pt x="1118" y="859"/>
                  </a:lnTo>
                  <a:lnTo>
                    <a:pt x="1112" y="853"/>
                  </a:lnTo>
                  <a:lnTo>
                    <a:pt x="1106" y="842"/>
                  </a:lnTo>
                  <a:lnTo>
                    <a:pt x="1105" y="827"/>
                  </a:lnTo>
                  <a:lnTo>
                    <a:pt x="1105" y="822"/>
                  </a:lnTo>
                  <a:lnTo>
                    <a:pt x="1102" y="816"/>
                  </a:lnTo>
                  <a:lnTo>
                    <a:pt x="1099" y="813"/>
                  </a:lnTo>
                  <a:lnTo>
                    <a:pt x="1097" y="812"/>
                  </a:lnTo>
                  <a:lnTo>
                    <a:pt x="1094" y="812"/>
                  </a:lnTo>
                  <a:lnTo>
                    <a:pt x="1090" y="811"/>
                  </a:lnTo>
                  <a:lnTo>
                    <a:pt x="1087" y="811"/>
                  </a:lnTo>
                  <a:lnTo>
                    <a:pt x="1084" y="809"/>
                  </a:lnTo>
                  <a:lnTo>
                    <a:pt x="1079" y="804"/>
                  </a:lnTo>
                  <a:lnTo>
                    <a:pt x="1073" y="796"/>
                  </a:lnTo>
                  <a:lnTo>
                    <a:pt x="1067" y="787"/>
                  </a:lnTo>
                  <a:lnTo>
                    <a:pt x="1062" y="783"/>
                  </a:lnTo>
                  <a:lnTo>
                    <a:pt x="1057" y="783"/>
                  </a:lnTo>
                  <a:lnTo>
                    <a:pt x="1054" y="785"/>
                  </a:lnTo>
                  <a:lnTo>
                    <a:pt x="1051" y="787"/>
                  </a:lnTo>
                  <a:lnTo>
                    <a:pt x="1049" y="791"/>
                  </a:lnTo>
                  <a:lnTo>
                    <a:pt x="1043" y="796"/>
                  </a:lnTo>
                  <a:lnTo>
                    <a:pt x="1024" y="798"/>
                  </a:lnTo>
                  <a:lnTo>
                    <a:pt x="1009" y="798"/>
                  </a:lnTo>
                  <a:lnTo>
                    <a:pt x="995" y="797"/>
                  </a:lnTo>
                  <a:lnTo>
                    <a:pt x="980" y="796"/>
                  </a:lnTo>
                  <a:lnTo>
                    <a:pt x="969" y="793"/>
                  </a:lnTo>
                  <a:lnTo>
                    <a:pt x="963" y="787"/>
                  </a:lnTo>
                  <a:lnTo>
                    <a:pt x="954" y="778"/>
                  </a:lnTo>
                  <a:lnTo>
                    <a:pt x="949" y="768"/>
                  </a:lnTo>
                  <a:lnTo>
                    <a:pt x="943" y="763"/>
                  </a:lnTo>
                  <a:lnTo>
                    <a:pt x="939" y="764"/>
                  </a:lnTo>
                  <a:lnTo>
                    <a:pt x="933" y="767"/>
                  </a:lnTo>
                  <a:lnTo>
                    <a:pt x="927" y="771"/>
                  </a:lnTo>
                  <a:lnTo>
                    <a:pt x="920" y="775"/>
                  </a:lnTo>
                  <a:lnTo>
                    <a:pt x="916" y="775"/>
                  </a:lnTo>
                  <a:lnTo>
                    <a:pt x="909" y="771"/>
                  </a:lnTo>
                  <a:lnTo>
                    <a:pt x="901" y="765"/>
                  </a:lnTo>
                  <a:lnTo>
                    <a:pt x="882" y="752"/>
                  </a:lnTo>
                  <a:lnTo>
                    <a:pt x="874" y="745"/>
                  </a:lnTo>
                  <a:lnTo>
                    <a:pt x="867" y="735"/>
                  </a:lnTo>
                  <a:lnTo>
                    <a:pt x="863" y="724"/>
                  </a:lnTo>
                  <a:lnTo>
                    <a:pt x="859" y="715"/>
                  </a:lnTo>
                  <a:lnTo>
                    <a:pt x="855" y="712"/>
                  </a:lnTo>
                  <a:lnTo>
                    <a:pt x="848" y="713"/>
                  </a:lnTo>
                  <a:lnTo>
                    <a:pt x="842" y="719"/>
                  </a:lnTo>
                  <a:lnTo>
                    <a:pt x="838" y="726"/>
                  </a:lnTo>
                  <a:lnTo>
                    <a:pt x="837" y="734"/>
                  </a:lnTo>
                  <a:lnTo>
                    <a:pt x="841" y="742"/>
                  </a:lnTo>
                  <a:lnTo>
                    <a:pt x="855" y="759"/>
                  </a:lnTo>
                  <a:lnTo>
                    <a:pt x="860" y="765"/>
                  </a:lnTo>
                  <a:lnTo>
                    <a:pt x="863" y="772"/>
                  </a:lnTo>
                  <a:lnTo>
                    <a:pt x="864" y="778"/>
                  </a:lnTo>
                  <a:lnTo>
                    <a:pt x="867" y="782"/>
                  </a:lnTo>
                  <a:lnTo>
                    <a:pt x="871" y="787"/>
                  </a:lnTo>
                  <a:lnTo>
                    <a:pt x="883" y="800"/>
                  </a:lnTo>
                  <a:lnTo>
                    <a:pt x="885" y="802"/>
                  </a:lnTo>
                  <a:lnTo>
                    <a:pt x="886" y="807"/>
                  </a:lnTo>
                  <a:lnTo>
                    <a:pt x="886" y="815"/>
                  </a:lnTo>
                  <a:lnTo>
                    <a:pt x="889" y="816"/>
                  </a:lnTo>
                  <a:lnTo>
                    <a:pt x="894" y="815"/>
                  </a:lnTo>
                  <a:lnTo>
                    <a:pt x="901" y="811"/>
                  </a:lnTo>
                  <a:lnTo>
                    <a:pt x="909" y="804"/>
                  </a:lnTo>
                  <a:lnTo>
                    <a:pt x="922" y="796"/>
                  </a:lnTo>
                  <a:lnTo>
                    <a:pt x="924" y="793"/>
                  </a:lnTo>
                  <a:lnTo>
                    <a:pt x="926" y="790"/>
                  </a:lnTo>
                  <a:lnTo>
                    <a:pt x="928" y="787"/>
                  </a:lnTo>
                  <a:lnTo>
                    <a:pt x="928" y="785"/>
                  </a:lnTo>
                  <a:lnTo>
                    <a:pt x="931" y="783"/>
                  </a:lnTo>
                  <a:lnTo>
                    <a:pt x="933" y="783"/>
                  </a:lnTo>
                  <a:lnTo>
                    <a:pt x="935" y="786"/>
                  </a:lnTo>
                  <a:lnTo>
                    <a:pt x="939" y="794"/>
                  </a:lnTo>
                  <a:lnTo>
                    <a:pt x="941" y="798"/>
                  </a:lnTo>
                  <a:lnTo>
                    <a:pt x="946" y="801"/>
                  </a:lnTo>
                  <a:lnTo>
                    <a:pt x="954" y="804"/>
                  </a:lnTo>
                  <a:lnTo>
                    <a:pt x="965" y="811"/>
                  </a:lnTo>
                  <a:lnTo>
                    <a:pt x="975" y="820"/>
                  </a:lnTo>
                  <a:lnTo>
                    <a:pt x="982" y="828"/>
                  </a:lnTo>
                  <a:lnTo>
                    <a:pt x="983" y="835"/>
                  </a:lnTo>
                  <a:lnTo>
                    <a:pt x="980" y="841"/>
                  </a:lnTo>
                  <a:lnTo>
                    <a:pt x="976" y="848"/>
                  </a:lnTo>
                  <a:lnTo>
                    <a:pt x="972" y="853"/>
                  </a:lnTo>
                  <a:lnTo>
                    <a:pt x="968" y="863"/>
                  </a:lnTo>
                  <a:lnTo>
                    <a:pt x="961" y="875"/>
                  </a:lnTo>
                  <a:lnTo>
                    <a:pt x="953" y="889"/>
                  </a:lnTo>
                  <a:lnTo>
                    <a:pt x="945" y="898"/>
                  </a:lnTo>
                  <a:lnTo>
                    <a:pt x="937" y="907"/>
                  </a:lnTo>
                  <a:lnTo>
                    <a:pt x="927" y="915"/>
                  </a:lnTo>
                  <a:lnTo>
                    <a:pt x="916" y="922"/>
                  </a:lnTo>
                  <a:lnTo>
                    <a:pt x="905" y="926"/>
                  </a:lnTo>
                  <a:lnTo>
                    <a:pt x="896" y="930"/>
                  </a:lnTo>
                  <a:lnTo>
                    <a:pt x="889" y="935"/>
                  </a:lnTo>
                  <a:lnTo>
                    <a:pt x="883" y="939"/>
                  </a:lnTo>
                  <a:lnTo>
                    <a:pt x="875" y="942"/>
                  </a:lnTo>
                  <a:lnTo>
                    <a:pt x="864" y="945"/>
                  </a:lnTo>
                  <a:lnTo>
                    <a:pt x="852" y="950"/>
                  </a:lnTo>
                  <a:lnTo>
                    <a:pt x="827" y="963"/>
                  </a:lnTo>
                  <a:lnTo>
                    <a:pt x="820" y="967"/>
                  </a:lnTo>
                  <a:lnTo>
                    <a:pt x="815" y="970"/>
                  </a:lnTo>
                  <a:lnTo>
                    <a:pt x="805" y="974"/>
                  </a:lnTo>
                  <a:lnTo>
                    <a:pt x="794" y="976"/>
                  </a:lnTo>
                  <a:lnTo>
                    <a:pt x="785" y="978"/>
                  </a:lnTo>
                  <a:lnTo>
                    <a:pt x="778" y="978"/>
                  </a:lnTo>
                  <a:lnTo>
                    <a:pt x="773" y="971"/>
                  </a:lnTo>
                  <a:lnTo>
                    <a:pt x="768" y="959"/>
                  </a:lnTo>
                  <a:lnTo>
                    <a:pt x="763" y="929"/>
                  </a:lnTo>
                  <a:lnTo>
                    <a:pt x="759" y="912"/>
                  </a:lnTo>
                  <a:lnTo>
                    <a:pt x="755" y="901"/>
                  </a:lnTo>
                  <a:lnTo>
                    <a:pt x="752" y="892"/>
                  </a:lnTo>
                  <a:lnTo>
                    <a:pt x="748" y="886"/>
                  </a:lnTo>
                  <a:lnTo>
                    <a:pt x="742" y="879"/>
                  </a:lnTo>
                  <a:lnTo>
                    <a:pt x="736" y="871"/>
                  </a:lnTo>
                  <a:lnTo>
                    <a:pt x="725" y="860"/>
                  </a:lnTo>
                  <a:lnTo>
                    <a:pt x="722" y="855"/>
                  </a:lnTo>
                  <a:lnTo>
                    <a:pt x="718" y="845"/>
                  </a:lnTo>
                  <a:lnTo>
                    <a:pt x="710" y="823"/>
                  </a:lnTo>
                  <a:lnTo>
                    <a:pt x="708" y="813"/>
                  </a:lnTo>
                  <a:lnTo>
                    <a:pt x="707" y="807"/>
                  </a:lnTo>
                  <a:lnTo>
                    <a:pt x="704" y="804"/>
                  </a:lnTo>
                  <a:lnTo>
                    <a:pt x="696" y="798"/>
                  </a:lnTo>
                  <a:lnTo>
                    <a:pt x="693" y="791"/>
                  </a:lnTo>
                  <a:lnTo>
                    <a:pt x="690" y="781"/>
                  </a:lnTo>
                  <a:lnTo>
                    <a:pt x="686" y="768"/>
                  </a:lnTo>
                  <a:lnTo>
                    <a:pt x="681" y="757"/>
                  </a:lnTo>
                  <a:lnTo>
                    <a:pt x="678" y="749"/>
                  </a:lnTo>
                  <a:lnTo>
                    <a:pt x="674" y="746"/>
                  </a:lnTo>
                  <a:lnTo>
                    <a:pt x="667" y="746"/>
                  </a:lnTo>
                  <a:lnTo>
                    <a:pt x="659" y="748"/>
                  </a:lnTo>
                  <a:lnTo>
                    <a:pt x="651" y="750"/>
                  </a:lnTo>
                  <a:lnTo>
                    <a:pt x="655" y="756"/>
                  </a:lnTo>
                  <a:lnTo>
                    <a:pt x="669" y="790"/>
                  </a:lnTo>
                  <a:lnTo>
                    <a:pt x="681" y="819"/>
                  </a:lnTo>
                  <a:lnTo>
                    <a:pt x="684" y="831"/>
                  </a:lnTo>
                  <a:lnTo>
                    <a:pt x="685" y="846"/>
                  </a:lnTo>
                  <a:lnTo>
                    <a:pt x="685" y="875"/>
                  </a:lnTo>
                  <a:lnTo>
                    <a:pt x="689" y="885"/>
                  </a:lnTo>
                  <a:lnTo>
                    <a:pt x="697" y="893"/>
                  </a:lnTo>
                  <a:lnTo>
                    <a:pt x="708" y="901"/>
                  </a:lnTo>
                  <a:lnTo>
                    <a:pt x="718" y="911"/>
                  </a:lnTo>
                  <a:lnTo>
                    <a:pt x="725" y="922"/>
                  </a:lnTo>
                  <a:lnTo>
                    <a:pt x="730" y="933"/>
                  </a:lnTo>
                  <a:lnTo>
                    <a:pt x="737" y="942"/>
                  </a:lnTo>
                  <a:lnTo>
                    <a:pt x="744" y="950"/>
                  </a:lnTo>
                  <a:lnTo>
                    <a:pt x="748" y="953"/>
                  </a:lnTo>
                  <a:lnTo>
                    <a:pt x="752" y="957"/>
                  </a:lnTo>
                  <a:lnTo>
                    <a:pt x="757" y="965"/>
                  </a:lnTo>
                  <a:lnTo>
                    <a:pt x="768" y="985"/>
                  </a:lnTo>
                  <a:lnTo>
                    <a:pt x="771" y="992"/>
                  </a:lnTo>
                  <a:lnTo>
                    <a:pt x="771" y="1009"/>
                  </a:lnTo>
                  <a:lnTo>
                    <a:pt x="774" y="1015"/>
                  </a:lnTo>
                  <a:lnTo>
                    <a:pt x="782" y="1018"/>
                  </a:lnTo>
                  <a:lnTo>
                    <a:pt x="794" y="1016"/>
                  </a:lnTo>
                  <a:lnTo>
                    <a:pt x="805" y="1012"/>
                  </a:lnTo>
                  <a:lnTo>
                    <a:pt x="815" y="1008"/>
                  </a:lnTo>
                  <a:lnTo>
                    <a:pt x="834" y="998"/>
                  </a:lnTo>
                  <a:lnTo>
                    <a:pt x="846" y="994"/>
                  </a:lnTo>
                  <a:lnTo>
                    <a:pt x="857" y="990"/>
                  </a:lnTo>
                  <a:lnTo>
                    <a:pt x="867" y="990"/>
                  </a:lnTo>
                  <a:lnTo>
                    <a:pt x="872" y="992"/>
                  </a:lnTo>
                  <a:lnTo>
                    <a:pt x="874" y="998"/>
                  </a:lnTo>
                  <a:lnTo>
                    <a:pt x="872" y="1009"/>
                  </a:lnTo>
                  <a:lnTo>
                    <a:pt x="870" y="1022"/>
                  </a:lnTo>
                  <a:lnTo>
                    <a:pt x="866" y="1033"/>
                  </a:lnTo>
                  <a:lnTo>
                    <a:pt x="864" y="1041"/>
                  </a:lnTo>
                  <a:lnTo>
                    <a:pt x="861" y="1048"/>
                  </a:lnTo>
                  <a:lnTo>
                    <a:pt x="855" y="1059"/>
                  </a:lnTo>
                  <a:lnTo>
                    <a:pt x="848" y="1072"/>
                  </a:lnTo>
                  <a:lnTo>
                    <a:pt x="840" y="1085"/>
                  </a:lnTo>
                  <a:lnTo>
                    <a:pt x="833" y="1097"/>
                  </a:lnTo>
                  <a:lnTo>
                    <a:pt x="830" y="1105"/>
                  </a:lnTo>
                  <a:lnTo>
                    <a:pt x="827" y="1115"/>
                  </a:lnTo>
                  <a:lnTo>
                    <a:pt x="819" y="1126"/>
                  </a:lnTo>
                  <a:lnTo>
                    <a:pt x="809" y="1134"/>
                  </a:lnTo>
                  <a:lnTo>
                    <a:pt x="800" y="1140"/>
                  </a:lnTo>
                  <a:lnTo>
                    <a:pt x="792" y="1145"/>
                  </a:lnTo>
                  <a:lnTo>
                    <a:pt x="781" y="1155"/>
                  </a:lnTo>
                  <a:lnTo>
                    <a:pt x="762" y="1179"/>
                  </a:lnTo>
                  <a:lnTo>
                    <a:pt x="755" y="1189"/>
                  </a:lnTo>
                  <a:lnTo>
                    <a:pt x="749" y="1197"/>
                  </a:lnTo>
                  <a:lnTo>
                    <a:pt x="736" y="1216"/>
                  </a:lnTo>
                  <a:lnTo>
                    <a:pt x="730" y="1224"/>
                  </a:lnTo>
                  <a:lnTo>
                    <a:pt x="725" y="1229"/>
                  </a:lnTo>
                  <a:lnTo>
                    <a:pt x="722" y="1234"/>
                  </a:lnTo>
                  <a:lnTo>
                    <a:pt x="719" y="1242"/>
                  </a:lnTo>
                  <a:lnTo>
                    <a:pt x="716" y="1253"/>
                  </a:lnTo>
                  <a:lnTo>
                    <a:pt x="715" y="1264"/>
                  </a:lnTo>
                  <a:lnTo>
                    <a:pt x="716" y="1270"/>
                  </a:lnTo>
                  <a:lnTo>
                    <a:pt x="719" y="1277"/>
                  </a:lnTo>
                  <a:lnTo>
                    <a:pt x="725" y="1298"/>
                  </a:lnTo>
                  <a:lnTo>
                    <a:pt x="730" y="1308"/>
                  </a:lnTo>
                  <a:lnTo>
                    <a:pt x="738" y="1318"/>
                  </a:lnTo>
                  <a:lnTo>
                    <a:pt x="741" y="1327"/>
                  </a:lnTo>
                  <a:lnTo>
                    <a:pt x="740" y="1335"/>
                  </a:lnTo>
                  <a:lnTo>
                    <a:pt x="737" y="1344"/>
                  </a:lnTo>
                  <a:lnTo>
                    <a:pt x="738" y="1355"/>
                  </a:lnTo>
                  <a:lnTo>
                    <a:pt x="740" y="1368"/>
                  </a:lnTo>
                  <a:lnTo>
                    <a:pt x="740" y="1381"/>
                  </a:lnTo>
                  <a:lnTo>
                    <a:pt x="736" y="1393"/>
                  </a:lnTo>
                  <a:lnTo>
                    <a:pt x="727" y="1405"/>
                  </a:lnTo>
                  <a:lnTo>
                    <a:pt x="708" y="1425"/>
                  </a:lnTo>
                  <a:lnTo>
                    <a:pt x="699" y="1433"/>
                  </a:lnTo>
                  <a:lnTo>
                    <a:pt x="689" y="1442"/>
                  </a:lnTo>
                  <a:lnTo>
                    <a:pt x="681" y="1452"/>
                  </a:lnTo>
                  <a:lnTo>
                    <a:pt x="673" y="1464"/>
                  </a:lnTo>
                  <a:lnTo>
                    <a:pt x="667" y="1474"/>
                  </a:lnTo>
                  <a:lnTo>
                    <a:pt x="667" y="1482"/>
                  </a:lnTo>
                  <a:lnTo>
                    <a:pt x="669" y="1489"/>
                  </a:lnTo>
                  <a:lnTo>
                    <a:pt x="671" y="1499"/>
                  </a:lnTo>
                  <a:lnTo>
                    <a:pt x="674" y="1511"/>
                  </a:lnTo>
                  <a:lnTo>
                    <a:pt x="677" y="1520"/>
                  </a:lnTo>
                  <a:lnTo>
                    <a:pt x="677" y="1527"/>
                  </a:lnTo>
                  <a:lnTo>
                    <a:pt x="673" y="1531"/>
                  </a:lnTo>
                  <a:lnTo>
                    <a:pt x="665" y="1535"/>
                  </a:lnTo>
                  <a:lnTo>
                    <a:pt x="655" y="1538"/>
                  </a:lnTo>
                  <a:lnTo>
                    <a:pt x="645" y="1542"/>
                  </a:lnTo>
                  <a:lnTo>
                    <a:pt x="639" y="1545"/>
                  </a:lnTo>
                  <a:lnTo>
                    <a:pt x="636" y="1549"/>
                  </a:lnTo>
                  <a:lnTo>
                    <a:pt x="637" y="1555"/>
                  </a:lnTo>
                  <a:lnTo>
                    <a:pt x="639" y="1562"/>
                  </a:lnTo>
                  <a:lnTo>
                    <a:pt x="643" y="1570"/>
                  </a:lnTo>
                  <a:lnTo>
                    <a:pt x="644" y="1577"/>
                  </a:lnTo>
                  <a:lnTo>
                    <a:pt x="643" y="1585"/>
                  </a:lnTo>
                  <a:lnTo>
                    <a:pt x="637" y="1594"/>
                  </a:lnTo>
                  <a:lnTo>
                    <a:pt x="629" y="1604"/>
                  </a:lnTo>
                  <a:lnTo>
                    <a:pt x="622" y="1612"/>
                  </a:lnTo>
                  <a:lnTo>
                    <a:pt x="615" y="1619"/>
                  </a:lnTo>
                  <a:lnTo>
                    <a:pt x="607" y="1630"/>
                  </a:lnTo>
                  <a:lnTo>
                    <a:pt x="599" y="1642"/>
                  </a:lnTo>
                  <a:lnTo>
                    <a:pt x="588" y="1655"/>
                  </a:lnTo>
                  <a:lnTo>
                    <a:pt x="580" y="1663"/>
                  </a:lnTo>
                  <a:lnTo>
                    <a:pt x="569" y="1668"/>
                  </a:lnTo>
                  <a:lnTo>
                    <a:pt x="557" y="1671"/>
                  </a:lnTo>
                  <a:lnTo>
                    <a:pt x="543" y="1673"/>
                  </a:lnTo>
                  <a:lnTo>
                    <a:pt x="532" y="1671"/>
                  </a:lnTo>
                  <a:lnTo>
                    <a:pt x="521" y="1673"/>
                  </a:lnTo>
                  <a:lnTo>
                    <a:pt x="507" y="1677"/>
                  </a:lnTo>
                  <a:lnTo>
                    <a:pt x="496" y="1683"/>
                  </a:lnTo>
                  <a:lnTo>
                    <a:pt x="490" y="1689"/>
                  </a:lnTo>
                  <a:lnTo>
                    <a:pt x="483" y="1692"/>
                  </a:lnTo>
                  <a:lnTo>
                    <a:pt x="476" y="1692"/>
                  </a:lnTo>
                  <a:lnTo>
                    <a:pt x="466" y="1688"/>
                  </a:lnTo>
                  <a:lnTo>
                    <a:pt x="458" y="1681"/>
                  </a:lnTo>
                  <a:lnTo>
                    <a:pt x="454" y="1670"/>
                  </a:lnTo>
                  <a:lnTo>
                    <a:pt x="451" y="1645"/>
                  </a:lnTo>
                  <a:lnTo>
                    <a:pt x="450" y="1638"/>
                  </a:lnTo>
                  <a:lnTo>
                    <a:pt x="448" y="1636"/>
                  </a:lnTo>
                  <a:lnTo>
                    <a:pt x="448" y="1631"/>
                  </a:lnTo>
                  <a:lnTo>
                    <a:pt x="446" y="1623"/>
                  </a:lnTo>
                  <a:lnTo>
                    <a:pt x="442" y="1612"/>
                  </a:lnTo>
                  <a:lnTo>
                    <a:pt x="436" y="1603"/>
                  </a:lnTo>
                  <a:lnTo>
                    <a:pt x="428" y="1593"/>
                  </a:lnTo>
                  <a:lnTo>
                    <a:pt x="423" y="1582"/>
                  </a:lnTo>
                  <a:lnTo>
                    <a:pt x="417" y="1574"/>
                  </a:lnTo>
                  <a:lnTo>
                    <a:pt x="416" y="1567"/>
                  </a:lnTo>
                  <a:lnTo>
                    <a:pt x="418" y="1559"/>
                  </a:lnTo>
                  <a:lnTo>
                    <a:pt x="421" y="1549"/>
                  </a:lnTo>
                  <a:lnTo>
                    <a:pt x="425" y="1540"/>
                  </a:lnTo>
                  <a:lnTo>
                    <a:pt x="427" y="1530"/>
                  </a:lnTo>
                  <a:lnTo>
                    <a:pt x="423" y="1519"/>
                  </a:lnTo>
                  <a:lnTo>
                    <a:pt x="416" y="1508"/>
                  </a:lnTo>
                  <a:lnTo>
                    <a:pt x="407" y="1499"/>
                  </a:lnTo>
                  <a:lnTo>
                    <a:pt x="401" y="1490"/>
                  </a:lnTo>
                  <a:lnTo>
                    <a:pt x="397" y="1482"/>
                  </a:lnTo>
                  <a:lnTo>
                    <a:pt x="391" y="1470"/>
                  </a:lnTo>
                  <a:lnTo>
                    <a:pt x="384" y="1457"/>
                  </a:lnTo>
                  <a:lnTo>
                    <a:pt x="380" y="1449"/>
                  </a:lnTo>
                  <a:lnTo>
                    <a:pt x="376" y="1437"/>
                  </a:lnTo>
                  <a:lnTo>
                    <a:pt x="372" y="1419"/>
                  </a:lnTo>
                  <a:lnTo>
                    <a:pt x="372" y="1397"/>
                  </a:lnTo>
                  <a:lnTo>
                    <a:pt x="375" y="1379"/>
                  </a:lnTo>
                  <a:lnTo>
                    <a:pt x="380" y="1366"/>
                  </a:lnTo>
                  <a:lnTo>
                    <a:pt x="386" y="1356"/>
                  </a:lnTo>
                  <a:lnTo>
                    <a:pt x="392" y="1349"/>
                  </a:lnTo>
                  <a:lnTo>
                    <a:pt x="398" y="1341"/>
                  </a:lnTo>
                  <a:lnTo>
                    <a:pt x="397" y="1330"/>
                  </a:lnTo>
                  <a:lnTo>
                    <a:pt x="390" y="1316"/>
                  </a:lnTo>
                  <a:lnTo>
                    <a:pt x="387" y="1307"/>
                  </a:lnTo>
                  <a:lnTo>
                    <a:pt x="387" y="1274"/>
                  </a:lnTo>
                  <a:lnTo>
                    <a:pt x="386" y="1267"/>
                  </a:lnTo>
                  <a:lnTo>
                    <a:pt x="381" y="1257"/>
                  </a:lnTo>
                  <a:lnTo>
                    <a:pt x="371" y="1224"/>
                  </a:lnTo>
                  <a:lnTo>
                    <a:pt x="364" y="1209"/>
                  </a:lnTo>
                  <a:lnTo>
                    <a:pt x="357" y="1200"/>
                  </a:lnTo>
                  <a:lnTo>
                    <a:pt x="350" y="1196"/>
                  </a:lnTo>
                  <a:lnTo>
                    <a:pt x="343" y="1193"/>
                  </a:lnTo>
                  <a:lnTo>
                    <a:pt x="339" y="1190"/>
                  </a:lnTo>
                  <a:lnTo>
                    <a:pt x="338" y="1183"/>
                  </a:lnTo>
                  <a:lnTo>
                    <a:pt x="339" y="1175"/>
                  </a:lnTo>
                  <a:lnTo>
                    <a:pt x="342" y="1161"/>
                  </a:lnTo>
                  <a:lnTo>
                    <a:pt x="345" y="1137"/>
                  </a:lnTo>
                  <a:lnTo>
                    <a:pt x="350" y="1127"/>
                  </a:lnTo>
                  <a:lnTo>
                    <a:pt x="354" y="1119"/>
                  </a:lnTo>
                  <a:lnTo>
                    <a:pt x="356" y="1112"/>
                  </a:lnTo>
                  <a:lnTo>
                    <a:pt x="351" y="1107"/>
                  </a:lnTo>
                  <a:lnTo>
                    <a:pt x="339" y="1098"/>
                  </a:lnTo>
                  <a:lnTo>
                    <a:pt x="335" y="1094"/>
                  </a:lnTo>
                  <a:lnTo>
                    <a:pt x="334" y="1094"/>
                  </a:lnTo>
                  <a:lnTo>
                    <a:pt x="332" y="1093"/>
                  </a:lnTo>
                  <a:lnTo>
                    <a:pt x="331" y="1094"/>
                  </a:lnTo>
                  <a:lnTo>
                    <a:pt x="328" y="1096"/>
                  </a:lnTo>
                  <a:lnTo>
                    <a:pt x="325" y="1098"/>
                  </a:lnTo>
                  <a:lnTo>
                    <a:pt x="317" y="1104"/>
                  </a:lnTo>
                  <a:lnTo>
                    <a:pt x="310" y="1108"/>
                  </a:lnTo>
                  <a:lnTo>
                    <a:pt x="302" y="1108"/>
                  </a:lnTo>
                  <a:lnTo>
                    <a:pt x="295" y="1104"/>
                  </a:lnTo>
                  <a:lnTo>
                    <a:pt x="291" y="1096"/>
                  </a:lnTo>
                  <a:lnTo>
                    <a:pt x="289" y="1087"/>
                  </a:lnTo>
                  <a:lnTo>
                    <a:pt x="284" y="1079"/>
                  </a:lnTo>
                  <a:lnTo>
                    <a:pt x="276" y="1071"/>
                  </a:lnTo>
                  <a:lnTo>
                    <a:pt x="265" y="1066"/>
                  </a:lnTo>
                  <a:lnTo>
                    <a:pt x="252" y="1064"/>
                  </a:lnTo>
                  <a:lnTo>
                    <a:pt x="241" y="1066"/>
                  </a:lnTo>
                  <a:lnTo>
                    <a:pt x="234" y="1067"/>
                  </a:lnTo>
                  <a:lnTo>
                    <a:pt x="230" y="1071"/>
                  </a:lnTo>
                  <a:lnTo>
                    <a:pt x="223" y="1079"/>
                  </a:lnTo>
                  <a:lnTo>
                    <a:pt x="215" y="1087"/>
                  </a:lnTo>
                  <a:lnTo>
                    <a:pt x="204" y="1093"/>
                  </a:lnTo>
                  <a:lnTo>
                    <a:pt x="190" y="1094"/>
                  </a:lnTo>
                  <a:lnTo>
                    <a:pt x="163" y="1092"/>
                  </a:lnTo>
                  <a:lnTo>
                    <a:pt x="152" y="1092"/>
                  </a:lnTo>
                  <a:lnTo>
                    <a:pt x="142" y="1093"/>
                  </a:lnTo>
                  <a:lnTo>
                    <a:pt x="135" y="1097"/>
                  </a:lnTo>
                  <a:lnTo>
                    <a:pt x="129" y="1111"/>
                  </a:lnTo>
                  <a:lnTo>
                    <a:pt x="127" y="1112"/>
                  </a:lnTo>
                  <a:lnTo>
                    <a:pt x="124" y="1112"/>
                  </a:lnTo>
                  <a:lnTo>
                    <a:pt x="122" y="1111"/>
                  </a:lnTo>
                  <a:lnTo>
                    <a:pt x="118" y="1108"/>
                  </a:lnTo>
                  <a:lnTo>
                    <a:pt x="103" y="1093"/>
                  </a:lnTo>
                  <a:lnTo>
                    <a:pt x="94" y="1086"/>
                  </a:lnTo>
                  <a:lnTo>
                    <a:pt x="90" y="1081"/>
                  </a:lnTo>
                  <a:lnTo>
                    <a:pt x="88" y="1078"/>
                  </a:lnTo>
                  <a:lnTo>
                    <a:pt x="86" y="1075"/>
                  </a:lnTo>
                  <a:lnTo>
                    <a:pt x="82" y="1068"/>
                  </a:lnTo>
                  <a:lnTo>
                    <a:pt x="78" y="1059"/>
                  </a:lnTo>
                  <a:lnTo>
                    <a:pt x="72" y="1046"/>
                  </a:lnTo>
                  <a:lnTo>
                    <a:pt x="64" y="1027"/>
                  </a:lnTo>
                  <a:lnTo>
                    <a:pt x="57" y="1019"/>
                  </a:lnTo>
                  <a:lnTo>
                    <a:pt x="48" y="1012"/>
                  </a:lnTo>
                  <a:lnTo>
                    <a:pt x="36" y="1007"/>
                  </a:lnTo>
                  <a:lnTo>
                    <a:pt x="21" y="1000"/>
                  </a:lnTo>
                  <a:lnTo>
                    <a:pt x="12" y="993"/>
                  </a:lnTo>
                  <a:lnTo>
                    <a:pt x="8" y="986"/>
                  </a:lnTo>
                  <a:lnTo>
                    <a:pt x="8" y="979"/>
                  </a:lnTo>
                  <a:lnTo>
                    <a:pt x="10" y="971"/>
                  </a:lnTo>
                  <a:lnTo>
                    <a:pt x="10" y="963"/>
                  </a:lnTo>
                  <a:lnTo>
                    <a:pt x="8" y="957"/>
                  </a:lnTo>
                  <a:lnTo>
                    <a:pt x="5" y="953"/>
                  </a:lnTo>
                  <a:lnTo>
                    <a:pt x="4" y="950"/>
                  </a:lnTo>
                  <a:lnTo>
                    <a:pt x="0" y="946"/>
                  </a:lnTo>
                  <a:lnTo>
                    <a:pt x="0" y="945"/>
                  </a:lnTo>
                  <a:lnTo>
                    <a:pt x="1" y="944"/>
                  </a:lnTo>
                  <a:lnTo>
                    <a:pt x="4" y="942"/>
                  </a:lnTo>
                  <a:lnTo>
                    <a:pt x="11" y="929"/>
                  </a:lnTo>
                  <a:lnTo>
                    <a:pt x="18" y="916"/>
                  </a:lnTo>
                  <a:lnTo>
                    <a:pt x="23" y="902"/>
                  </a:lnTo>
                  <a:lnTo>
                    <a:pt x="25" y="890"/>
                  </a:lnTo>
                  <a:lnTo>
                    <a:pt x="22" y="878"/>
                  </a:lnTo>
                  <a:lnTo>
                    <a:pt x="21" y="870"/>
                  </a:lnTo>
                  <a:lnTo>
                    <a:pt x="18" y="860"/>
                  </a:lnTo>
                  <a:lnTo>
                    <a:pt x="14" y="850"/>
                  </a:lnTo>
                  <a:lnTo>
                    <a:pt x="14" y="839"/>
                  </a:lnTo>
                  <a:lnTo>
                    <a:pt x="18" y="827"/>
                  </a:lnTo>
                  <a:lnTo>
                    <a:pt x="23" y="815"/>
                  </a:lnTo>
                  <a:lnTo>
                    <a:pt x="29" y="800"/>
                  </a:lnTo>
                  <a:lnTo>
                    <a:pt x="38" y="771"/>
                  </a:lnTo>
                  <a:lnTo>
                    <a:pt x="44" y="761"/>
                  </a:lnTo>
                  <a:lnTo>
                    <a:pt x="53" y="753"/>
                  </a:lnTo>
                  <a:lnTo>
                    <a:pt x="66" y="746"/>
                  </a:lnTo>
                  <a:lnTo>
                    <a:pt x="90" y="734"/>
                  </a:lnTo>
                  <a:lnTo>
                    <a:pt x="96" y="728"/>
                  </a:lnTo>
                  <a:lnTo>
                    <a:pt x="97" y="722"/>
                  </a:lnTo>
                  <a:lnTo>
                    <a:pt x="98" y="713"/>
                  </a:lnTo>
                  <a:lnTo>
                    <a:pt x="98" y="702"/>
                  </a:lnTo>
                  <a:lnTo>
                    <a:pt x="101" y="691"/>
                  </a:lnTo>
                  <a:lnTo>
                    <a:pt x="107" y="679"/>
                  </a:lnTo>
                  <a:lnTo>
                    <a:pt x="112" y="671"/>
                  </a:lnTo>
                  <a:lnTo>
                    <a:pt x="118" y="665"/>
                  </a:lnTo>
                  <a:lnTo>
                    <a:pt x="120" y="664"/>
                  </a:lnTo>
                  <a:lnTo>
                    <a:pt x="124" y="661"/>
                  </a:lnTo>
                  <a:lnTo>
                    <a:pt x="130" y="656"/>
                  </a:lnTo>
                  <a:lnTo>
                    <a:pt x="138" y="649"/>
                  </a:lnTo>
                  <a:lnTo>
                    <a:pt x="148" y="642"/>
                  </a:lnTo>
                  <a:lnTo>
                    <a:pt x="155" y="639"/>
                  </a:lnTo>
                  <a:lnTo>
                    <a:pt x="164" y="639"/>
                  </a:lnTo>
                  <a:lnTo>
                    <a:pt x="172" y="641"/>
                  </a:lnTo>
                  <a:lnTo>
                    <a:pt x="185" y="641"/>
                  </a:lnTo>
                  <a:lnTo>
                    <a:pt x="190" y="638"/>
                  </a:lnTo>
                  <a:lnTo>
                    <a:pt x="198" y="635"/>
                  </a:lnTo>
                  <a:lnTo>
                    <a:pt x="208" y="631"/>
                  </a:lnTo>
                  <a:lnTo>
                    <a:pt x="224" y="623"/>
                  </a:lnTo>
                  <a:lnTo>
                    <a:pt x="234" y="619"/>
                  </a:lnTo>
                  <a:lnTo>
                    <a:pt x="246" y="613"/>
                  </a:lnTo>
                  <a:lnTo>
                    <a:pt x="256" y="611"/>
                  </a:lnTo>
                  <a:lnTo>
                    <a:pt x="261" y="609"/>
                  </a:lnTo>
                  <a:lnTo>
                    <a:pt x="308" y="609"/>
                  </a:lnTo>
                  <a:lnTo>
                    <a:pt x="320" y="608"/>
                  </a:lnTo>
                  <a:lnTo>
                    <a:pt x="327" y="607"/>
                  </a:lnTo>
                  <a:lnTo>
                    <a:pt x="332" y="605"/>
                  </a:lnTo>
                  <a:lnTo>
                    <a:pt x="340" y="604"/>
                  </a:lnTo>
                  <a:lnTo>
                    <a:pt x="350" y="604"/>
                  </a:lnTo>
                  <a:lnTo>
                    <a:pt x="358" y="607"/>
                  </a:lnTo>
                  <a:lnTo>
                    <a:pt x="366" y="613"/>
                  </a:lnTo>
                  <a:lnTo>
                    <a:pt x="372" y="626"/>
                  </a:lnTo>
                  <a:lnTo>
                    <a:pt x="375" y="637"/>
                  </a:lnTo>
                  <a:lnTo>
                    <a:pt x="373" y="642"/>
                  </a:lnTo>
                  <a:lnTo>
                    <a:pt x="369" y="645"/>
                  </a:lnTo>
                  <a:lnTo>
                    <a:pt x="364" y="646"/>
                  </a:lnTo>
                  <a:lnTo>
                    <a:pt x="358" y="646"/>
                  </a:lnTo>
                  <a:lnTo>
                    <a:pt x="354" y="648"/>
                  </a:lnTo>
                  <a:lnTo>
                    <a:pt x="351" y="650"/>
                  </a:lnTo>
                  <a:lnTo>
                    <a:pt x="350" y="653"/>
                  </a:lnTo>
                  <a:lnTo>
                    <a:pt x="351" y="656"/>
                  </a:lnTo>
                  <a:lnTo>
                    <a:pt x="353" y="657"/>
                  </a:lnTo>
                  <a:lnTo>
                    <a:pt x="354" y="660"/>
                  </a:lnTo>
                  <a:lnTo>
                    <a:pt x="357" y="663"/>
                  </a:lnTo>
                  <a:lnTo>
                    <a:pt x="360" y="664"/>
                  </a:lnTo>
                  <a:lnTo>
                    <a:pt x="361" y="664"/>
                  </a:lnTo>
                  <a:lnTo>
                    <a:pt x="366" y="667"/>
                  </a:lnTo>
                  <a:lnTo>
                    <a:pt x="373" y="672"/>
                  </a:lnTo>
                  <a:lnTo>
                    <a:pt x="381" y="678"/>
                  </a:lnTo>
                  <a:lnTo>
                    <a:pt x="388" y="681"/>
                  </a:lnTo>
                  <a:lnTo>
                    <a:pt x="395" y="682"/>
                  </a:lnTo>
                  <a:lnTo>
                    <a:pt x="403" y="685"/>
                  </a:lnTo>
                  <a:lnTo>
                    <a:pt x="414" y="690"/>
                  </a:lnTo>
                  <a:lnTo>
                    <a:pt x="416" y="691"/>
                  </a:lnTo>
                  <a:lnTo>
                    <a:pt x="421" y="696"/>
                  </a:lnTo>
                  <a:lnTo>
                    <a:pt x="428" y="701"/>
                  </a:lnTo>
                  <a:lnTo>
                    <a:pt x="435" y="705"/>
                  </a:lnTo>
                  <a:lnTo>
                    <a:pt x="448" y="708"/>
                  </a:lnTo>
                  <a:lnTo>
                    <a:pt x="455" y="712"/>
                  </a:lnTo>
                  <a:lnTo>
                    <a:pt x="464" y="716"/>
                  </a:lnTo>
                  <a:lnTo>
                    <a:pt x="472" y="717"/>
                  </a:lnTo>
                  <a:lnTo>
                    <a:pt x="479" y="713"/>
                  </a:lnTo>
                  <a:lnTo>
                    <a:pt x="495" y="685"/>
                  </a:lnTo>
                  <a:lnTo>
                    <a:pt x="500" y="678"/>
                  </a:lnTo>
                  <a:lnTo>
                    <a:pt x="506" y="676"/>
                  </a:lnTo>
                  <a:lnTo>
                    <a:pt x="517" y="681"/>
                  </a:lnTo>
                  <a:lnTo>
                    <a:pt x="529" y="687"/>
                  </a:lnTo>
                  <a:lnTo>
                    <a:pt x="541" y="690"/>
                  </a:lnTo>
                  <a:lnTo>
                    <a:pt x="581" y="690"/>
                  </a:lnTo>
                  <a:lnTo>
                    <a:pt x="587" y="693"/>
                  </a:lnTo>
                  <a:lnTo>
                    <a:pt x="585" y="697"/>
                  </a:lnTo>
                  <a:lnTo>
                    <a:pt x="581" y="704"/>
                  </a:lnTo>
                  <a:lnTo>
                    <a:pt x="573" y="711"/>
                  </a:lnTo>
                  <a:lnTo>
                    <a:pt x="561" y="723"/>
                  </a:lnTo>
                  <a:lnTo>
                    <a:pt x="559" y="726"/>
                  </a:lnTo>
                  <a:lnTo>
                    <a:pt x="562" y="728"/>
                  </a:lnTo>
                  <a:lnTo>
                    <a:pt x="563" y="728"/>
                  </a:lnTo>
                  <a:lnTo>
                    <a:pt x="566" y="727"/>
                  </a:lnTo>
                  <a:lnTo>
                    <a:pt x="573" y="720"/>
                  </a:lnTo>
                  <a:lnTo>
                    <a:pt x="577" y="715"/>
                  </a:lnTo>
                  <a:lnTo>
                    <a:pt x="587" y="707"/>
                  </a:lnTo>
                  <a:lnTo>
                    <a:pt x="596" y="701"/>
                  </a:lnTo>
                  <a:lnTo>
                    <a:pt x="606" y="698"/>
                  </a:lnTo>
                  <a:lnTo>
                    <a:pt x="617" y="696"/>
                  </a:lnTo>
                  <a:lnTo>
                    <a:pt x="621" y="696"/>
                  </a:lnTo>
                  <a:lnTo>
                    <a:pt x="626" y="698"/>
                  </a:lnTo>
                  <a:lnTo>
                    <a:pt x="629" y="701"/>
                  </a:lnTo>
                  <a:lnTo>
                    <a:pt x="632" y="705"/>
                  </a:lnTo>
                  <a:lnTo>
                    <a:pt x="634" y="704"/>
                  </a:lnTo>
                  <a:lnTo>
                    <a:pt x="648" y="704"/>
                  </a:lnTo>
                  <a:lnTo>
                    <a:pt x="651" y="702"/>
                  </a:lnTo>
                  <a:lnTo>
                    <a:pt x="655" y="694"/>
                  </a:lnTo>
                  <a:lnTo>
                    <a:pt x="658" y="690"/>
                  </a:lnTo>
                  <a:lnTo>
                    <a:pt x="662" y="685"/>
                  </a:lnTo>
                  <a:lnTo>
                    <a:pt x="669" y="672"/>
                  </a:lnTo>
                  <a:lnTo>
                    <a:pt x="673" y="659"/>
                  </a:lnTo>
                  <a:lnTo>
                    <a:pt x="675" y="644"/>
                  </a:lnTo>
                  <a:lnTo>
                    <a:pt x="677" y="630"/>
                  </a:lnTo>
                  <a:lnTo>
                    <a:pt x="677" y="622"/>
                  </a:lnTo>
                  <a:lnTo>
                    <a:pt x="675" y="620"/>
                  </a:lnTo>
                  <a:lnTo>
                    <a:pt x="673" y="619"/>
                  </a:lnTo>
                  <a:lnTo>
                    <a:pt x="671" y="619"/>
                  </a:lnTo>
                  <a:lnTo>
                    <a:pt x="669" y="620"/>
                  </a:lnTo>
                  <a:lnTo>
                    <a:pt x="666" y="620"/>
                  </a:lnTo>
                  <a:lnTo>
                    <a:pt x="660" y="623"/>
                  </a:lnTo>
                  <a:lnTo>
                    <a:pt x="641" y="628"/>
                  </a:lnTo>
                  <a:lnTo>
                    <a:pt x="634" y="628"/>
                  </a:lnTo>
                  <a:lnTo>
                    <a:pt x="629" y="627"/>
                  </a:lnTo>
                  <a:lnTo>
                    <a:pt x="622" y="624"/>
                  </a:lnTo>
                  <a:lnTo>
                    <a:pt x="614" y="623"/>
                  </a:lnTo>
                  <a:lnTo>
                    <a:pt x="606" y="626"/>
                  </a:lnTo>
                  <a:lnTo>
                    <a:pt x="598" y="626"/>
                  </a:lnTo>
                  <a:lnTo>
                    <a:pt x="589" y="623"/>
                  </a:lnTo>
                  <a:lnTo>
                    <a:pt x="578" y="615"/>
                  </a:lnTo>
                  <a:lnTo>
                    <a:pt x="569" y="609"/>
                  </a:lnTo>
                  <a:lnTo>
                    <a:pt x="561" y="604"/>
                  </a:lnTo>
                  <a:lnTo>
                    <a:pt x="557" y="600"/>
                  </a:lnTo>
                  <a:lnTo>
                    <a:pt x="555" y="594"/>
                  </a:lnTo>
                  <a:lnTo>
                    <a:pt x="555" y="574"/>
                  </a:lnTo>
                  <a:lnTo>
                    <a:pt x="554" y="564"/>
                  </a:lnTo>
                  <a:lnTo>
                    <a:pt x="552" y="557"/>
                  </a:lnTo>
                  <a:lnTo>
                    <a:pt x="550" y="554"/>
                  </a:lnTo>
                  <a:lnTo>
                    <a:pt x="544" y="554"/>
                  </a:lnTo>
                  <a:lnTo>
                    <a:pt x="540" y="556"/>
                  </a:lnTo>
                  <a:lnTo>
                    <a:pt x="535" y="561"/>
                  </a:lnTo>
                  <a:lnTo>
                    <a:pt x="532" y="563"/>
                  </a:lnTo>
                  <a:lnTo>
                    <a:pt x="529" y="565"/>
                  </a:lnTo>
                  <a:lnTo>
                    <a:pt x="525" y="567"/>
                  </a:lnTo>
                  <a:lnTo>
                    <a:pt x="522" y="570"/>
                  </a:lnTo>
                  <a:lnTo>
                    <a:pt x="518" y="571"/>
                  </a:lnTo>
                  <a:lnTo>
                    <a:pt x="517" y="572"/>
                  </a:lnTo>
                  <a:lnTo>
                    <a:pt x="515" y="575"/>
                  </a:lnTo>
                  <a:lnTo>
                    <a:pt x="521" y="580"/>
                  </a:lnTo>
                  <a:lnTo>
                    <a:pt x="528" y="585"/>
                  </a:lnTo>
                  <a:lnTo>
                    <a:pt x="532" y="591"/>
                  </a:lnTo>
                  <a:lnTo>
                    <a:pt x="533" y="598"/>
                  </a:lnTo>
                  <a:lnTo>
                    <a:pt x="532" y="602"/>
                  </a:lnTo>
                  <a:lnTo>
                    <a:pt x="529" y="607"/>
                  </a:lnTo>
                  <a:lnTo>
                    <a:pt x="526" y="609"/>
                  </a:lnTo>
                  <a:lnTo>
                    <a:pt x="524" y="611"/>
                  </a:lnTo>
                  <a:lnTo>
                    <a:pt x="520" y="613"/>
                  </a:lnTo>
                  <a:lnTo>
                    <a:pt x="513" y="620"/>
                  </a:lnTo>
                  <a:lnTo>
                    <a:pt x="499" y="631"/>
                  </a:lnTo>
                  <a:lnTo>
                    <a:pt x="492" y="635"/>
                  </a:lnTo>
                  <a:lnTo>
                    <a:pt x="490" y="634"/>
                  </a:lnTo>
                  <a:lnTo>
                    <a:pt x="487" y="627"/>
                  </a:lnTo>
                  <a:lnTo>
                    <a:pt x="485" y="615"/>
                  </a:lnTo>
                  <a:lnTo>
                    <a:pt x="484" y="601"/>
                  </a:lnTo>
                  <a:lnTo>
                    <a:pt x="483" y="589"/>
                  </a:lnTo>
                  <a:lnTo>
                    <a:pt x="481" y="582"/>
                  </a:lnTo>
                  <a:lnTo>
                    <a:pt x="476" y="575"/>
                  </a:lnTo>
                  <a:lnTo>
                    <a:pt x="469" y="564"/>
                  </a:lnTo>
                  <a:lnTo>
                    <a:pt x="465" y="553"/>
                  </a:lnTo>
                  <a:lnTo>
                    <a:pt x="459" y="543"/>
                  </a:lnTo>
                  <a:lnTo>
                    <a:pt x="450" y="537"/>
                  </a:lnTo>
                  <a:lnTo>
                    <a:pt x="435" y="522"/>
                  </a:lnTo>
                  <a:lnTo>
                    <a:pt x="424" y="513"/>
                  </a:lnTo>
                  <a:lnTo>
                    <a:pt x="413" y="504"/>
                  </a:lnTo>
                  <a:lnTo>
                    <a:pt x="405" y="496"/>
                  </a:lnTo>
                  <a:lnTo>
                    <a:pt x="398" y="490"/>
                  </a:lnTo>
                  <a:lnTo>
                    <a:pt x="392" y="486"/>
                  </a:lnTo>
                  <a:lnTo>
                    <a:pt x="386" y="485"/>
                  </a:lnTo>
                  <a:lnTo>
                    <a:pt x="381" y="485"/>
                  </a:lnTo>
                  <a:lnTo>
                    <a:pt x="380" y="490"/>
                  </a:lnTo>
                  <a:lnTo>
                    <a:pt x="381" y="498"/>
                  </a:lnTo>
                  <a:lnTo>
                    <a:pt x="388" y="505"/>
                  </a:lnTo>
                  <a:lnTo>
                    <a:pt x="395" y="511"/>
                  </a:lnTo>
                  <a:lnTo>
                    <a:pt x="401" y="519"/>
                  </a:lnTo>
                  <a:lnTo>
                    <a:pt x="409" y="530"/>
                  </a:lnTo>
                  <a:lnTo>
                    <a:pt x="420" y="538"/>
                  </a:lnTo>
                  <a:lnTo>
                    <a:pt x="429" y="543"/>
                  </a:lnTo>
                  <a:lnTo>
                    <a:pt x="435" y="546"/>
                  </a:lnTo>
                  <a:lnTo>
                    <a:pt x="448" y="557"/>
                  </a:lnTo>
                  <a:lnTo>
                    <a:pt x="454" y="561"/>
                  </a:lnTo>
                  <a:lnTo>
                    <a:pt x="457" y="563"/>
                  </a:lnTo>
                  <a:lnTo>
                    <a:pt x="454" y="564"/>
                  </a:lnTo>
                  <a:lnTo>
                    <a:pt x="451" y="564"/>
                  </a:lnTo>
                  <a:lnTo>
                    <a:pt x="448" y="565"/>
                  </a:lnTo>
                  <a:lnTo>
                    <a:pt x="440" y="565"/>
                  </a:lnTo>
                  <a:lnTo>
                    <a:pt x="439" y="567"/>
                  </a:lnTo>
                  <a:lnTo>
                    <a:pt x="439" y="572"/>
                  </a:lnTo>
                  <a:lnTo>
                    <a:pt x="440" y="579"/>
                  </a:lnTo>
                  <a:lnTo>
                    <a:pt x="443" y="589"/>
                  </a:lnTo>
                  <a:lnTo>
                    <a:pt x="444" y="596"/>
                  </a:lnTo>
                  <a:lnTo>
                    <a:pt x="444" y="602"/>
                  </a:lnTo>
                  <a:lnTo>
                    <a:pt x="442" y="605"/>
                  </a:lnTo>
                  <a:lnTo>
                    <a:pt x="440" y="605"/>
                  </a:lnTo>
                  <a:lnTo>
                    <a:pt x="438" y="604"/>
                  </a:lnTo>
                  <a:lnTo>
                    <a:pt x="435" y="601"/>
                  </a:lnTo>
                  <a:lnTo>
                    <a:pt x="433" y="598"/>
                  </a:lnTo>
                  <a:lnTo>
                    <a:pt x="431" y="596"/>
                  </a:lnTo>
                  <a:lnTo>
                    <a:pt x="429" y="591"/>
                  </a:lnTo>
                  <a:lnTo>
                    <a:pt x="428" y="589"/>
                  </a:lnTo>
                  <a:lnTo>
                    <a:pt x="420" y="570"/>
                  </a:lnTo>
                  <a:lnTo>
                    <a:pt x="416" y="563"/>
                  </a:lnTo>
                  <a:lnTo>
                    <a:pt x="402" y="556"/>
                  </a:lnTo>
                  <a:lnTo>
                    <a:pt x="392" y="553"/>
                  </a:lnTo>
                  <a:lnTo>
                    <a:pt x="379" y="546"/>
                  </a:lnTo>
                  <a:lnTo>
                    <a:pt x="373" y="542"/>
                  </a:lnTo>
                  <a:lnTo>
                    <a:pt x="365" y="535"/>
                  </a:lnTo>
                  <a:lnTo>
                    <a:pt x="358" y="527"/>
                  </a:lnTo>
                  <a:lnTo>
                    <a:pt x="354" y="519"/>
                  </a:lnTo>
                  <a:lnTo>
                    <a:pt x="350" y="512"/>
                  </a:lnTo>
                  <a:lnTo>
                    <a:pt x="343" y="509"/>
                  </a:lnTo>
                  <a:lnTo>
                    <a:pt x="336" y="508"/>
                  </a:lnTo>
                  <a:lnTo>
                    <a:pt x="331" y="508"/>
                  </a:lnTo>
                  <a:lnTo>
                    <a:pt x="325" y="512"/>
                  </a:lnTo>
                  <a:lnTo>
                    <a:pt x="319" y="517"/>
                  </a:lnTo>
                  <a:lnTo>
                    <a:pt x="310" y="523"/>
                  </a:lnTo>
                  <a:lnTo>
                    <a:pt x="304" y="526"/>
                  </a:lnTo>
                  <a:lnTo>
                    <a:pt x="294" y="524"/>
                  </a:lnTo>
                  <a:lnTo>
                    <a:pt x="284" y="520"/>
                  </a:lnTo>
                  <a:lnTo>
                    <a:pt x="275" y="517"/>
                  </a:lnTo>
                  <a:lnTo>
                    <a:pt x="269" y="520"/>
                  </a:lnTo>
                  <a:lnTo>
                    <a:pt x="267" y="526"/>
                  </a:lnTo>
                  <a:lnTo>
                    <a:pt x="264" y="535"/>
                  </a:lnTo>
                  <a:lnTo>
                    <a:pt x="263" y="543"/>
                  </a:lnTo>
                  <a:lnTo>
                    <a:pt x="258" y="549"/>
                  </a:lnTo>
                  <a:lnTo>
                    <a:pt x="252" y="550"/>
                  </a:lnTo>
                  <a:lnTo>
                    <a:pt x="243" y="552"/>
                  </a:lnTo>
                  <a:lnTo>
                    <a:pt x="238" y="556"/>
                  </a:lnTo>
                  <a:lnTo>
                    <a:pt x="231" y="563"/>
                  </a:lnTo>
                  <a:lnTo>
                    <a:pt x="224" y="568"/>
                  </a:lnTo>
                  <a:lnTo>
                    <a:pt x="220" y="575"/>
                  </a:lnTo>
                  <a:lnTo>
                    <a:pt x="220" y="580"/>
                  </a:lnTo>
                  <a:lnTo>
                    <a:pt x="223" y="586"/>
                  </a:lnTo>
                  <a:lnTo>
                    <a:pt x="224" y="587"/>
                  </a:lnTo>
                  <a:lnTo>
                    <a:pt x="224" y="591"/>
                  </a:lnTo>
                  <a:lnTo>
                    <a:pt x="222" y="593"/>
                  </a:lnTo>
                  <a:lnTo>
                    <a:pt x="219" y="596"/>
                  </a:lnTo>
                  <a:lnTo>
                    <a:pt x="212" y="601"/>
                  </a:lnTo>
                  <a:lnTo>
                    <a:pt x="206" y="608"/>
                  </a:lnTo>
                  <a:lnTo>
                    <a:pt x="201" y="613"/>
                  </a:lnTo>
                  <a:lnTo>
                    <a:pt x="194" y="616"/>
                  </a:lnTo>
                  <a:lnTo>
                    <a:pt x="185" y="617"/>
                  </a:lnTo>
                  <a:lnTo>
                    <a:pt x="174" y="619"/>
                  </a:lnTo>
                  <a:lnTo>
                    <a:pt x="167" y="617"/>
                  </a:lnTo>
                  <a:lnTo>
                    <a:pt x="164" y="617"/>
                  </a:lnTo>
                  <a:lnTo>
                    <a:pt x="160" y="622"/>
                  </a:lnTo>
                  <a:lnTo>
                    <a:pt x="157" y="630"/>
                  </a:lnTo>
                  <a:lnTo>
                    <a:pt x="155" y="633"/>
                  </a:lnTo>
                  <a:lnTo>
                    <a:pt x="153" y="635"/>
                  </a:lnTo>
                  <a:lnTo>
                    <a:pt x="152" y="635"/>
                  </a:lnTo>
                  <a:lnTo>
                    <a:pt x="148" y="631"/>
                  </a:lnTo>
                  <a:lnTo>
                    <a:pt x="146" y="627"/>
                  </a:lnTo>
                  <a:lnTo>
                    <a:pt x="144" y="624"/>
                  </a:lnTo>
                  <a:lnTo>
                    <a:pt x="142" y="620"/>
                  </a:lnTo>
                  <a:lnTo>
                    <a:pt x="139" y="617"/>
                  </a:lnTo>
                  <a:lnTo>
                    <a:pt x="134" y="615"/>
                  </a:lnTo>
                  <a:lnTo>
                    <a:pt x="127" y="613"/>
                  </a:lnTo>
                  <a:lnTo>
                    <a:pt x="120" y="615"/>
                  </a:lnTo>
                  <a:lnTo>
                    <a:pt x="116" y="615"/>
                  </a:lnTo>
                  <a:lnTo>
                    <a:pt x="113" y="613"/>
                  </a:lnTo>
                  <a:lnTo>
                    <a:pt x="112" y="611"/>
                  </a:lnTo>
                  <a:lnTo>
                    <a:pt x="107" y="602"/>
                  </a:lnTo>
                  <a:lnTo>
                    <a:pt x="105" y="600"/>
                  </a:lnTo>
                  <a:lnTo>
                    <a:pt x="100" y="594"/>
                  </a:lnTo>
                  <a:lnTo>
                    <a:pt x="98" y="590"/>
                  </a:lnTo>
                  <a:lnTo>
                    <a:pt x="98" y="582"/>
                  </a:lnTo>
                  <a:lnTo>
                    <a:pt x="100" y="579"/>
                  </a:lnTo>
                  <a:lnTo>
                    <a:pt x="103" y="576"/>
                  </a:lnTo>
                  <a:lnTo>
                    <a:pt x="107" y="571"/>
                  </a:lnTo>
                  <a:lnTo>
                    <a:pt x="108" y="564"/>
                  </a:lnTo>
                  <a:lnTo>
                    <a:pt x="107" y="554"/>
                  </a:lnTo>
                  <a:lnTo>
                    <a:pt x="105" y="546"/>
                  </a:lnTo>
                  <a:lnTo>
                    <a:pt x="105" y="526"/>
                  </a:lnTo>
                  <a:lnTo>
                    <a:pt x="108" y="517"/>
                  </a:lnTo>
                  <a:lnTo>
                    <a:pt x="112" y="512"/>
                  </a:lnTo>
                  <a:lnTo>
                    <a:pt x="123" y="511"/>
                  </a:lnTo>
                  <a:lnTo>
                    <a:pt x="137" y="511"/>
                  </a:lnTo>
                  <a:lnTo>
                    <a:pt x="150" y="512"/>
                  </a:lnTo>
                  <a:lnTo>
                    <a:pt x="171" y="512"/>
                  </a:lnTo>
                  <a:lnTo>
                    <a:pt x="180" y="513"/>
                  </a:lnTo>
                  <a:lnTo>
                    <a:pt x="197" y="513"/>
                  </a:lnTo>
                  <a:lnTo>
                    <a:pt x="201" y="509"/>
                  </a:lnTo>
                  <a:lnTo>
                    <a:pt x="206" y="491"/>
                  </a:lnTo>
                  <a:lnTo>
                    <a:pt x="208" y="474"/>
                  </a:lnTo>
                  <a:lnTo>
                    <a:pt x="204" y="465"/>
                  </a:lnTo>
                  <a:lnTo>
                    <a:pt x="194" y="459"/>
                  </a:lnTo>
                  <a:lnTo>
                    <a:pt x="182" y="453"/>
                  </a:lnTo>
                  <a:lnTo>
                    <a:pt x="165" y="449"/>
                  </a:lnTo>
                  <a:lnTo>
                    <a:pt x="163" y="448"/>
                  </a:lnTo>
                  <a:lnTo>
                    <a:pt x="161" y="445"/>
                  </a:lnTo>
                  <a:lnTo>
                    <a:pt x="161" y="442"/>
                  </a:lnTo>
                  <a:lnTo>
                    <a:pt x="164" y="441"/>
                  </a:lnTo>
                  <a:lnTo>
                    <a:pt x="168" y="439"/>
                  </a:lnTo>
                  <a:lnTo>
                    <a:pt x="174" y="438"/>
                  </a:lnTo>
                  <a:lnTo>
                    <a:pt x="182" y="437"/>
                  </a:lnTo>
                  <a:lnTo>
                    <a:pt x="189" y="434"/>
                  </a:lnTo>
                  <a:lnTo>
                    <a:pt x="194" y="431"/>
                  </a:lnTo>
                  <a:lnTo>
                    <a:pt x="201" y="428"/>
                  </a:lnTo>
                  <a:lnTo>
                    <a:pt x="220" y="424"/>
                  </a:lnTo>
                  <a:lnTo>
                    <a:pt x="237" y="420"/>
                  </a:lnTo>
                  <a:lnTo>
                    <a:pt x="241" y="419"/>
                  </a:lnTo>
                  <a:lnTo>
                    <a:pt x="245" y="415"/>
                  </a:lnTo>
                  <a:lnTo>
                    <a:pt x="245" y="412"/>
                  </a:lnTo>
                  <a:lnTo>
                    <a:pt x="246" y="408"/>
                  </a:lnTo>
                  <a:lnTo>
                    <a:pt x="246" y="401"/>
                  </a:lnTo>
                  <a:lnTo>
                    <a:pt x="249" y="397"/>
                  </a:lnTo>
                  <a:lnTo>
                    <a:pt x="256" y="394"/>
                  </a:lnTo>
                  <a:lnTo>
                    <a:pt x="264" y="393"/>
                  </a:lnTo>
                  <a:lnTo>
                    <a:pt x="271" y="391"/>
                  </a:lnTo>
                  <a:lnTo>
                    <a:pt x="273" y="391"/>
                  </a:lnTo>
                  <a:lnTo>
                    <a:pt x="275" y="390"/>
                  </a:lnTo>
                  <a:lnTo>
                    <a:pt x="279" y="385"/>
                  </a:lnTo>
                  <a:lnTo>
                    <a:pt x="297" y="367"/>
                  </a:lnTo>
                  <a:lnTo>
                    <a:pt x="306" y="363"/>
                  </a:lnTo>
                  <a:lnTo>
                    <a:pt x="320" y="363"/>
                  </a:lnTo>
                  <a:lnTo>
                    <a:pt x="332" y="364"/>
                  </a:lnTo>
                  <a:lnTo>
                    <a:pt x="335" y="365"/>
                  </a:lnTo>
                  <a:lnTo>
                    <a:pt x="336" y="364"/>
                  </a:lnTo>
                  <a:lnTo>
                    <a:pt x="338" y="364"/>
                  </a:lnTo>
                  <a:lnTo>
                    <a:pt x="336" y="363"/>
                  </a:lnTo>
                  <a:lnTo>
                    <a:pt x="336" y="360"/>
                  </a:lnTo>
                  <a:lnTo>
                    <a:pt x="334" y="359"/>
                  </a:lnTo>
                  <a:lnTo>
                    <a:pt x="332" y="356"/>
                  </a:lnTo>
                  <a:lnTo>
                    <a:pt x="328" y="352"/>
                  </a:lnTo>
                  <a:lnTo>
                    <a:pt x="327" y="349"/>
                  </a:lnTo>
                  <a:lnTo>
                    <a:pt x="325" y="343"/>
                  </a:lnTo>
                  <a:lnTo>
                    <a:pt x="325" y="335"/>
                  </a:lnTo>
                  <a:lnTo>
                    <a:pt x="327" y="328"/>
                  </a:lnTo>
                  <a:lnTo>
                    <a:pt x="330" y="322"/>
                  </a:lnTo>
                  <a:lnTo>
                    <a:pt x="334" y="316"/>
                  </a:lnTo>
                  <a:lnTo>
                    <a:pt x="342" y="312"/>
                  </a:lnTo>
                  <a:lnTo>
                    <a:pt x="350" y="311"/>
                  </a:lnTo>
                  <a:lnTo>
                    <a:pt x="357" y="312"/>
                  </a:lnTo>
                  <a:lnTo>
                    <a:pt x="360" y="316"/>
                  </a:lnTo>
                  <a:lnTo>
                    <a:pt x="360" y="322"/>
                  </a:lnTo>
                  <a:lnTo>
                    <a:pt x="358" y="328"/>
                  </a:lnTo>
                  <a:lnTo>
                    <a:pt x="358" y="337"/>
                  </a:lnTo>
                  <a:lnTo>
                    <a:pt x="361" y="345"/>
                  </a:lnTo>
                  <a:lnTo>
                    <a:pt x="364" y="349"/>
                  </a:lnTo>
                  <a:lnTo>
                    <a:pt x="368" y="353"/>
                  </a:lnTo>
                  <a:lnTo>
                    <a:pt x="376" y="352"/>
                  </a:lnTo>
                  <a:lnTo>
                    <a:pt x="401" y="352"/>
                  </a:lnTo>
                  <a:lnTo>
                    <a:pt x="407" y="350"/>
                  </a:lnTo>
                  <a:lnTo>
                    <a:pt x="416" y="349"/>
                  </a:lnTo>
                  <a:lnTo>
                    <a:pt x="425" y="348"/>
                  </a:lnTo>
                  <a:lnTo>
                    <a:pt x="433" y="348"/>
                  </a:lnTo>
                  <a:lnTo>
                    <a:pt x="439" y="346"/>
                  </a:lnTo>
                  <a:lnTo>
                    <a:pt x="446" y="345"/>
                  </a:lnTo>
                  <a:lnTo>
                    <a:pt x="457" y="346"/>
                  </a:lnTo>
                  <a:lnTo>
                    <a:pt x="472" y="350"/>
                  </a:lnTo>
                  <a:lnTo>
                    <a:pt x="477" y="352"/>
                  </a:lnTo>
                  <a:lnTo>
                    <a:pt x="480" y="350"/>
                  </a:lnTo>
                  <a:lnTo>
                    <a:pt x="481" y="346"/>
                  </a:lnTo>
                  <a:lnTo>
                    <a:pt x="481" y="328"/>
                  </a:lnTo>
                  <a:lnTo>
                    <a:pt x="484" y="320"/>
                  </a:lnTo>
                  <a:lnTo>
                    <a:pt x="490" y="311"/>
                  </a:lnTo>
                  <a:lnTo>
                    <a:pt x="495" y="305"/>
                  </a:lnTo>
                  <a:lnTo>
                    <a:pt x="502" y="302"/>
                  </a:lnTo>
                  <a:lnTo>
                    <a:pt x="513" y="305"/>
                  </a:lnTo>
                  <a:lnTo>
                    <a:pt x="522" y="306"/>
                  </a:lnTo>
                  <a:lnTo>
                    <a:pt x="531" y="305"/>
                  </a:lnTo>
                  <a:lnTo>
                    <a:pt x="532" y="302"/>
                  </a:lnTo>
                  <a:lnTo>
                    <a:pt x="532" y="301"/>
                  </a:lnTo>
                  <a:lnTo>
                    <a:pt x="531" y="298"/>
                  </a:lnTo>
                  <a:lnTo>
                    <a:pt x="526" y="295"/>
                  </a:lnTo>
                  <a:lnTo>
                    <a:pt x="524" y="293"/>
                  </a:lnTo>
                  <a:lnTo>
                    <a:pt x="520" y="291"/>
                  </a:lnTo>
                  <a:lnTo>
                    <a:pt x="514" y="286"/>
                  </a:lnTo>
                  <a:lnTo>
                    <a:pt x="518" y="283"/>
                  </a:lnTo>
                  <a:lnTo>
                    <a:pt x="526" y="282"/>
                  </a:lnTo>
                  <a:lnTo>
                    <a:pt x="539" y="282"/>
                  </a:lnTo>
                  <a:lnTo>
                    <a:pt x="552" y="280"/>
                  </a:lnTo>
                  <a:lnTo>
                    <a:pt x="569" y="279"/>
                  </a:lnTo>
                  <a:lnTo>
                    <a:pt x="581" y="279"/>
                  </a:lnTo>
                  <a:lnTo>
                    <a:pt x="591" y="278"/>
                  </a:lnTo>
                  <a:lnTo>
                    <a:pt x="593" y="275"/>
                  </a:lnTo>
                  <a:lnTo>
                    <a:pt x="593" y="272"/>
                  </a:lnTo>
                  <a:lnTo>
                    <a:pt x="591" y="267"/>
                  </a:lnTo>
                  <a:lnTo>
                    <a:pt x="588" y="264"/>
                  </a:lnTo>
                  <a:lnTo>
                    <a:pt x="587" y="261"/>
                  </a:lnTo>
                  <a:lnTo>
                    <a:pt x="582" y="257"/>
                  </a:lnTo>
                  <a:lnTo>
                    <a:pt x="576" y="257"/>
                  </a:lnTo>
                  <a:lnTo>
                    <a:pt x="566" y="258"/>
                  </a:lnTo>
                  <a:lnTo>
                    <a:pt x="546" y="258"/>
                  </a:lnTo>
                  <a:lnTo>
                    <a:pt x="535" y="260"/>
                  </a:lnTo>
                  <a:lnTo>
                    <a:pt x="524" y="265"/>
                  </a:lnTo>
                  <a:lnTo>
                    <a:pt x="513" y="269"/>
                  </a:lnTo>
                  <a:lnTo>
                    <a:pt x="507" y="267"/>
                  </a:lnTo>
                  <a:lnTo>
                    <a:pt x="503" y="261"/>
                  </a:lnTo>
                  <a:lnTo>
                    <a:pt x="500" y="253"/>
                  </a:lnTo>
                  <a:lnTo>
                    <a:pt x="496" y="246"/>
                  </a:lnTo>
                  <a:lnTo>
                    <a:pt x="494" y="239"/>
                  </a:lnTo>
                  <a:lnTo>
                    <a:pt x="492" y="231"/>
                  </a:lnTo>
                  <a:lnTo>
                    <a:pt x="495" y="224"/>
                  </a:lnTo>
                  <a:lnTo>
                    <a:pt x="502" y="217"/>
                  </a:lnTo>
                  <a:lnTo>
                    <a:pt x="514" y="211"/>
                  </a:lnTo>
                  <a:lnTo>
                    <a:pt x="528" y="201"/>
                  </a:lnTo>
                  <a:lnTo>
                    <a:pt x="539" y="191"/>
                  </a:lnTo>
                  <a:lnTo>
                    <a:pt x="546" y="184"/>
                  </a:lnTo>
                  <a:lnTo>
                    <a:pt x="546" y="182"/>
                  </a:lnTo>
                  <a:lnTo>
                    <a:pt x="540" y="179"/>
                  </a:lnTo>
                  <a:lnTo>
                    <a:pt x="520" y="179"/>
                  </a:lnTo>
                  <a:lnTo>
                    <a:pt x="507" y="180"/>
                  </a:lnTo>
                  <a:lnTo>
                    <a:pt x="500" y="180"/>
                  </a:lnTo>
                  <a:lnTo>
                    <a:pt x="499" y="183"/>
                  </a:lnTo>
                  <a:lnTo>
                    <a:pt x="499" y="193"/>
                  </a:lnTo>
                  <a:lnTo>
                    <a:pt x="498" y="200"/>
                  </a:lnTo>
                  <a:lnTo>
                    <a:pt x="491" y="211"/>
                  </a:lnTo>
                  <a:lnTo>
                    <a:pt x="483" y="219"/>
                  </a:lnTo>
                  <a:lnTo>
                    <a:pt x="474" y="223"/>
                  </a:lnTo>
                  <a:lnTo>
                    <a:pt x="461" y="226"/>
                  </a:lnTo>
                  <a:lnTo>
                    <a:pt x="454" y="228"/>
                  </a:lnTo>
                  <a:lnTo>
                    <a:pt x="447" y="234"/>
                  </a:lnTo>
                  <a:lnTo>
                    <a:pt x="443" y="238"/>
                  </a:lnTo>
                  <a:lnTo>
                    <a:pt x="442" y="241"/>
                  </a:lnTo>
                  <a:lnTo>
                    <a:pt x="440" y="245"/>
                  </a:lnTo>
                  <a:lnTo>
                    <a:pt x="440" y="246"/>
                  </a:lnTo>
                  <a:lnTo>
                    <a:pt x="442" y="248"/>
                  </a:lnTo>
                  <a:lnTo>
                    <a:pt x="443" y="250"/>
                  </a:lnTo>
                  <a:lnTo>
                    <a:pt x="446" y="252"/>
                  </a:lnTo>
                  <a:lnTo>
                    <a:pt x="448" y="252"/>
                  </a:lnTo>
                  <a:lnTo>
                    <a:pt x="457" y="254"/>
                  </a:lnTo>
                  <a:lnTo>
                    <a:pt x="462" y="258"/>
                  </a:lnTo>
                  <a:lnTo>
                    <a:pt x="464" y="264"/>
                  </a:lnTo>
                  <a:lnTo>
                    <a:pt x="462" y="271"/>
                  </a:lnTo>
                  <a:lnTo>
                    <a:pt x="457" y="279"/>
                  </a:lnTo>
                  <a:lnTo>
                    <a:pt x="451" y="283"/>
                  </a:lnTo>
                  <a:lnTo>
                    <a:pt x="440" y="300"/>
                  </a:lnTo>
                  <a:lnTo>
                    <a:pt x="439" y="308"/>
                  </a:lnTo>
                  <a:lnTo>
                    <a:pt x="439" y="312"/>
                  </a:lnTo>
                  <a:lnTo>
                    <a:pt x="438" y="315"/>
                  </a:lnTo>
                  <a:lnTo>
                    <a:pt x="435" y="319"/>
                  </a:lnTo>
                  <a:lnTo>
                    <a:pt x="432" y="320"/>
                  </a:lnTo>
                  <a:lnTo>
                    <a:pt x="431" y="323"/>
                  </a:lnTo>
                  <a:lnTo>
                    <a:pt x="425" y="326"/>
                  </a:lnTo>
                  <a:lnTo>
                    <a:pt x="417" y="327"/>
                  </a:lnTo>
                  <a:lnTo>
                    <a:pt x="407" y="330"/>
                  </a:lnTo>
                  <a:lnTo>
                    <a:pt x="397" y="331"/>
                  </a:lnTo>
                  <a:lnTo>
                    <a:pt x="387" y="334"/>
                  </a:lnTo>
                  <a:lnTo>
                    <a:pt x="380" y="335"/>
                  </a:lnTo>
                  <a:lnTo>
                    <a:pt x="377" y="335"/>
                  </a:lnTo>
                  <a:lnTo>
                    <a:pt x="375" y="334"/>
                  </a:lnTo>
                  <a:lnTo>
                    <a:pt x="372" y="328"/>
                  </a:lnTo>
                  <a:lnTo>
                    <a:pt x="372" y="326"/>
                  </a:lnTo>
                  <a:lnTo>
                    <a:pt x="373" y="322"/>
                  </a:lnTo>
                  <a:lnTo>
                    <a:pt x="372" y="313"/>
                  </a:lnTo>
                  <a:lnTo>
                    <a:pt x="364" y="285"/>
                  </a:lnTo>
                  <a:lnTo>
                    <a:pt x="362" y="282"/>
                  </a:lnTo>
                  <a:lnTo>
                    <a:pt x="361" y="280"/>
                  </a:lnTo>
                  <a:lnTo>
                    <a:pt x="360" y="280"/>
                  </a:lnTo>
                  <a:lnTo>
                    <a:pt x="354" y="283"/>
                  </a:lnTo>
                  <a:lnTo>
                    <a:pt x="349" y="289"/>
                  </a:lnTo>
                  <a:lnTo>
                    <a:pt x="342" y="302"/>
                  </a:lnTo>
                  <a:lnTo>
                    <a:pt x="332" y="304"/>
                  </a:lnTo>
                  <a:lnTo>
                    <a:pt x="323" y="304"/>
                  </a:lnTo>
                  <a:lnTo>
                    <a:pt x="312" y="301"/>
                  </a:lnTo>
                  <a:lnTo>
                    <a:pt x="304" y="294"/>
                  </a:lnTo>
                  <a:lnTo>
                    <a:pt x="298" y="286"/>
                  </a:lnTo>
                  <a:lnTo>
                    <a:pt x="295" y="278"/>
                  </a:lnTo>
                  <a:lnTo>
                    <a:pt x="295" y="268"/>
                  </a:lnTo>
                  <a:lnTo>
                    <a:pt x="294" y="260"/>
                  </a:lnTo>
                  <a:lnTo>
                    <a:pt x="291" y="252"/>
                  </a:lnTo>
                  <a:lnTo>
                    <a:pt x="290" y="245"/>
                  </a:lnTo>
                  <a:lnTo>
                    <a:pt x="291" y="239"/>
                  </a:lnTo>
                  <a:lnTo>
                    <a:pt x="297" y="231"/>
                  </a:lnTo>
                  <a:lnTo>
                    <a:pt x="305" y="220"/>
                  </a:lnTo>
                  <a:lnTo>
                    <a:pt x="314" y="211"/>
                  </a:lnTo>
                  <a:lnTo>
                    <a:pt x="324" y="202"/>
                  </a:lnTo>
                  <a:lnTo>
                    <a:pt x="335" y="197"/>
                  </a:lnTo>
                  <a:lnTo>
                    <a:pt x="357" y="190"/>
                  </a:lnTo>
                  <a:lnTo>
                    <a:pt x="377" y="179"/>
                  </a:lnTo>
                  <a:lnTo>
                    <a:pt x="394" y="167"/>
                  </a:lnTo>
                  <a:lnTo>
                    <a:pt x="405" y="154"/>
                  </a:lnTo>
                  <a:lnTo>
                    <a:pt x="413" y="142"/>
                  </a:lnTo>
                  <a:lnTo>
                    <a:pt x="418" y="135"/>
                  </a:lnTo>
                  <a:lnTo>
                    <a:pt x="423" y="132"/>
                  </a:lnTo>
                  <a:lnTo>
                    <a:pt x="432" y="126"/>
                  </a:lnTo>
                  <a:lnTo>
                    <a:pt x="446" y="119"/>
                  </a:lnTo>
                  <a:lnTo>
                    <a:pt x="462" y="109"/>
                  </a:lnTo>
                  <a:lnTo>
                    <a:pt x="480" y="101"/>
                  </a:lnTo>
                  <a:lnTo>
                    <a:pt x="496" y="94"/>
                  </a:lnTo>
                  <a:lnTo>
                    <a:pt x="511" y="87"/>
                  </a:lnTo>
                  <a:lnTo>
                    <a:pt x="524" y="84"/>
                  </a:lnTo>
                  <a:lnTo>
                    <a:pt x="537" y="84"/>
                  </a:lnTo>
                  <a:lnTo>
                    <a:pt x="552" y="87"/>
                  </a:lnTo>
                  <a:lnTo>
                    <a:pt x="570" y="93"/>
                  </a:lnTo>
                  <a:lnTo>
                    <a:pt x="587" y="98"/>
                  </a:lnTo>
                  <a:lnTo>
                    <a:pt x="602" y="104"/>
                  </a:lnTo>
                  <a:lnTo>
                    <a:pt x="613" y="109"/>
                  </a:lnTo>
                  <a:lnTo>
                    <a:pt x="633" y="117"/>
                  </a:lnTo>
                  <a:lnTo>
                    <a:pt x="643" y="121"/>
                  </a:lnTo>
                  <a:lnTo>
                    <a:pt x="658" y="128"/>
                  </a:lnTo>
                  <a:lnTo>
                    <a:pt x="675" y="132"/>
                  </a:lnTo>
                  <a:lnTo>
                    <a:pt x="692" y="132"/>
                  </a:lnTo>
                  <a:lnTo>
                    <a:pt x="707" y="131"/>
                  </a:lnTo>
                  <a:lnTo>
                    <a:pt x="719" y="131"/>
                  </a:lnTo>
                  <a:lnTo>
                    <a:pt x="729" y="135"/>
                  </a:lnTo>
                  <a:lnTo>
                    <a:pt x="738" y="141"/>
                  </a:lnTo>
                  <a:lnTo>
                    <a:pt x="745" y="149"/>
                  </a:lnTo>
                  <a:lnTo>
                    <a:pt x="752" y="154"/>
                  </a:lnTo>
                  <a:lnTo>
                    <a:pt x="756" y="158"/>
                  </a:lnTo>
                  <a:lnTo>
                    <a:pt x="753" y="161"/>
                  </a:lnTo>
                  <a:lnTo>
                    <a:pt x="744" y="167"/>
                  </a:lnTo>
                  <a:lnTo>
                    <a:pt x="729" y="172"/>
                  </a:lnTo>
                  <a:lnTo>
                    <a:pt x="712" y="176"/>
                  </a:lnTo>
                  <a:lnTo>
                    <a:pt x="699" y="178"/>
                  </a:lnTo>
                  <a:lnTo>
                    <a:pt x="686" y="176"/>
                  </a:lnTo>
                  <a:lnTo>
                    <a:pt x="675" y="174"/>
                  </a:lnTo>
                  <a:lnTo>
                    <a:pt x="667" y="171"/>
                  </a:lnTo>
                  <a:lnTo>
                    <a:pt x="665" y="169"/>
                  </a:lnTo>
                  <a:lnTo>
                    <a:pt x="662" y="169"/>
                  </a:lnTo>
                  <a:lnTo>
                    <a:pt x="660" y="171"/>
                  </a:lnTo>
                  <a:lnTo>
                    <a:pt x="660" y="172"/>
                  </a:lnTo>
                  <a:lnTo>
                    <a:pt x="665" y="176"/>
                  </a:lnTo>
                  <a:lnTo>
                    <a:pt x="670" y="183"/>
                  </a:lnTo>
                  <a:lnTo>
                    <a:pt x="673" y="189"/>
                  </a:lnTo>
                  <a:lnTo>
                    <a:pt x="673" y="201"/>
                  </a:lnTo>
                  <a:lnTo>
                    <a:pt x="674" y="204"/>
                  </a:lnTo>
                  <a:lnTo>
                    <a:pt x="681" y="204"/>
                  </a:lnTo>
                  <a:lnTo>
                    <a:pt x="689" y="200"/>
                  </a:lnTo>
                  <a:lnTo>
                    <a:pt x="690" y="198"/>
                  </a:lnTo>
                  <a:lnTo>
                    <a:pt x="692" y="198"/>
                  </a:lnTo>
                  <a:lnTo>
                    <a:pt x="693" y="197"/>
                  </a:lnTo>
                  <a:lnTo>
                    <a:pt x="693" y="195"/>
                  </a:lnTo>
                  <a:lnTo>
                    <a:pt x="695" y="195"/>
                  </a:lnTo>
                  <a:lnTo>
                    <a:pt x="696" y="194"/>
                  </a:lnTo>
                  <a:lnTo>
                    <a:pt x="700" y="194"/>
                  </a:lnTo>
                  <a:lnTo>
                    <a:pt x="703" y="195"/>
                  </a:lnTo>
                  <a:lnTo>
                    <a:pt x="707" y="198"/>
                  </a:lnTo>
                  <a:lnTo>
                    <a:pt x="715" y="202"/>
                  </a:lnTo>
                  <a:lnTo>
                    <a:pt x="721" y="204"/>
                  </a:lnTo>
                  <a:lnTo>
                    <a:pt x="729" y="201"/>
                  </a:lnTo>
                  <a:lnTo>
                    <a:pt x="732" y="198"/>
                  </a:lnTo>
                  <a:lnTo>
                    <a:pt x="732" y="183"/>
                  </a:lnTo>
                  <a:lnTo>
                    <a:pt x="733" y="180"/>
                  </a:lnTo>
                  <a:lnTo>
                    <a:pt x="738" y="178"/>
                  </a:lnTo>
                  <a:lnTo>
                    <a:pt x="742" y="176"/>
                  </a:lnTo>
                  <a:lnTo>
                    <a:pt x="747" y="176"/>
                  </a:lnTo>
                  <a:lnTo>
                    <a:pt x="752" y="174"/>
                  </a:lnTo>
                  <a:lnTo>
                    <a:pt x="755" y="171"/>
                  </a:lnTo>
                  <a:lnTo>
                    <a:pt x="759" y="169"/>
                  </a:lnTo>
                  <a:lnTo>
                    <a:pt x="764" y="167"/>
                  </a:lnTo>
                  <a:lnTo>
                    <a:pt x="770" y="165"/>
                  </a:lnTo>
                  <a:lnTo>
                    <a:pt x="771" y="165"/>
                  </a:lnTo>
                  <a:lnTo>
                    <a:pt x="773" y="167"/>
                  </a:lnTo>
                  <a:lnTo>
                    <a:pt x="774" y="169"/>
                  </a:lnTo>
                  <a:lnTo>
                    <a:pt x="775" y="174"/>
                  </a:lnTo>
                  <a:lnTo>
                    <a:pt x="778" y="179"/>
                  </a:lnTo>
                  <a:lnTo>
                    <a:pt x="781" y="180"/>
                  </a:lnTo>
                  <a:lnTo>
                    <a:pt x="783" y="180"/>
                  </a:lnTo>
                  <a:lnTo>
                    <a:pt x="785" y="178"/>
                  </a:lnTo>
                  <a:lnTo>
                    <a:pt x="785" y="168"/>
                  </a:lnTo>
                  <a:lnTo>
                    <a:pt x="783" y="164"/>
                  </a:lnTo>
                  <a:lnTo>
                    <a:pt x="783" y="161"/>
                  </a:lnTo>
                  <a:lnTo>
                    <a:pt x="782" y="160"/>
                  </a:lnTo>
                  <a:lnTo>
                    <a:pt x="779" y="152"/>
                  </a:lnTo>
                  <a:lnTo>
                    <a:pt x="779" y="143"/>
                  </a:lnTo>
                  <a:lnTo>
                    <a:pt x="781" y="137"/>
                  </a:lnTo>
                  <a:lnTo>
                    <a:pt x="786" y="134"/>
                  </a:lnTo>
                  <a:lnTo>
                    <a:pt x="796" y="132"/>
                  </a:lnTo>
                  <a:lnTo>
                    <a:pt x="805" y="132"/>
                  </a:lnTo>
                  <a:lnTo>
                    <a:pt x="812" y="135"/>
                  </a:lnTo>
                  <a:lnTo>
                    <a:pt x="814" y="141"/>
                  </a:lnTo>
                  <a:lnTo>
                    <a:pt x="811" y="149"/>
                  </a:lnTo>
                  <a:lnTo>
                    <a:pt x="807" y="157"/>
                  </a:lnTo>
                  <a:lnTo>
                    <a:pt x="807" y="164"/>
                  </a:lnTo>
                  <a:lnTo>
                    <a:pt x="808" y="167"/>
                  </a:lnTo>
                  <a:lnTo>
                    <a:pt x="812" y="167"/>
                  </a:lnTo>
                  <a:lnTo>
                    <a:pt x="814" y="164"/>
                  </a:lnTo>
                  <a:lnTo>
                    <a:pt x="819" y="158"/>
                  </a:lnTo>
                  <a:lnTo>
                    <a:pt x="820" y="154"/>
                  </a:lnTo>
                  <a:lnTo>
                    <a:pt x="823" y="152"/>
                  </a:lnTo>
                  <a:lnTo>
                    <a:pt x="829" y="149"/>
                  </a:lnTo>
                  <a:lnTo>
                    <a:pt x="846" y="149"/>
                  </a:lnTo>
                  <a:lnTo>
                    <a:pt x="860" y="148"/>
                  </a:lnTo>
                  <a:lnTo>
                    <a:pt x="868" y="145"/>
                  </a:lnTo>
                  <a:lnTo>
                    <a:pt x="874" y="142"/>
                  </a:lnTo>
                  <a:lnTo>
                    <a:pt x="882" y="137"/>
                  </a:lnTo>
                  <a:lnTo>
                    <a:pt x="887" y="137"/>
                  </a:lnTo>
                  <a:lnTo>
                    <a:pt x="896" y="139"/>
                  </a:lnTo>
                  <a:lnTo>
                    <a:pt x="901" y="141"/>
                  </a:lnTo>
                  <a:lnTo>
                    <a:pt x="905" y="143"/>
                  </a:lnTo>
                  <a:lnTo>
                    <a:pt x="909" y="143"/>
                  </a:lnTo>
                  <a:lnTo>
                    <a:pt x="911" y="145"/>
                  </a:lnTo>
                  <a:lnTo>
                    <a:pt x="912" y="145"/>
                  </a:lnTo>
                  <a:lnTo>
                    <a:pt x="913" y="143"/>
                  </a:lnTo>
                  <a:lnTo>
                    <a:pt x="915" y="141"/>
                  </a:lnTo>
                  <a:lnTo>
                    <a:pt x="916" y="139"/>
                  </a:lnTo>
                  <a:lnTo>
                    <a:pt x="922" y="137"/>
                  </a:lnTo>
                  <a:lnTo>
                    <a:pt x="938" y="137"/>
                  </a:lnTo>
                  <a:lnTo>
                    <a:pt x="946" y="135"/>
                  </a:lnTo>
                  <a:lnTo>
                    <a:pt x="950" y="134"/>
                  </a:lnTo>
                  <a:lnTo>
                    <a:pt x="953" y="132"/>
                  </a:lnTo>
                  <a:lnTo>
                    <a:pt x="956" y="132"/>
                  </a:lnTo>
                  <a:lnTo>
                    <a:pt x="958" y="134"/>
                  </a:lnTo>
                  <a:lnTo>
                    <a:pt x="964" y="139"/>
                  </a:lnTo>
                  <a:lnTo>
                    <a:pt x="967" y="141"/>
                  </a:lnTo>
                  <a:lnTo>
                    <a:pt x="974" y="141"/>
                  </a:lnTo>
                  <a:lnTo>
                    <a:pt x="982" y="137"/>
                  </a:lnTo>
                  <a:lnTo>
                    <a:pt x="987" y="130"/>
                  </a:lnTo>
                  <a:lnTo>
                    <a:pt x="991" y="126"/>
                  </a:lnTo>
                  <a:lnTo>
                    <a:pt x="997" y="123"/>
                  </a:lnTo>
                  <a:lnTo>
                    <a:pt x="1013" y="120"/>
                  </a:lnTo>
                  <a:lnTo>
                    <a:pt x="1021" y="121"/>
                  </a:lnTo>
                  <a:lnTo>
                    <a:pt x="1031" y="124"/>
                  </a:lnTo>
                  <a:lnTo>
                    <a:pt x="1039" y="127"/>
                  </a:lnTo>
                  <a:lnTo>
                    <a:pt x="1049" y="128"/>
                  </a:lnTo>
                  <a:lnTo>
                    <a:pt x="1056" y="130"/>
                  </a:lnTo>
                  <a:lnTo>
                    <a:pt x="1064" y="132"/>
                  </a:lnTo>
                  <a:lnTo>
                    <a:pt x="1075" y="138"/>
                  </a:lnTo>
                  <a:lnTo>
                    <a:pt x="1088" y="141"/>
                  </a:lnTo>
                  <a:lnTo>
                    <a:pt x="1094" y="139"/>
                  </a:lnTo>
                  <a:lnTo>
                    <a:pt x="1095" y="135"/>
                  </a:lnTo>
                  <a:lnTo>
                    <a:pt x="1094" y="132"/>
                  </a:lnTo>
                  <a:lnTo>
                    <a:pt x="1091" y="128"/>
                  </a:lnTo>
                  <a:lnTo>
                    <a:pt x="1086" y="123"/>
                  </a:lnTo>
                  <a:lnTo>
                    <a:pt x="1077" y="119"/>
                  </a:lnTo>
                  <a:lnTo>
                    <a:pt x="1069" y="111"/>
                  </a:lnTo>
                  <a:lnTo>
                    <a:pt x="1068" y="102"/>
                  </a:lnTo>
                  <a:lnTo>
                    <a:pt x="1071" y="95"/>
                  </a:lnTo>
                  <a:lnTo>
                    <a:pt x="1077" y="93"/>
                  </a:lnTo>
                  <a:lnTo>
                    <a:pt x="1082" y="91"/>
                  </a:lnTo>
                  <a:lnTo>
                    <a:pt x="1084" y="90"/>
                  </a:lnTo>
                  <a:lnTo>
                    <a:pt x="1086" y="89"/>
                  </a:lnTo>
                  <a:lnTo>
                    <a:pt x="1087" y="86"/>
                  </a:lnTo>
                  <a:lnTo>
                    <a:pt x="1092" y="80"/>
                  </a:lnTo>
                  <a:lnTo>
                    <a:pt x="1099" y="75"/>
                  </a:lnTo>
                  <a:lnTo>
                    <a:pt x="1106" y="67"/>
                  </a:lnTo>
                  <a:lnTo>
                    <a:pt x="1112" y="61"/>
                  </a:lnTo>
                  <a:lnTo>
                    <a:pt x="1118" y="60"/>
                  </a:lnTo>
                  <a:lnTo>
                    <a:pt x="1132" y="68"/>
                  </a:lnTo>
                  <a:lnTo>
                    <a:pt x="1146" y="78"/>
                  </a:lnTo>
                  <a:lnTo>
                    <a:pt x="1151" y="83"/>
                  </a:lnTo>
                  <a:lnTo>
                    <a:pt x="1150" y="89"/>
                  </a:lnTo>
                  <a:lnTo>
                    <a:pt x="1144" y="100"/>
                  </a:lnTo>
                  <a:lnTo>
                    <a:pt x="1144" y="108"/>
                  </a:lnTo>
                  <a:lnTo>
                    <a:pt x="1146" y="117"/>
                  </a:lnTo>
                  <a:lnTo>
                    <a:pt x="1147" y="128"/>
                  </a:lnTo>
                  <a:lnTo>
                    <a:pt x="1150" y="134"/>
                  </a:lnTo>
                  <a:lnTo>
                    <a:pt x="1151" y="138"/>
                  </a:lnTo>
                  <a:lnTo>
                    <a:pt x="1149" y="145"/>
                  </a:lnTo>
                  <a:lnTo>
                    <a:pt x="1144" y="152"/>
                  </a:lnTo>
                  <a:lnTo>
                    <a:pt x="1139" y="158"/>
                  </a:lnTo>
                  <a:lnTo>
                    <a:pt x="1132" y="164"/>
                  </a:lnTo>
                  <a:lnTo>
                    <a:pt x="1125" y="171"/>
                  </a:lnTo>
                  <a:lnTo>
                    <a:pt x="1121" y="178"/>
                  </a:lnTo>
                  <a:lnTo>
                    <a:pt x="1121" y="180"/>
                  </a:lnTo>
                  <a:lnTo>
                    <a:pt x="1125" y="180"/>
                  </a:lnTo>
                  <a:lnTo>
                    <a:pt x="1132" y="178"/>
                  </a:lnTo>
                  <a:lnTo>
                    <a:pt x="1140" y="174"/>
                  </a:lnTo>
                  <a:lnTo>
                    <a:pt x="1147" y="171"/>
                  </a:lnTo>
                  <a:lnTo>
                    <a:pt x="1150" y="169"/>
                  </a:lnTo>
                  <a:lnTo>
                    <a:pt x="1151" y="167"/>
                  </a:lnTo>
                  <a:lnTo>
                    <a:pt x="1157" y="161"/>
                  </a:lnTo>
                  <a:lnTo>
                    <a:pt x="1162" y="153"/>
                  </a:lnTo>
                  <a:lnTo>
                    <a:pt x="1168" y="146"/>
                  </a:lnTo>
                  <a:lnTo>
                    <a:pt x="1173" y="141"/>
                  </a:lnTo>
                  <a:lnTo>
                    <a:pt x="1177" y="138"/>
                  </a:lnTo>
                  <a:lnTo>
                    <a:pt x="1181" y="137"/>
                  </a:lnTo>
                  <a:lnTo>
                    <a:pt x="1184" y="135"/>
                  </a:lnTo>
                  <a:lnTo>
                    <a:pt x="1188" y="137"/>
                  </a:lnTo>
                  <a:lnTo>
                    <a:pt x="1190" y="138"/>
                  </a:lnTo>
                  <a:lnTo>
                    <a:pt x="1191" y="142"/>
                  </a:lnTo>
                  <a:lnTo>
                    <a:pt x="1196" y="148"/>
                  </a:lnTo>
                  <a:lnTo>
                    <a:pt x="1205" y="149"/>
                  </a:lnTo>
                  <a:lnTo>
                    <a:pt x="1216" y="146"/>
                  </a:lnTo>
                  <a:lnTo>
                    <a:pt x="1220" y="145"/>
                  </a:lnTo>
                  <a:lnTo>
                    <a:pt x="1220" y="141"/>
                  </a:lnTo>
                  <a:lnTo>
                    <a:pt x="1218" y="138"/>
                  </a:lnTo>
                  <a:lnTo>
                    <a:pt x="1217" y="134"/>
                  </a:lnTo>
                  <a:lnTo>
                    <a:pt x="1216" y="131"/>
                  </a:lnTo>
                  <a:lnTo>
                    <a:pt x="1214" y="126"/>
                  </a:lnTo>
                  <a:lnTo>
                    <a:pt x="1213" y="121"/>
                  </a:lnTo>
                  <a:lnTo>
                    <a:pt x="1207" y="120"/>
                  </a:lnTo>
                  <a:lnTo>
                    <a:pt x="1201" y="120"/>
                  </a:lnTo>
                  <a:lnTo>
                    <a:pt x="1194" y="123"/>
                  </a:lnTo>
                  <a:lnTo>
                    <a:pt x="1187" y="124"/>
                  </a:lnTo>
                  <a:lnTo>
                    <a:pt x="1179" y="127"/>
                  </a:lnTo>
                  <a:lnTo>
                    <a:pt x="1170" y="135"/>
                  </a:lnTo>
                  <a:lnTo>
                    <a:pt x="1168" y="137"/>
                  </a:lnTo>
                  <a:lnTo>
                    <a:pt x="1166" y="138"/>
                  </a:lnTo>
                  <a:lnTo>
                    <a:pt x="1165" y="137"/>
                  </a:lnTo>
                  <a:lnTo>
                    <a:pt x="1164" y="134"/>
                  </a:lnTo>
                  <a:lnTo>
                    <a:pt x="1164" y="130"/>
                  </a:lnTo>
                  <a:lnTo>
                    <a:pt x="1165" y="126"/>
                  </a:lnTo>
                  <a:lnTo>
                    <a:pt x="1165" y="109"/>
                  </a:lnTo>
                  <a:lnTo>
                    <a:pt x="1162" y="101"/>
                  </a:lnTo>
                  <a:lnTo>
                    <a:pt x="1161" y="94"/>
                  </a:lnTo>
                  <a:lnTo>
                    <a:pt x="1161" y="91"/>
                  </a:lnTo>
                  <a:lnTo>
                    <a:pt x="1162" y="90"/>
                  </a:lnTo>
                  <a:lnTo>
                    <a:pt x="1162" y="89"/>
                  </a:lnTo>
                  <a:lnTo>
                    <a:pt x="1164" y="86"/>
                  </a:lnTo>
                  <a:lnTo>
                    <a:pt x="1169" y="80"/>
                  </a:lnTo>
                  <a:lnTo>
                    <a:pt x="1173" y="72"/>
                  </a:lnTo>
                  <a:lnTo>
                    <a:pt x="1175" y="71"/>
                  </a:lnTo>
                  <a:lnTo>
                    <a:pt x="1177" y="74"/>
                  </a:lnTo>
                  <a:lnTo>
                    <a:pt x="1179" y="76"/>
                  </a:lnTo>
                  <a:lnTo>
                    <a:pt x="1179" y="89"/>
                  </a:lnTo>
                  <a:lnTo>
                    <a:pt x="1180" y="91"/>
                  </a:lnTo>
                  <a:lnTo>
                    <a:pt x="1180" y="95"/>
                  </a:lnTo>
                  <a:lnTo>
                    <a:pt x="1181" y="100"/>
                  </a:lnTo>
                  <a:lnTo>
                    <a:pt x="1183" y="102"/>
                  </a:lnTo>
                  <a:lnTo>
                    <a:pt x="1184" y="102"/>
                  </a:lnTo>
                  <a:lnTo>
                    <a:pt x="1185" y="104"/>
                  </a:lnTo>
                  <a:lnTo>
                    <a:pt x="1188" y="104"/>
                  </a:lnTo>
                  <a:lnTo>
                    <a:pt x="1191" y="102"/>
                  </a:lnTo>
                  <a:lnTo>
                    <a:pt x="1192" y="101"/>
                  </a:lnTo>
                  <a:lnTo>
                    <a:pt x="1195" y="101"/>
                  </a:lnTo>
                  <a:lnTo>
                    <a:pt x="1199" y="98"/>
                  </a:lnTo>
                  <a:lnTo>
                    <a:pt x="1201" y="91"/>
                  </a:lnTo>
                  <a:lnTo>
                    <a:pt x="1202" y="83"/>
                  </a:lnTo>
                  <a:lnTo>
                    <a:pt x="1205" y="76"/>
                  </a:lnTo>
                  <a:lnTo>
                    <a:pt x="1211" y="72"/>
                  </a:lnTo>
                  <a:lnTo>
                    <a:pt x="1221" y="72"/>
                  </a:lnTo>
                  <a:lnTo>
                    <a:pt x="1232" y="79"/>
                  </a:lnTo>
                  <a:lnTo>
                    <a:pt x="1239" y="84"/>
                  </a:lnTo>
                  <a:lnTo>
                    <a:pt x="1243" y="87"/>
                  </a:lnTo>
                  <a:lnTo>
                    <a:pt x="1255" y="91"/>
                  </a:lnTo>
                  <a:lnTo>
                    <a:pt x="1261" y="94"/>
                  </a:lnTo>
                  <a:lnTo>
                    <a:pt x="1265" y="95"/>
                  </a:lnTo>
                  <a:lnTo>
                    <a:pt x="1268" y="98"/>
                  </a:lnTo>
                  <a:lnTo>
                    <a:pt x="1269" y="101"/>
                  </a:lnTo>
                  <a:lnTo>
                    <a:pt x="1269" y="105"/>
                  </a:lnTo>
                  <a:lnTo>
                    <a:pt x="1270" y="109"/>
                  </a:lnTo>
                  <a:lnTo>
                    <a:pt x="1270" y="113"/>
                  </a:lnTo>
                  <a:lnTo>
                    <a:pt x="1272" y="117"/>
                  </a:lnTo>
                  <a:lnTo>
                    <a:pt x="1277" y="120"/>
                  </a:lnTo>
                  <a:lnTo>
                    <a:pt x="1283" y="120"/>
                  </a:lnTo>
                  <a:lnTo>
                    <a:pt x="1285" y="119"/>
                  </a:lnTo>
                  <a:lnTo>
                    <a:pt x="1287" y="113"/>
                  </a:lnTo>
                  <a:lnTo>
                    <a:pt x="1287" y="106"/>
                  </a:lnTo>
                  <a:lnTo>
                    <a:pt x="1285" y="100"/>
                  </a:lnTo>
                  <a:lnTo>
                    <a:pt x="1283" y="94"/>
                  </a:lnTo>
                  <a:lnTo>
                    <a:pt x="1277" y="90"/>
                  </a:lnTo>
                  <a:lnTo>
                    <a:pt x="1266" y="84"/>
                  </a:lnTo>
                  <a:lnTo>
                    <a:pt x="1254" y="78"/>
                  </a:lnTo>
                  <a:lnTo>
                    <a:pt x="1244" y="71"/>
                  </a:lnTo>
                  <a:lnTo>
                    <a:pt x="1243" y="68"/>
                  </a:lnTo>
                  <a:lnTo>
                    <a:pt x="1242" y="67"/>
                  </a:lnTo>
                  <a:lnTo>
                    <a:pt x="1244" y="64"/>
                  </a:lnTo>
                  <a:lnTo>
                    <a:pt x="1247" y="64"/>
                  </a:lnTo>
                  <a:lnTo>
                    <a:pt x="1250" y="63"/>
                  </a:lnTo>
                  <a:lnTo>
                    <a:pt x="1277" y="63"/>
                  </a:lnTo>
                  <a:lnTo>
                    <a:pt x="1284" y="64"/>
                  </a:lnTo>
                  <a:lnTo>
                    <a:pt x="1287" y="64"/>
                  </a:lnTo>
                  <a:lnTo>
                    <a:pt x="1289" y="63"/>
                  </a:lnTo>
                  <a:lnTo>
                    <a:pt x="1299" y="60"/>
                  </a:lnTo>
                  <a:lnTo>
                    <a:pt x="1309" y="56"/>
                  </a:lnTo>
                  <a:lnTo>
                    <a:pt x="1318" y="50"/>
                  </a:lnTo>
                  <a:lnTo>
                    <a:pt x="1328" y="43"/>
                  </a:lnTo>
                  <a:lnTo>
                    <a:pt x="1347" y="35"/>
                  </a:lnTo>
                  <a:lnTo>
                    <a:pt x="1359" y="32"/>
                  </a:lnTo>
                  <a:lnTo>
                    <a:pt x="1374" y="32"/>
                  </a:lnTo>
                  <a:lnTo>
                    <a:pt x="1386" y="34"/>
                  </a:lnTo>
                  <a:lnTo>
                    <a:pt x="1396" y="32"/>
                  </a:lnTo>
                  <a:lnTo>
                    <a:pt x="1406" y="28"/>
                  </a:lnTo>
                  <a:lnTo>
                    <a:pt x="1415" y="23"/>
                  </a:lnTo>
                  <a:lnTo>
                    <a:pt x="1421" y="19"/>
                  </a:lnTo>
                  <a:lnTo>
                    <a:pt x="1425" y="13"/>
                  </a:lnTo>
                  <a:lnTo>
                    <a:pt x="1434" y="4"/>
                  </a:lnTo>
                  <a:lnTo>
                    <a:pt x="1437" y="4"/>
                  </a:lnTo>
                  <a:lnTo>
                    <a:pt x="1440" y="6"/>
                  </a:lnTo>
                  <a:lnTo>
                    <a:pt x="1441" y="17"/>
                  </a:lnTo>
                  <a:lnTo>
                    <a:pt x="1444" y="20"/>
                  </a:lnTo>
                  <a:lnTo>
                    <a:pt x="1452" y="23"/>
                  </a:lnTo>
                  <a:lnTo>
                    <a:pt x="1462" y="24"/>
                  </a:lnTo>
                  <a:lnTo>
                    <a:pt x="1470" y="26"/>
                  </a:lnTo>
                  <a:lnTo>
                    <a:pt x="1475" y="26"/>
                  </a:lnTo>
                  <a:lnTo>
                    <a:pt x="1482" y="24"/>
                  </a:lnTo>
                  <a:lnTo>
                    <a:pt x="1492" y="20"/>
                  </a:lnTo>
                  <a:lnTo>
                    <a:pt x="1507" y="13"/>
                  </a:lnTo>
                  <a:lnTo>
                    <a:pt x="1512" y="9"/>
                  </a:lnTo>
                  <a:lnTo>
                    <a:pt x="1516" y="6"/>
                  </a:lnTo>
                  <a:lnTo>
                    <a:pt x="1519" y="2"/>
                  </a:lnTo>
                  <a:lnTo>
                    <a:pt x="1520"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latin typeface="Calibri"/>
              </a:endParaRPr>
            </a:p>
          </p:txBody>
        </p:sp>
        <p:sp>
          <p:nvSpPr>
            <p:cNvPr id="203" name="Freeform 35">
              <a:extLst>
                <a:ext uri="{FF2B5EF4-FFF2-40B4-BE49-F238E27FC236}">
                  <a16:creationId xmlns:a16="http://schemas.microsoft.com/office/drawing/2014/main" id="{ED56C994-C536-49C3-A571-7C1523EDA5B8}"/>
                </a:ext>
              </a:extLst>
            </p:cNvPr>
            <p:cNvSpPr>
              <a:spLocks/>
            </p:cNvSpPr>
            <p:nvPr/>
          </p:nvSpPr>
          <p:spPr bwMode="auto">
            <a:xfrm>
              <a:off x="6270625" y="1398588"/>
              <a:ext cx="4763" cy="11113"/>
            </a:xfrm>
            <a:custGeom>
              <a:avLst/>
              <a:gdLst/>
              <a:ahLst/>
              <a:cxnLst>
                <a:cxn ang="0">
                  <a:pos x="0" y="0"/>
                </a:cxn>
                <a:cxn ang="0">
                  <a:pos x="1" y="0"/>
                </a:cxn>
                <a:cxn ang="0">
                  <a:pos x="3" y="1"/>
                </a:cxn>
                <a:cxn ang="0">
                  <a:pos x="3" y="4"/>
                </a:cxn>
                <a:cxn ang="0">
                  <a:pos x="1" y="7"/>
                </a:cxn>
                <a:cxn ang="0">
                  <a:pos x="0" y="4"/>
                </a:cxn>
                <a:cxn ang="0">
                  <a:pos x="0" y="0"/>
                </a:cxn>
              </a:cxnLst>
              <a:rect l="0" t="0" r="r" b="b"/>
              <a:pathLst>
                <a:path w="3" h="7">
                  <a:moveTo>
                    <a:pt x="0" y="0"/>
                  </a:moveTo>
                  <a:lnTo>
                    <a:pt x="1" y="0"/>
                  </a:lnTo>
                  <a:lnTo>
                    <a:pt x="3" y="1"/>
                  </a:lnTo>
                  <a:lnTo>
                    <a:pt x="3" y="4"/>
                  </a:lnTo>
                  <a:lnTo>
                    <a:pt x="1" y="7"/>
                  </a:lnTo>
                  <a:lnTo>
                    <a:pt x="0" y="4"/>
                  </a:lnTo>
                  <a:lnTo>
                    <a:pt x="0"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latin typeface="Calibri"/>
              </a:endParaRPr>
            </a:p>
          </p:txBody>
        </p:sp>
        <p:sp>
          <p:nvSpPr>
            <p:cNvPr id="204" name="Freeform 36">
              <a:extLst>
                <a:ext uri="{FF2B5EF4-FFF2-40B4-BE49-F238E27FC236}">
                  <a16:creationId xmlns:a16="http://schemas.microsoft.com/office/drawing/2014/main" id="{943E9741-4137-4DE3-BA4C-CAD2B139ABA6}"/>
                </a:ext>
              </a:extLst>
            </p:cNvPr>
            <p:cNvSpPr>
              <a:spLocks/>
            </p:cNvSpPr>
            <p:nvPr/>
          </p:nvSpPr>
          <p:spPr bwMode="auto">
            <a:xfrm>
              <a:off x="5248275" y="1422400"/>
              <a:ext cx="352425" cy="166688"/>
            </a:xfrm>
            <a:custGeom>
              <a:avLst/>
              <a:gdLst/>
              <a:ahLst/>
              <a:cxnLst>
                <a:cxn ang="0">
                  <a:pos x="211" y="0"/>
                </a:cxn>
                <a:cxn ang="0">
                  <a:pos x="217" y="1"/>
                </a:cxn>
                <a:cxn ang="0">
                  <a:pos x="222" y="5"/>
                </a:cxn>
                <a:cxn ang="0">
                  <a:pos x="222" y="9"/>
                </a:cxn>
                <a:cxn ang="0">
                  <a:pos x="217" y="16"/>
                </a:cxn>
                <a:cxn ang="0">
                  <a:pos x="209" y="24"/>
                </a:cxn>
                <a:cxn ang="0">
                  <a:pos x="201" y="31"/>
                </a:cxn>
                <a:cxn ang="0">
                  <a:pos x="192" y="35"/>
                </a:cxn>
                <a:cxn ang="0">
                  <a:pos x="183" y="35"/>
                </a:cxn>
                <a:cxn ang="0">
                  <a:pos x="174" y="34"/>
                </a:cxn>
                <a:cxn ang="0">
                  <a:pos x="160" y="33"/>
                </a:cxn>
                <a:cxn ang="0">
                  <a:pos x="144" y="33"/>
                </a:cxn>
                <a:cxn ang="0">
                  <a:pos x="130" y="34"/>
                </a:cxn>
                <a:cxn ang="0">
                  <a:pos x="118" y="35"/>
                </a:cxn>
                <a:cxn ang="0">
                  <a:pos x="101" y="41"/>
                </a:cxn>
                <a:cxn ang="0">
                  <a:pos x="86" y="49"/>
                </a:cxn>
                <a:cxn ang="0">
                  <a:pos x="73" y="59"/>
                </a:cxn>
                <a:cxn ang="0">
                  <a:pos x="67" y="63"/>
                </a:cxn>
                <a:cxn ang="0">
                  <a:pos x="64" y="66"/>
                </a:cxn>
                <a:cxn ang="0">
                  <a:pos x="63" y="70"/>
                </a:cxn>
                <a:cxn ang="0">
                  <a:pos x="63" y="76"/>
                </a:cxn>
                <a:cxn ang="0">
                  <a:pos x="64" y="78"/>
                </a:cxn>
                <a:cxn ang="0">
                  <a:pos x="70" y="81"/>
                </a:cxn>
                <a:cxn ang="0">
                  <a:pos x="74" y="89"/>
                </a:cxn>
                <a:cxn ang="0">
                  <a:pos x="74" y="97"/>
                </a:cxn>
                <a:cxn ang="0">
                  <a:pos x="71" y="100"/>
                </a:cxn>
                <a:cxn ang="0">
                  <a:pos x="64" y="105"/>
                </a:cxn>
                <a:cxn ang="0">
                  <a:pos x="55" y="105"/>
                </a:cxn>
                <a:cxn ang="0">
                  <a:pos x="45" y="104"/>
                </a:cxn>
                <a:cxn ang="0">
                  <a:pos x="36" y="100"/>
                </a:cxn>
                <a:cxn ang="0">
                  <a:pos x="23" y="93"/>
                </a:cxn>
                <a:cxn ang="0">
                  <a:pos x="11" y="90"/>
                </a:cxn>
                <a:cxn ang="0">
                  <a:pos x="3" y="87"/>
                </a:cxn>
                <a:cxn ang="0">
                  <a:pos x="0" y="83"/>
                </a:cxn>
                <a:cxn ang="0">
                  <a:pos x="1" y="76"/>
                </a:cxn>
                <a:cxn ang="0">
                  <a:pos x="6" y="70"/>
                </a:cxn>
                <a:cxn ang="0">
                  <a:pos x="11" y="66"/>
                </a:cxn>
                <a:cxn ang="0">
                  <a:pos x="30" y="56"/>
                </a:cxn>
                <a:cxn ang="0">
                  <a:pos x="42" y="49"/>
                </a:cxn>
                <a:cxn ang="0">
                  <a:pos x="55" y="44"/>
                </a:cxn>
                <a:cxn ang="0">
                  <a:pos x="64" y="37"/>
                </a:cxn>
                <a:cxn ang="0">
                  <a:pos x="71" y="29"/>
                </a:cxn>
                <a:cxn ang="0">
                  <a:pos x="78" y="23"/>
                </a:cxn>
                <a:cxn ang="0">
                  <a:pos x="85" y="20"/>
                </a:cxn>
                <a:cxn ang="0">
                  <a:pos x="93" y="19"/>
                </a:cxn>
                <a:cxn ang="0">
                  <a:pos x="107" y="18"/>
                </a:cxn>
                <a:cxn ang="0">
                  <a:pos x="122" y="15"/>
                </a:cxn>
                <a:cxn ang="0">
                  <a:pos x="135" y="12"/>
                </a:cxn>
                <a:cxn ang="0">
                  <a:pos x="146" y="9"/>
                </a:cxn>
                <a:cxn ang="0">
                  <a:pos x="153" y="9"/>
                </a:cxn>
                <a:cxn ang="0">
                  <a:pos x="160" y="11"/>
                </a:cxn>
                <a:cxn ang="0">
                  <a:pos x="170" y="12"/>
                </a:cxn>
                <a:cxn ang="0">
                  <a:pos x="182" y="12"/>
                </a:cxn>
                <a:cxn ang="0">
                  <a:pos x="192" y="9"/>
                </a:cxn>
                <a:cxn ang="0">
                  <a:pos x="198" y="5"/>
                </a:cxn>
                <a:cxn ang="0">
                  <a:pos x="204" y="1"/>
                </a:cxn>
                <a:cxn ang="0">
                  <a:pos x="211" y="0"/>
                </a:cxn>
              </a:cxnLst>
              <a:rect l="0" t="0" r="r" b="b"/>
              <a:pathLst>
                <a:path w="222" h="105">
                  <a:moveTo>
                    <a:pt x="211" y="0"/>
                  </a:moveTo>
                  <a:lnTo>
                    <a:pt x="217" y="1"/>
                  </a:lnTo>
                  <a:lnTo>
                    <a:pt x="222" y="5"/>
                  </a:lnTo>
                  <a:lnTo>
                    <a:pt x="222" y="9"/>
                  </a:lnTo>
                  <a:lnTo>
                    <a:pt x="217" y="16"/>
                  </a:lnTo>
                  <a:lnTo>
                    <a:pt x="209" y="24"/>
                  </a:lnTo>
                  <a:lnTo>
                    <a:pt x="201" y="31"/>
                  </a:lnTo>
                  <a:lnTo>
                    <a:pt x="192" y="35"/>
                  </a:lnTo>
                  <a:lnTo>
                    <a:pt x="183" y="35"/>
                  </a:lnTo>
                  <a:lnTo>
                    <a:pt x="174" y="34"/>
                  </a:lnTo>
                  <a:lnTo>
                    <a:pt x="160" y="33"/>
                  </a:lnTo>
                  <a:lnTo>
                    <a:pt x="144" y="33"/>
                  </a:lnTo>
                  <a:lnTo>
                    <a:pt x="130" y="34"/>
                  </a:lnTo>
                  <a:lnTo>
                    <a:pt x="118" y="35"/>
                  </a:lnTo>
                  <a:lnTo>
                    <a:pt x="101" y="41"/>
                  </a:lnTo>
                  <a:lnTo>
                    <a:pt x="86" y="49"/>
                  </a:lnTo>
                  <a:lnTo>
                    <a:pt x="73" y="59"/>
                  </a:lnTo>
                  <a:lnTo>
                    <a:pt x="67" y="63"/>
                  </a:lnTo>
                  <a:lnTo>
                    <a:pt x="64" y="66"/>
                  </a:lnTo>
                  <a:lnTo>
                    <a:pt x="63" y="70"/>
                  </a:lnTo>
                  <a:lnTo>
                    <a:pt x="63" y="76"/>
                  </a:lnTo>
                  <a:lnTo>
                    <a:pt x="64" y="78"/>
                  </a:lnTo>
                  <a:lnTo>
                    <a:pt x="70" y="81"/>
                  </a:lnTo>
                  <a:lnTo>
                    <a:pt x="74" y="89"/>
                  </a:lnTo>
                  <a:lnTo>
                    <a:pt x="74" y="97"/>
                  </a:lnTo>
                  <a:lnTo>
                    <a:pt x="71" y="100"/>
                  </a:lnTo>
                  <a:lnTo>
                    <a:pt x="64" y="105"/>
                  </a:lnTo>
                  <a:lnTo>
                    <a:pt x="55" y="105"/>
                  </a:lnTo>
                  <a:lnTo>
                    <a:pt x="45" y="104"/>
                  </a:lnTo>
                  <a:lnTo>
                    <a:pt x="36" y="100"/>
                  </a:lnTo>
                  <a:lnTo>
                    <a:pt x="23" y="93"/>
                  </a:lnTo>
                  <a:lnTo>
                    <a:pt x="11" y="90"/>
                  </a:lnTo>
                  <a:lnTo>
                    <a:pt x="3" y="87"/>
                  </a:lnTo>
                  <a:lnTo>
                    <a:pt x="0" y="83"/>
                  </a:lnTo>
                  <a:lnTo>
                    <a:pt x="1" y="76"/>
                  </a:lnTo>
                  <a:lnTo>
                    <a:pt x="6" y="70"/>
                  </a:lnTo>
                  <a:lnTo>
                    <a:pt x="11" y="66"/>
                  </a:lnTo>
                  <a:lnTo>
                    <a:pt x="30" y="56"/>
                  </a:lnTo>
                  <a:lnTo>
                    <a:pt x="42" y="49"/>
                  </a:lnTo>
                  <a:lnTo>
                    <a:pt x="55" y="44"/>
                  </a:lnTo>
                  <a:lnTo>
                    <a:pt x="64" y="37"/>
                  </a:lnTo>
                  <a:lnTo>
                    <a:pt x="71" y="29"/>
                  </a:lnTo>
                  <a:lnTo>
                    <a:pt x="78" y="23"/>
                  </a:lnTo>
                  <a:lnTo>
                    <a:pt x="85" y="20"/>
                  </a:lnTo>
                  <a:lnTo>
                    <a:pt x="93" y="19"/>
                  </a:lnTo>
                  <a:lnTo>
                    <a:pt x="107" y="18"/>
                  </a:lnTo>
                  <a:lnTo>
                    <a:pt x="122" y="15"/>
                  </a:lnTo>
                  <a:lnTo>
                    <a:pt x="135" y="12"/>
                  </a:lnTo>
                  <a:lnTo>
                    <a:pt x="146" y="9"/>
                  </a:lnTo>
                  <a:lnTo>
                    <a:pt x="153" y="9"/>
                  </a:lnTo>
                  <a:lnTo>
                    <a:pt x="160" y="11"/>
                  </a:lnTo>
                  <a:lnTo>
                    <a:pt x="170" y="12"/>
                  </a:lnTo>
                  <a:lnTo>
                    <a:pt x="182" y="12"/>
                  </a:lnTo>
                  <a:lnTo>
                    <a:pt x="192" y="9"/>
                  </a:lnTo>
                  <a:lnTo>
                    <a:pt x="198" y="5"/>
                  </a:lnTo>
                  <a:lnTo>
                    <a:pt x="204" y="1"/>
                  </a:lnTo>
                  <a:lnTo>
                    <a:pt x="211"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latin typeface="Calibri"/>
              </a:endParaRPr>
            </a:p>
          </p:txBody>
        </p:sp>
        <p:sp>
          <p:nvSpPr>
            <p:cNvPr id="205" name="Freeform 37">
              <a:extLst>
                <a:ext uri="{FF2B5EF4-FFF2-40B4-BE49-F238E27FC236}">
                  <a16:creationId xmlns:a16="http://schemas.microsoft.com/office/drawing/2014/main" id="{F3F0CE8C-9B45-40B0-86C5-BA2B8AD050B3}"/>
                </a:ext>
              </a:extLst>
            </p:cNvPr>
            <p:cNvSpPr>
              <a:spLocks/>
            </p:cNvSpPr>
            <p:nvPr/>
          </p:nvSpPr>
          <p:spPr bwMode="auto">
            <a:xfrm>
              <a:off x="7021513" y="2189163"/>
              <a:ext cx="134938" cy="74613"/>
            </a:xfrm>
            <a:custGeom>
              <a:avLst/>
              <a:gdLst/>
              <a:ahLst/>
              <a:cxnLst>
                <a:cxn ang="0">
                  <a:pos x="33" y="0"/>
                </a:cxn>
                <a:cxn ang="0">
                  <a:pos x="37" y="0"/>
                </a:cxn>
                <a:cxn ang="0">
                  <a:pos x="40" y="3"/>
                </a:cxn>
                <a:cxn ang="0">
                  <a:pos x="43" y="5"/>
                </a:cxn>
                <a:cxn ang="0">
                  <a:pos x="47" y="9"/>
                </a:cxn>
                <a:cxn ang="0">
                  <a:pos x="49" y="10"/>
                </a:cxn>
                <a:cxn ang="0">
                  <a:pos x="52" y="13"/>
                </a:cxn>
                <a:cxn ang="0">
                  <a:pos x="66" y="13"/>
                </a:cxn>
                <a:cxn ang="0">
                  <a:pos x="74" y="15"/>
                </a:cxn>
                <a:cxn ang="0">
                  <a:pos x="81" y="20"/>
                </a:cxn>
                <a:cxn ang="0">
                  <a:pos x="85" y="25"/>
                </a:cxn>
                <a:cxn ang="0">
                  <a:pos x="85" y="28"/>
                </a:cxn>
                <a:cxn ang="0">
                  <a:pos x="82" y="33"/>
                </a:cxn>
                <a:cxn ang="0">
                  <a:pos x="79" y="35"/>
                </a:cxn>
                <a:cxn ang="0">
                  <a:pos x="77" y="35"/>
                </a:cxn>
                <a:cxn ang="0">
                  <a:pos x="74" y="36"/>
                </a:cxn>
                <a:cxn ang="0">
                  <a:pos x="66" y="36"/>
                </a:cxn>
                <a:cxn ang="0">
                  <a:pos x="63" y="37"/>
                </a:cxn>
                <a:cxn ang="0">
                  <a:pos x="56" y="39"/>
                </a:cxn>
                <a:cxn ang="0">
                  <a:pos x="47" y="42"/>
                </a:cxn>
                <a:cxn ang="0">
                  <a:pos x="25" y="44"/>
                </a:cxn>
                <a:cxn ang="0">
                  <a:pos x="17" y="47"/>
                </a:cxn>
                <a:cxn ang="0">
                  <a:pos x="8" y="47"/>
                </a:cxn>
                <a:cxn ang="0">
                  <a:pos x="2" y="42"/>
                </a:cxn>
                <a:cxn ang="0">
                  <a:pos x="0" y="36"/>
                </a:cxn>
                <a:cxn ang="0">
                  <a:pos x="4" y="31"/>
                </a:cxn>
                <a:cxn ang="0">
                  <a:pos x="12" y="26"/>
                </a:cxn>
                <a:cxn ang="0">
                  <a:pos x="19" y="22"/>
                </a:cxn>
                <a:cxn ang="0">
                  <a:pos x="22" y="20"/>
                </a:cxn>
                <a:cxn ang="0">
                  <a:pos x="22" y="18"/>
                </a:cxn>
                <a:cxn ang="0">
                  <a:pos x="23" y="15"/>
                </a:cxn>
                <a:cxn ang="0">
                  <a:pos x="23" y="11"/>
                </a:cxn>
                <a:cxn ang="0">
                  <a:pos x="25" y="9"/>
                </a:cxn>
                <a:cxn ang="0">
                  <a:pos x="28" y="5"/>
                </a:cxn>
                <a:cxn ang="0">
                  <a:pos x="30" y="2"/>
                </a:cxn>
                <a:cxn ang="0">
                  <a:pos x="33" y="0"/>
                </a:cxn>
              </a:cxnLst>
              <a:rect l="0" t="0" r="r" b="b"/>
              <a:pathLst>
                <a:path w="85" h="47">
                  <a:moveTo>
                    <a:pt x="33" y="0"/>
                  </a:moveTo>
                  <a:lnTo>
                    <a:pt x="37" y="0"/>
                  </a:lnTo>
                  <a:lnTo>
                    <a:pt x="40" y="3"/>
                  </a:lnTo>
                  <a:lnTo>
                    <a:pt x="43" y="5"/>
                  </a:lnTo>
                  <a:lnTo>
                    <a:pt x="47" y="9"/>
                  </a:lnTo>
                  <a:lnTo>
                    <a:pt x="49" y="10"/>
                  </a:lnTo>
                  <a:lnTo>
                    <a:pt x="52" y="13"/>
                  </a:lnTo>
                  <a:lnTo>
                    <a:pt x="66" y="13"/>
                  </a:lnTo>
                  <a:lnTo>
                    <a:pt x="74" y="15"/>
                  </a:lnTo>
                  <a:lnTo>
                    <a:pt x="81" y="20"/>
                  </a:lnTo>
                  <a:lnTo>
                    <a:pt x="85" y="25"/>
                  </a:lnTo>
                  <a:lnTo>
                    <a:pt x="85" y="28"/>
                  </a:lnTo>
                  <a:lnTo>
                    <a:pt x="82" y="33"/>
                  </a:lnTo>
                  <a:lnTo>
                    <a:pt x="79" y="35"/>
                  </a:lnTo>
                  <a:lnTo>
                    <a:pt x="77" y="35"/>
                  </a:lnTo>
                  <a:lnTo>
                    <a:pt x="74" y="36"/>
                  </a:lnTo>
                  <a:lnTo>
                    <a:pt x="66" y="36"/>
                  </a:lnTo>
                  <a:lnTo>
                    <a:pt x="63" y="37"/>
                  </a:lnTo>
                  <a:lnTo>
                    <a:pt x="56" y="39"/>
                  </a:lnTo>
                  <a:lnTo>
                    <a:pt x="47" y="42"/>
                  </a:lnTo>
                  <a:lnTo>
                    <a:pt x="25" y="44"/>
                  </a:lnTo>
                  <a:lnTo>
                    <a:pt x="17" y="47"/>
                  </a:lnTo>
                  <a:lnTo>
                    <a:pt x="8" y="47"/>
                  </a:lnTo>
                  <a:lnTo>
                    <a:pt x="2" y="42"/>
                  </a:lnTo>
                  <a:lnTo>
                    <a:pt x="0" y="36"/>
                  </a:lnTo>
                  <a:lnTo>
                    <a:pt x="4" y="31"/>
                  </a:lnTo>
                  <a:lnTo>
                    <a:pt x="12" y="26"/>
                  </a:lnTo>
                  <a:lnTo>
                    <a:pt x="19" y="22"/>
                  </a:lnTo>
                  <a:lnTo>
                    <a:pt x="22" y="20"/>
                  </a:lnTo>
                  <a:lnTo>
                    <a:pt x="22" y="18"/>
                  </a:lnTo>
                  <a:lnTo>
                    <a:pt x="23" y="15"/>
                  </a:lnTo>
                  <a:lnTo>
                    <a:pt x="23" y="11"/>
                  </a:lnTo>
                  <a:lnTo>
                    <a:pt x="25" y="9"/>
                  </a:lnTo>
                  <a:lnTo>
                    <a:pt x="28" y="5"/>
                  </a:lnTo>
                  <a:lnTo>
                    <a:pt x="30" y="2"/>
                  </a:lnTo>
                  <a:lnTo>
                    <a:pt x="33"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latin typeface="Calibri"/>
              </a:endParaRPr>
            </a:p>
          </p:txBody>
        </p:sp>
        <p:sp>
          <p:nvSpPr>
            <p:cNvPr id="206" name="Freeform 38">
              <a:extLst>
                <a:ext uri="{FF2B5EF4-FFF2-40B4-BE49-F238E27FC236}">
                  <a16:creationId xmlns:a16="http://schemas.microsoft.com/office/drawing/2014/main" id="{AC11BA5E-ED5B-49F9-AB3E-2E78B5D730F7}"/>
                </a:ext>
              </a:extLst>
            </p:cNvPr>
            <p:cNvSpPr>
              <a:spLocks/>
            </p:cNvSpPr>
            <p:nvPr/>
          </p:nvSpPr>
          <p:spPr bwMode="auto">
            <a:xfrm>
              <a:off x="6818313" y="2265363"/>
              <a:ext cx="254000" cy="250825"/>
            </a:xfrm>
            <a:custGeom>
              <a:avLst/>
              <a:gdLst/>
              <a:ahLst/>
              <a:cxnLst>
                <a:cxn ang="0">
                  <a:pos x="146" y="3"/>
                </a:cxn>
                <a:cxn ang="0">
                  <a:pos x="151" y="18"/>
                </a:cxn>
                <a:cxn ang="0">
                  <a:pos x="158" y="35"/>
                </a:cxn>
                <a:cxn ang="0">
                  <a:pos x="160" y="44"/>
                </a:cxn>
                <a:cxn ang="0">
                  <a:pos x="153" y="48"/>
                </a:cxn>
                <a:cxn ang="0">
                  <a:pos x="149" y="54"/>
                </a:cxn>
                <a:cxn ang="0">
                  <a:pos x="147" y="72"/>
                </a:cxn>
                <a:cxn ang="0">
                  <a:pos x="146" y="87"/>
                </a:cxn>
                <a:cxn ang="0">
                  <a:pos x="131" y="98"/>
                </a:cxn>
                <a:cxn ang="0">
                  <a:pos x="108" y="109"/>
                </a:cxn>
                <a:cxn ang="0">
                  <a:pos x="95" y="115"/>
                </a:cxn>
                <a:cxn ang="0">
                  <a:pos x="94" y="120"/>
                </a:cxn>
                <a:cxn ang="0">
                  <a:pos x="91" y="124"/>
                </a:cxn>
                <a:cxn ang="0">
                  <a:pos x="86" y="126"/>
                </a:cxn>
                <a:cxn ang="0">
                  <a:pos x="78" y="126"/>
                </a:cxn>
                <a:cxn ang="0">
                  <a:pos x="72" y="122"/>
                </a:cxn>
                <a:cxn ang="0">
                  <a:pos x="71" y="115"/>
                </a:cxn>
                <a:cxn ang="0">
                  <a:pos x="69" y="117"/>
                </a:cxn>
                <a:cxn ang="0">
                  <a:pos x="65" y="128"/>
                </a:cxn>
                <a:cxn ang="0">
                  <a:pos x="58" y="136"/>
                </a:cxn>
                <a:cxn ang="0">
                  <a:pos x="49" y="137"/>
                </a:cxn>
                <a:cxn ang="0">
                  <a:pos x="38" y="133"/>
                </a:cxn>
                <a:cxn ang="0">
                  <a:pos x="32" y="139"/>
                </a:cxn>
                <a:cxn ang="0">
                  <a:pos x="31" y="148"/>
                </a:cxn>
                <a:cxn ang="0">
                  <a:pos x="26" y="155"/>
                </a:cxn>
                <a:cxn ang="0">
                  <a:pos x="17" y="158"/>
                </a:cxn>
                <a:cxn ang="0">
                  <a:pos x="4" y="143"/>
                </a:cxn>
                <a:cxn ang="0">
                  <a:pos x="0" y="121"/>
                </a:cxn>
                <a:cxn ang="0">
                  <a:pos x="4" y="117"/>
                </a:cxn>
                <a:cxn ang="0">
                  <a:pos x="9" y="115"/>
                </a:cxn>
                <a:cxn ang="0">
                  <a:pos x="15" y="114"/>
                </a:cxn>
                <a:cxn ang="0">
                  <a:pos x="27" y="103"/>
                </a:cxn>
                <a:cxn ang="0">
                  <a:pos x="35" y="94"/>
                </a:cxn>
                <a:cxn ang="0">
                  <a:pos x="46" y="92"/>
                </a:cxn>
                <a:cxn ang="0">
                  <a:pos x="64" y="95"/>
                </a:cxn>
                <a:cxn ang="0">
                  <a:pos x="78" y="94"/>
                </a:cxn>
                <a:cxn ang="0">
                  <a:pos x="94" y="81"/>
                </a:cxn>
                <a:cxn ang="0">
                  <a:pos x="110" y="76"/>
                </a:cxn>
                <a:cxn ang="0">
                  <a:pos x="117" y="66"/>
                </a:cxn>
                <a:cxn ang="0">
                  <a:pos x="127" y="46"/>
                </a:cxn>
                <a:cxn ang="0">
                  <a:pos x="131" y="25"/>
                </a:cxn>
                <a:cxn ang="0">
                  <a:pos x="132" y="9"/>
                </a:cxn>
                <a:cxn ang="0">
                  <a:pos x="142" y="0"/>
                </a:cxn>
              </a:cxnLst>
              <a:rect l="0" t="0" r="r" b="b"/>
              <a:pathLst>
                <a:path w="160" h="158">
                  <a:moveTo>
                    <a:pt x="142" y="0"/>
                  </a:moveTo>
                  <a:lnTo>
                    <a:pt x="146" y="3"/>
                  </a:lnTo>
                  <a:lnTo>
                    <a:pt x="149" y="10"/>
                  </a:lnTo>
                  <a:lnTo>
                    <a:pt x="151" y="18"/>
                  </a:lnTo>
                  <a:lnTo>
                    <a:pt x="156" y="29"/>
                  </a:lnTo>
                  <a:lnTo>
                    <a:pt x="158" y="35"/>
                  </a:lnTo>
                  <a:lnTo>
                    <a:pt x="160" y="39"/>
                  </a:lnTo>
                  <a:lnTo>
                    <a:pt x="160" y="44"/>
                  </a:lnTo>
                  <a:lnTo>
                    <a:pt x="156" y="48"/>
                  </a:lnTo>
                  <a:lnTo>
                    <a:pt x="153" y="48"/>
                  </a:lnTo>
                  <a:lnTo>
                    <a:pt x="151" y="50"/>
                  </a:lnTo>
                  <a:lnTo>
                    <a:pt x="149" y="54"/>
                  </a:lnTo>
                  <a:lnTo>
                    <a:pt x="147" y="62"/>
                  </a:lnTo>
                  <a:lnTo>
                    <a:pt x="147" y="72"/>
                  </a:lnTo>
                  <a:lnTo>
                    <a:pt x="146" y="81"/>
                  </a:lnTo>
                  <a:lnTo>
                    <a:pt x="146" y="87"/>
                  </a:lnTo>
                  <a:lnTo>
                    <a:pt x="140" y="92"/>
                  </a:lnTo>
                  <a:lnTo>
                    <a:pt x="131" y="98"/>
                  </a:lnTo>
                  <a:lnTo>
                    <a:pt x="117" y="106"/>
                  </a:lnTo>
                  <a:lnTo>
                    <a:pt x="108" y="109"/>
                  </a:lnTo>
                  <a:lnTo>
                    <a:pt x="99" y="113"/>
                  </a:lnTo>
                  <a:lnTo>
                    <a:pt x="95" y="115"/>
                  </a:lnTo>
                  <a:lnTo>
                    <a:pt x="95" y="117"/>
                  </a:lnTo>
                  <a:lnTo>
                    <a:pt x="94" y="120"/>
                  </a:lnTo>
                  <a:lnTo>
                    <a:pt x="94" y="122"/>
                  </a:lnTo>
                  <a:lnTo>
                    <a:pt x="91" y="124"/>
                  </a:lnTo>
                  <a:lnTo>
                    <a:pt x="90" y="126"/>
                  </a:lnTo>
                  <a:lnTo>
                    <a:pt x="86" y="126"/>
                  </a:lnTo>
                  <a:lnTo>
                    <a:pt x="82" y="128"/>
                  </a:lnTo>
                  <a:lnTo>
                    <a:pt x="78" y="126"/>
                  </a:lnTo>
                  <a:lnTo>
                    <a:pt x="75" y="124"/>
                  </a:lnTo>
                  <a:lnTo>
                    <a:pt x="72" y="122"/>
                  </a:lnTo>
                  <a:lnTo>
                    <a:pt x="71" y="118"/>
                  </a:lnTo>
                  <a:lnTo>
                    <a:pt x="71" y="115"/>
                  </a:lnTo>
                  <a:lnTo>
                    <a:pt x="69" y="115"/>
                  </a:lnTo>
                  <a:lnTo>
                    <a:pt x="69" y="117"/>
                  </a:lnTo>
                  <a:lnTo>
                    <a:pt x="68" y="124"/>
                  </a:lnTo>
                  <a:lnTo>
                    <a:pt x="65" y="128"/>
                  </a:lnTo>
                  <a:lnTo>
                    <a:pt x="63" y="133"/>
                  </a:lnTo>
                  <a:lnTo>
                    <a:pt x="58" y="136"/>
                  </a:lnTo>
                  <a:lnTo>
                    <a:pt x="54" y="137"/>
                  </a:lnTo>
                  <a:lnTo>
                    <a:pt x="49" y="137"/>
                  </a:lnTo>
                  <a:lnTo>
                    <a:pt x="43" y="135"/>
                  </a:lnTo>
                  <a:lnTo>
                    <a:pt x="38" y="133"/>
                  </a:lnTo>
                  <a:lnTo>
                    <a:pt x="34" y="133"/>
                  </a:lnTo>
                  <a:lnTo>
                    <a:pt x="32" y="139"/>
                  </a:lnTo>
                  <a:lnTo>
                    <a:pt x="32" y="144"/>
                  </a:lnTo>
                  <a:lnTo>
                    <a:pt x="31" y="148"/>
                  </a:lnTo>
                  <a:lnTo>
                    <a:pt x="28" y="152"/>
                  </a:lnTo>
                  <a:lnTo>
                    <a:pt x="26" y="155"/>
                  </a:lnTo>
                  <a:lnTo>
                    <a:pt x="20" y="158"/>
                  </a:lnTo>
                  <a:lnTo>
                    <a:pt x="17" y="158"/>
                  </a:lnTo>
                  <a:lnTo>
                    <a:pt x="11" y="154"/>
                  </a:lnTo>
                  <a:lnTo>
                    <a:pt x="4" y="143"/>
                  </a:lnTo>
                  <a:lnTo>
                    <a:pt x="0" y="129"/>
                  </a:lnTo>
                  <a:lnTo>
                    <a:pt x="0" y="121"/>
                  </a:lnTo>
                  <a:lnTo>
                    <a:pt x="2" y="120"/>
                  </a:lnTo>
                  <a:lnTo>
                    <a:pt x="4" y="117"/>
                  </a:lnTo>
                  <a:lnTo>
                    <a:pt x="6" y="117"/>
                  </a:lnTo>
                  <a:lnTo>
                    <a:pt x="9" y="115"/>
                  </a:lnTo>
                  <a:lnTo>
                    <a:pt x="13" y="114"/>
                  </a:lnTo>
                  <a:lnTo>
                    <a:pt x="15" y="114"/>
                  </a:lnTo>
                  <a:lnTo>
                    <a:pt x="17" y="113"/>
                  </a:lnTo>
                  <a:lnTo>
                    <a:pt x="27" y="103"/>
                  </a:lnTo>
                  <a:lnTo>
                    <a:pt x="31" y="98"/>
                  </a:lnTo>
                  <a:lnTo>
                    <a:pt x="35" y="94"/>
                  </a:lnTo>
                  <a:lnTo>
                    <a:pt x="39" y="92"/>
                  </a:lnTo>
                  <a:lnTo>
                    <a:pt x="46" y="92"/>
                  </a:lnTo>
                  <a:lnTo>
                    <a:pt x="56" y="94"/>
                  </a:lnTo>
                  <a:lnTo>
                    <a:pt x="64" y="95"/>
                  </a:lnTo>
                  <a:lnTo>
                    <a:pt x="72" y="95"/>
                  </a:lnTo>
                  <a:lnTo>
                    <a:pt x="78" y="94"/>
                  </a:lnTo>
                  <a:lnTo>
                    <a:pt x="84" y="87"/>
                  </a:lnTo>
                  <a:lnTo>
                    <a:pt x="94" y="81"/>
                  </a:lnTo>
                  <a:lnTo>
                    <a:pt x="105" y="77"/>
                  </a:lnTo>
                  <a:lnTo>
                    <a:pt x="110" y="76"/>
                  </a:lnTo>
                  <a:lnTo>
                    <a:pt x="113" y="73"/>
                  </a:lnTo>
                  <a:lnTo>
                    <a:pt x="117" y="66"/>
                  </a:lnTo>
                  <a:lnTo>
                    <a:pt x="121" y="57"/>
                  </a:lnTo>
                  <a:lnTo>
                    <a:pt x="127" y="46"/>
                  </a:lnTo>
                  <a:lnTo>
                    <a:pt x="130" y="36"/>
                  </a:lnTo>
                  <a:lnTo>
                    <a:pt x="131" y="25"/>
                  </a:lnTo>
                  <a:lnTo>
                    <a:pt x="131" y="15"/>
                  </a:lnTo>
                  <a:lnTo>
                    <a:pt x="132" y="9"/>
                  </a:lnTo>
                  <a:lnTo>
                    <a:pt x="136" y="3"/>
                  </a:lnTo>
                  <a:lnTo>
                    <a:pt x="142"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latin typeface="Calibri"/>
              </a:endParaRPr>
            </a:p>
          </p:txBody>
        </p:sp>
        <p:sp>
          <p:nvSpPr>
            <p:cNvPr id="207" name="Freeform 39">
              <a:extLst>
                <a:ext uri="{FF2B5EF4-FFF2-40B4-BE49-F238E27FC236}">
                  <a16:creationId xmlns:a16="http://schemas.microsoft.com/office/drawing/2014/main" id="{0AD16BCE-EC7D-4C2E-92F2-0B232FC3FA50}"/>
                </a:ext>
              </a:extLst>
            </p:cNvPr>
            <p:cNvSpPr>
              <a:spLocks/>
            </p:cNvSpPr>
            <p:nvPr/>
          </p:nvSpPr>
          <p:spPr bwMode="auto">
            <a:xfrm>
              <a:off x="6629400" y="2668588"/>
              <a:ext cx="38100" cy="66675"/>
            </a:xfrm>
            <a:custGeom>
              <a:avLst/>
              <a:gdLst/>
              <a:ahLst/>
              <a:cxnLst>
                <a:cxn ang="0">
                  <a:pos x="19" y="0"/>
                </a:cxn>
                <a:cxn ang="0">
                  <a:pos x="23" y="1"/>
                </a:cxn>
                <a:cxn ang="0">
                  <a:pos x="24" y="7"/>
                </a:cxn>
                <a:cxn ang="0">
                  <a:pos x="23" y="15"/>
                </a:cxn>
                <a:cxn ang="0">
                  <a:pos x="20" y="25"/>
                </a:cxn>
                <a:cxn ang="0">
                  <a:pos x="16" y="33"/>
                </a:cxn>
                <a:cxn ang="0">
                  <a:pos x="11" y="40"/>
                </a:cxn>
                <a:cxn ang="0">
                  <a:pos x="5" y="42"/>
                </a:cxn>
                <a:cxn ang="0">
                  <a:pos x="1" y="40"/>
                </a:cxn>
                <a:cxn ang="0">
                  <a:pos x="0" y="31"/>
                </a:cxn>
                <a:cxn ang="0">
                  <a:pos x="1" y="22"/>
                </a:cxn>
                <a:cxn ang="0">
                  <a:pos x="5" y="12"/>
                </a:cxn>
                <a:cxn ang="0">
                  <a:pos x="11" y="4"/>
                </a:cxn>
                <a:cxn ang="0">
                  <a:pos x="19" y="0"/>
                </a:cxn>
              </a:cxnLst>
              <a:rect l="0" t="0" r="r" b="b"/>
              <a:pathLst>
                <a:path w="24" h="42">
                  <a:moveTo>
                    <a:pt x="19" y="0"/>
                  </a:moveTo>
                  <a:lnTo>
                    <a:pt x="23" y="1"/>
                  </a:lnTo>
                  <a:lnTo>
                    <a:pt x="24" y="7"/>
                  </a:lnTo>
                  <a:lnTo>
                    <a:pt x="23" y="15"/>
                  </a:lnTo>
                  <a:lnTo>
                    <a:pt x="20" y="25"/>
                  </a:lnTo>
                  <a:lnTo>
                    <a:pt x="16" y="33"/>
                  </a:lnTo>
                  <a:lnTo>
                    <a:pt x="11" y="40"/>
                  </a:lnTo>
                  <a:lnTo>
                    <a:pt x="5" y="42"/>
                  </a:lnTo>
                  <a:lnTo>
                    <a:pt x="1" y="40"/>
                  </a:lnTo>
                  <a:lnTo>
                    <a:pt x="0" y="31"/>
                  </a:lnTo>
                  <a:lnTo>
                    <a:pt x="1" y="22"/>
                  </a:lnTo>
                  <a:lnTo>
                    <a:pt x="5" y="12"/>
                  </a:lnTo>
                  <a:lnTo>
                    <a:pt x="11" y="4"/>
                  </a:lnTo>
                  <a:lnTo>
                    <a:pt x="19"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latin typeface="Calibri"/>
              </a:endParaRPr>
            </a:p>
          </p:txBody>
        </p:sp>
        <p:sp>
          <p:nvSpPr>
            <p:cNvPr id="208" name="Freeform 40">
              <a:extLst>
                <a:ext uri="{FF2B5EF4-FFF2-40B4-BE49-F238E27FC236}">
                  <a16:creationId xmlns:a16="http://schemas.microsoft.com/office/drawing/2014/main" id="{05518166-5823-494E-85F5-F642CC277946}"/>
                </a:ext>
              </a:extLst>
            </p:cNvPr>
            <p:cNvSpPr>
              <a:spLocks/>
            </p:cNvSpPr>
            <p:nvPr/>
          </p:nvSpPr>
          <p:spPr bwMode="auto">
            <a:xfrm>
              <a:off x="7707313" y="4097338"/>
              <a:ext cx="95250" cy="153988"/>
            </a:xfrm>
            <a:custGeom>
              <a:avLst/>
              <a:gdLst/>
              <a:ahLst/>
              <a:cxnLst>
                <a:cxn ang="0">
                  <a:pos x="8" y="0"/>
                </a:cxn>
                <a:cxn ang="0">
                  <a:pos x="13" y="4"/>
                </a:cxn>
                <a:cxn ang="0">
                  <a:pos x="15" y="10"/>
                </a:cxn>
                <a:cxn ang="0">
                  <a:pos x="18" y="17"/>
                </a:cxn>
                <a:cxn ang="0">
                  <a:pos x="22" y="25"/>
                </a:cxn>
                <a:cxn ang="0">
                  <a:pos x="25" y="29"/>
                </a:cxn>
                <a:cxn ang="0">
                  <a:pos x="26" y="32"/>
                </a:cxn>
                <a:cxn ang="0">
                  <a:pos x="28" y="33"/>
                </a:cxn>
                <a:cxn ang="0">
                  <a:pos x="28" y="36"/>
                </a:cxn>
                <a:cxn ang="0">
                  <a:pos x="29" y="36"/>
                </a:cxn>
                <a:cxn ang="0">
                  <a:pos x="30" y="37"/>
                </a:cxn>
                <a:cxn ang="0">
                  <a:pos x="33" y="38"/>
                </a:cxn>
                <a:cxn ang="0">
                  <a:pos x="36" y="41"/>
                </a:cxn>
                <a:cxn ang="0">
                  <a:pos x="40" y="44"/>
                </a:cxn>
                <a:cxn ang="0">
                  <a:pos x="47" y="44"/>
                </a:cxn>
                <a:cxn ang="0">
                  <a:pos x="49" y="43"/>
                </a:cxn>
                <a:cxn ang="0">
                  <a:pos x="51" y="41"/>
                </a:cxn>
                <a:cxn ang="0">
                  <a:pos x="54" y="41"/>
                </a:cxn>
                <a:cxn ang="0">
                  <a:pos x="58" y="45"/>
                </a:cxn>
                <a:cxn ang="0">
                  <a:pos x="59" y="49"/>
                </a:cxn>
                <a:cxn ang="0">
                  <a:pos x="60" y="52"/>
                </a:cxn>
                <a:cxn ang="0">
                  <a:pos x="59" y="55"/>
                </a:cxn>
                <a:cxn ang="0">
                  <a:pos x="56" y="58"/>
                </a:cxn>
                <a:cxn ang="0">
                  <a:pos x="48" y="67"/>
                </a:cxn>
                <a:cxn ang="0">
                  <a:pos x="41" y="80"/>
                </a:cxn>
                <a:cxn ang="0">
                  <a:pos x="40" y="84"/>
                </a:cxn>
                <a:cxn ang="0">
                  <a:pos x="37" y="88"/>
                </a:cxn>
                <a:cxn ang="0">
                  <a:pos x="36" y="90"/>
                </a:cxn>
                <a:cxn ang="0">
                  <a:pos x="33" y="95"/>
                </a:cxn>
                <a:cxn ang="0">
                  <a:pos x="28" y="97"/>
                </a:cxn>
                <a:cxn ang="0">
                  <a:pos x="23" y="97"/>
                </a:cxn>
                <a:cxn ang="0">
                  <a:pos x="21" y="96"/>
                </a:cxn>
                <a:cxn ang="0">
                  <a:pos x="19" y="95"/>
                </a:cxn>
                <a:cxn ang="0">
                  <a:pos x="19" y="92"/>
                </a:cxn>
                <a:cxn ang="0">
                  <a:pos x="21" y="89"/>
                </a:cxn>
                <a:cxn ang="0">
                  <a:pos x="21" y="86"/>
                </a:cxn>
                <a:cxn ang="0">
                  <a:pos x="22" y="84"/>
                </a:cxn>
                <a:cxn ang="0">
                  <a:pos x="23" y="80"/>
                </a:cxn>
                <a:cxn ang="0">
                  <a:pos x="25" y="77"/>
                </a:cxn>
                <a:cxn ang="0">
                  <a:pos x="25" y="74"/>
                </a:cxn>
                <a:cxn ang="0">
                  <a:pos x="21" y="73"/>
                </a:cxn>
                <a:cxn ang="0">
                  <a:pos x="8" y="73"/>
                </a:cxn>
                <a:cxn ang="0">
                  <a:pos x="3" y="70"/>
                </a:cxn>
                <a:cxn ang="0">
                  <a:pos x="0" y="67"/>
                </a:cxn>
                <a:cxn ang="0">
                  <a:pos x="0" y="64"/>
                </a:cxn>
                <a:cxn ang="0">
                  <a:pos x="2" y="62"/>
                </a:cxn>
                <a:cxn ang="0">
                  <a:pos x="4" y="60"/>
                </a:cxn>
                <a:cxn ang="0">
                  <a:pos x="7" y="58"/>
                </a:cxn>
                <a:cxn ang="0">
                  <a:pos x="10" y="56"/>
                </a:cxn>
                <a:cxn ang="0">
                  <a:pos x="14" y="52"/>
                </a:cxn>
                <a:cxn ang="0">
                  <a:pos x="14" y="44"/>
                </a:cxn>
                <a:cxn ang="0">
                  <a:pos x="11" y="32"/>
                </a:cxn>
                <a:cxn ang="0">
                  <a:pos x="8" y="23"/>
                </a:cxn>
                <a:cxn ang="0">
                  <a:pos x="4" y="18"/>
                </a:cxn>
                <a:cxn ang="0">
                  <a:pos x="2" y="11"/>
                </a:cxn>
                <a:cxn ang="0">
                  <a:pos x="2" y="6"/>
                </a:cxn>
                <a:cxn ang="0">
                  <a:pos x="3" y="1"/>
                </a:cxn>
                <a:cxn ang="0">
                  <a:pos x="8" y="0"/>
                </a:cxn>
              </a:cxnLst>
              <a:rect l="0" t="0" r="r" b="b"/>
              <a:pathLst>
                <a:path w="60" h="97">
                  <a:moveTo>
                    <a:pt x="8" y="0"/>
                  </a:moveTo>
                  <a:lnTo>
                    <a:pt x="13" y="4"/>
                  </a:lnTo>
                  <a:lnTo>
                    <a:pt x="15" y="10"/>
                  </a:lnTo>
                  <a:lnTo>
                    <a:pt x="18" y="17"/>
                  </a:lnTo>
                  <a:lnTo>
                    <a:pt x="22" y="25"/>
                  </a:lnTo>
                  <a:lnTo>
                    <a:pt x="25" y="29"/>
                  </a:lnTo>
                  <a:lnTo>
                    <a:pt x="26" y="32"/>
                  </a:lnTo>
                  <a:lnTo>
                    <a:pt x="28" y="33"/>
                  </a:lnTo>
                  <a:lnTo>
                    <a:pt x="28" y="36"/>
                  </a:lnTo>
                  <a:lnTo>
                    <a:pt x="29" y="36"/>
                  </a:lnTo>
                  <a:lnTo>
                    <a:pt x="30" y="37"/>
                  </a:lnTo>
                  <a:lnTo>
                    <a:pt x="33" y="38"/>
                  </a:lnTo>
                  <a:lnTo>
                    <a:pt x="36" y="41"/>
                  </a:lnTo>
                  <a:lnTo>
                    <a:pt x="40" y="44"/>
                  </a:lnTo>
                  <a:lnTo>
                    <a:pt x="47" y="44"/>
                  </a:lnTo>
                  <a:lnTo>
                    <a:pt x="49" y="43"/>
                  </a:lnTo>
                  <a:lnTo>
                    <a:pt x="51" y="41"/>
                  </a:lnTo>
                  <a:lnTo>
                    <a:pt x="54" y="41"/>
                  </a:lnTo>
                  <a:lnTo>
                    <a:pt x="58" y="45"/>
                  </a:lnTo>
                  <a:lnTo>
                    <a:pt x="59" y="49"/>
                  </a:lnTo>
                  <a:lnTo>
                    <a:pt x="60" y="52"/>
                  </a:lnTo>
                  <a:lnTo>
                    <a:pt x="59" y="55"/>
                  </a:lnTo>
                  <a:lnTo>
                    <a:pt x="56" y="58"/>
                  </a:lnTo>
                  <a:lnTo>
                    <a:pt x="48" y="67"/>
                  </a:lnTo>
                  <a:lnTo>
                    <a:pt x="41" y="80"/>
                  </a:lnTo>
                  <a:lnTo>
                    <a:pt x="40" y="84"/>
                  </a:lnTo>
                  <a:lnTo>
                    <a:pt x="37" y="88"/>
                  </a:lnTo>
                  <a:lnTo>
                    <a:pt x="36" y="90"/>
                  </a:lnTo>
                  <a:lnTo>
                    <a:pt x="33" y="95"/>
                  </a:lnTo>
                  <a:lnTo>
                    <a:pt x="28" y="97"/>
                  </a:lnTo>
                  <a:lnTo>
                    <a:pt x="23" y="97"/>
                  </a:lnTo>
                  <a:lnTo>
                    <a:pt x="21" y="96"/>
                  </a:lnTo>
                  <a:lnTo>
                    <a:pt x="19" y="95"/>
                  </a:lnTo>
                  <a:lnTo>
                    <a:pt x="19" y="92"/>
                  </a:lnTo>
                  <a:lnTo>
                    <a:pt x="21" y="89"/>
                  </a:lnTo>
                  <a:lnTo>
                    <a:pt x="21" y="86"/>
                  </a:lnTo>
                  <a:lnTo>
                    <a:pt x="22" y="84"/>
                  </a:lnTo>
                  <a:lnTo>
                    <a:pt x="23" y="80"/>
                  </a:lnTo>
                  <a:lnTo>
                    <a:pt x="25" y="77"/>
                  </a:lnTo>
                  <a:lnTo>
                    <a:pt x="25" y="74"/>
                  </a:lnTo>
                  <a:lnTo>
                    <a:pt x="21" y="73"/>
                  </a:lnTo>
                  <a:lnTo>
                    <a:pt x="8" y="73"/>
                  </a:lnTo>
                  <a:lnTo>
                    <a:pt x="3" y="70"/>
                  </a:lnTo>
                  <a:lnTo>
                    <a:pt x="0" y="67"/>
                  </a:lnTo>
                  <a:lnTo>
                    <a:pt x="0" y="64"/>
                  </a:lnTo>
                  <a:lnTo>
                    <a:pt x="2" y="62"/>
                  </a:lnTo>
                  <a:lnTo>
                    <a:pt x="4" y="60"/>
                  </a:lnTo>
                  <a:lnTo>
                    <a:pt x="7" y="58"/>
                  </a:lnTo>
                  <a:lnTo>
                    <a:pt x="10" y="56"/>
                  </a:lnTo>
                  <a:lnTo>
                    <a:pt x="14" y="52"/>
                  </a:lnTo>
                  <a:lnTo>
                    <a:pt x="14" y="44"/>
                  </a:lnTo>
                  <a:lnTo>
                    <a:pt x="11" y="32"/>
                  </a:lnTo>
                  <a:lnTo>
                    <a:pt x="8" y="23"/>
                  </a:lnTo>
                  <a:lnTo>
                    <a:pt x="4" y="18"/>
                  </a:lnTo>
                  <a:lnTo>
                    <a:pt x="2" y="11"/>
                  </a:lnTo>
                  <a:lnTo>
                    <a:pt x="2" y="6"/>
                  </a:lnTo>
                  <a:lnTo>
                    <a:pt x="3" y="1"/>
                  </a:lnTo>
                  <a:lnTo>
                    <a:pt x="8"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latin typeface="Calibri"/>
              </a:endParaRPr>
            </a:p>
          </p:txBody>
        </p:sp>
        <p:sp>
          <p:nvSpPr>
            <p:cNvPr id="209" name="Freeform 41">
              <a:extLst>
                <a:ext uri="{FF2B5EF4-FFF2-40B4-BE49-F238E27FC236}">
                  <a16:creationId xmlns:a16="http://schemas.microsoft.com/office/drawing/2014/main" id="{B69C4D2E-EC2C-4960-912A-E766BC3EBB0F}"/>
                </a:ext>
              </a:extLst>
            </p:cNvPr>
            <p:cNvSpPr>
              <a:spLocks/>
            </p:cNvSpPr>
            <p:nvPr/>
          </p:nvSpPr>
          <p:spPr bwMode="auto">
            <a:xfrm>
              <a:off x="7569200" y="4230688"/>
              <a:ext cx="155575" cy="149225"/>
            </a:xfrm>
            <a:custGeom>
              <a:avLst/>
              <a:gdLst/>
              <a:ahLst/>
              <a:cxnLst>
                <a:cxn ang="0">
                  <a:pos x="82" y="0"/>
                </a:cxn>
                <a:cxn ang="0">
                  <a:pos x="85" y="0"/>
                </a:cxn>
                <a:cxn ang="0">
                  <a:pos x="87" y="1"/>
                </a:cxn>
                <a:cxn ang="0">
                  <a:pos x="89" y="4"/>
                </a:cxn>
                <a:cxn ang="0">
                  <a:pos x="94" y="9"/>
                </a:cxn>
                <a:cxn ang="0">
                  <a:pos x="97" y="11"/>
                </a:cxn>
                <a:cxn ang="0">
                  <a:pos x="98" y="13"/>
                </a:cxn>
                <a:cxn ang="0">
                  <a:pos x="98" y="16"/>
                </a:cxn>
                <a:cxn ang="0">
                  <a:pos x="97" y="24"/>
                </a:cxn>
                <a:cxn ang="0">
                  <a:pos x="93" y="35"/>
                </a:cxn>
                <a:cxn ang="0">
                  <a:pos x="85" y="45"/>
                </a:cxn>
                <a:cxn ang="0">
                  <a:pos x="71" y="57"/>
                </a:cxn>
                <a:cxn ang="0">
                  <a:pos x="60" y="68"/>
                </a:cxn>
                <a:cxn ang="0">
                  <a:pos x="48" y="82"/>
                </a:cxn>
                <a:cxn ang="0">
                  <a:pos x="42" y="89"/>
                </a:cxn>
                <a:cxn ang="0">
                  <a:pos x="38" y="93"/>
                </a:cxn>
                <a:cxn ang="0">
                  <a:pos x="35" y="94"/>
                </a:cxn>
                <a:cxn ang="0">
                  <a:pos x="31" y="94"/>
                </a:cxn>
                <a:cxn ang="0">
                  <a:pos x="23" y="93"/>
                </a:cxn>
                <a:cxn ang="0">
                  <a:pos x="12" y="91"/>
                </a:cxn>
                <a:cxn ang="0">
                  <a:pos x="4" y="87"/>
                </a:cxn>
                <a:cxn ang="0">
                  <a:pos x="0" y="80"/>
                </a:cxn>
                <a:cxn ang="0">
                  <a:pos x="1" y="74"/>
                </a:cxn>
                <a:cxn ang="0">
                  <a:pos x="8" y="64"/>
                </a:cxn>
                <a:cxn ang="0">
                  <a:pos x="19" y="54"/>
                </a:cxn>
                <a:cxn ang="0">
                  <a:pos x="46" y="35"/>
                </a:cxn>
                <a:cxn ang="0">
                  <a:pos x="54" y="28"/>
                </a:cxn>
                <a:cxn ang="0">
                  <a:pos x="60" y="24"/>
                </a:cxn>
                <a:cxn ang="0">
                  <a:pos x="61" y="20"/>
                </a:cxn>
                <a:cxn ang="0">
                  <a:pos x="63" y="17"/>
                </a:cxn>
                <a:cxn ang="0">
                  <a:pos x="65" y="13"/>
                </a:cxn>
                <a:cxn ang="0">
                  <a:pos x="68" y="11"/>
                </a:cxn>
                <a:cxn ang="0">
                  <a:pos x="72" y="8"/>
                </a:cxn>
                <a:cxn ang="0">
                  <a:pos x="75" y="6"/>
                </a:cxn>
                <a:cxn ang="0">
                  <a:pos x="78" y="4"/>
                </a:cxn>
                <a:cxn ang="0">
                  <a:pos x="80" y="2"/>
                </a:cxn>
                <a:cxn ang="0">
                  <a:pos x="82" y="0"/>
                </a:cxn>
              </a:cxnLst>
              <a:rect l="0" t="0" r="r" b="b"/>
              <a:pathLst>
                <a:path w="98" h="94">
                  <a:moveTo>
                    <a:pt x="82" y="0"/>
                  </a:moveTo>
                  <a:lnTo>
                    <a:pt x="85" y="0"/>
                  </a:lnTo>
                  <a:lnTo>
                    <a:pt x="87" y="1"/>
                  </a:lnTo>
                  <a:lnTo>
                    <a:pt x="89" y="4"/>
                  </a:lnTo>
                  <a:lnTo>
                    <a:pt x="94" y="9"/>
                  </a:lnTo>
                  <a:lnTo>
                    <a:pt x="97" y="11"/>
                  </a:lnTo>
                  <a:lnTo>
                    <a:pt x="98" y="13"/>
                  </a:lnTo>
                  <a:lnTo>
                    <a:pt x="98" y="16"/>
                  </a:lnTo>
                  <a:lnTo>
                    <a:pt x="97" y="24"/>
                  </a:lnTo>
                  <a:lnTo>
                    <a:pt x="93" y="35"/>
                  </a:lnTo>
                  <a:lnTo>
                    <a:pt x="85" y="45"/>
                  </a:lnTo>
                  <a:lnTo>
                    <a:pt x="71" y="57"/>
                  </a:lnTo>
                  <a:lnTo>
                    <a:pt x="60" y="68"/>
                  </a:lnTo>
                  <a:lnTo>
                    <a:pt x="48" y="82"/>
                  </a:lnTo>
                  <a:lnTo>
                    <a:pt x="42" y="89"/>
                  </a:lnTo>
                  <a:lnTo>
                    <a:pt x="38" y="93"/>
                  </a:lnTo>
                  <a:lnTo>
                    <a:pt x="35" y="94"/>
                  </a:lnTo>
                  <a:lnTo>
                    <a:pt x="31" y="94"/>
                  </a:lnTo>
                  <a:lnTo>
                    <a:pt x="23" y="93"/>
                  </a:lnTo>
                  <a:lnTo>
                    <a:pt x="12" y="91"/>
                  </a:lnTo>
                  <a:lnTo>
                    <a:pt x="4" y="87"/>
                  </a:lnTo>
                  <a:lnTo>
                    <a:pt x="0" y="80"/>
                  </a:lnTo>
                  <a:lnTo>
                    <a:pt x="1" y="74"/>
                  </a:lnTo>
                  <a:lnTo>
                    <a:pt x="8" y="64"/>
                  </a:lnTo>
                  <a:lnTo>
                    <a:pt x="19" y="54"/>
                  </a:lnTo>
                  <a:lnTo>
                    <a:pt x="46" y="35"/>
                  </a:lnTo>
                  <a:lnTo>
                    <a:pt x="54" y="28"/>
                  </a:lnTo>
                  <a:lnTo>
                    <a:pt x="60" y="24"/>
                  </a:lnTo>
                  <a:lnTo>
                    <a:pt x="61" y="20"/>
                  </a:lnTo>
                  <a:lnTo>
                    <a:pt x="63" y="17"/>
                  </a:lnTo>
                  <a:lnTo>
                    <a:pt x="65" y="13"/>
                  </a:lnTo>
                  <a:lnTo>
                    <a:pt x="68" y="11"/>
                  </a:lnTo>
                  <a:lnTo>
                    <a:pt x="72" y="8"/>
                  </a:lnTo>
                  <a:lnTo>
                    <a:pt x="75" y="6"/>
                  </a:lnTo>
                  <a:lnTo>
                    <a:pt x="78" y="4"/>
                  </a:lnTo>
                  <a:lnTo>
                    <a:pt x="80" y="2"/>
                  </a:lnTo>
                  <a:lnTo>
                    <a:pt x="82"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latin typeface="Calibri"/>
              </a:endParaRPr>
            </a:p>
          </p:txBody>
        </p:sp>
        <p:sp>
          <p:nvSpPr>
            <p:cNvPr id="210" name="Freeform 42">
              <a:extLst>
                <a:ext uri="{FF2B5EF4-FFF2-40B4-BE49-F238E27FC236}">
                  <a16:creationId xmlns:a16="http://schemas.microsoft.com/office/drawing/2014/main" id="{D64F92C9-840B-4B96-ACA4-0E0E35F5A3A2}"/>
                </a:ext>
              </a:extLst>
            </p:cNvPr>
            <p:cNvSpPr>
              <a:spLocks/>
            </p:cNvSpPr>
            <p:nvPr/>
          </p:nvSpPr>
          <p:spPr bwMode="auto">
            <a:xfrm>
              <a:off x="7123113" y="4233863"/>
              <a:ext cx="79375" cy="73025"/>
            </a:xfrm>
            <a:custGeom>
              <a:avLst/>
              <a:gdLst/>
              <a:ahLst/>
              <a:cxnLst>
                <a:cxn ang="0">
                  <a:pos x="47" y="0"/>
                </a:cxn>
                <a:cxn ang="0">
                  <a:pos x="50" y="2"/>
                </a:cxn>
                <a:cxn ang="0">
                  <a:pos x="50" y="9"/>
                </a:cxn>
                <a:cxn ang="0">
                  <a:pos x="47" y="18"/>
                </a:cxn>
                <a:cxn ang="0">
                  <a:pos x="43" y="29"/>
                </a:cxn>
                <a:cxn ang="0">
                  <a:pos x="37" y="37"/>
                </a:cxn>
                <a:cxn ang="0">
                  <a:pos x="32" y="43"/>
                </a:cxn>
                <a:cxn ang="0">
                  <a:pos x="29" y="43"/>
                </a:cxn>
                <a:cxn ang="0">
                  <a:pos x="25" y="44"/>
                </a:cxn>
                <a:cxn ang="0">
                  <a:pos x="22" y="44"/>
                </a:cxn>
                <a:cxn ang="0">
                  <a:pos x="20" y="46"/>
                </a:cxn>
                <a:cxn ang="0">
                  <a:pos x="17" y="44"/>
                </a:cxn>
                <a:cxn ang="0">
                  <a:pos x="14" y="44"/>
                </a:cxn>
                <a:cxn ang="0">
                  <a:pos x="13" y="41"/>
                </a:cxn>
                <a:cxn ang="0">
                  <a:pos x="13" y="29"/>
                </a:cxn>
                <a:cxn ang="0">
                  <a:pos x="5" y="21"/>
                </a:cxn>
                <a:cxn ang="0">
                  <a:pos x="2" y="17"/>
                </a:cxn>
                <a:cxn ang="0">
                  <a:pos x="0" y="13"/>
                </a:cxn>
                <a:cxn ang="0">
                  <a:pos x="3" y="7"/>
                </a:cxn>
                <a:cxn ang="0">
                  <a:pos x="5" y="7"/>
                </a:cxn>
                <a:cxn ang="0">
                  <a:pos x="6" y="9"/>
                </a:cxn>
                <a:cxn ang="0">
                  <a:pos x="11" y="11"/>
                </a:cxn>
                <a:cxn ang="0">
                  <a:pos x="15" y="13"/>
                </a:cxn>
                <a:cxn ang="0">
                  <a:pos x="18" y="13"/>
                </a:cxn>
                <a:cxn ang="0">
                  <a:pos x="21" y="14"/>
                </a:cxn>
                <a:cxn ang="0">
                  <a:pos x="25" y="13"/>
                </a:cxn>
                <a:cxn ang="0">
                  <a:pos x="31" y="10"/>
                </a:cxn>
                <a:cxn ang="0">
                  <a:pos x="37" y="6"/>
                </a:cxn>
                <a:cxn ang="0">
                  <a:pos x="43" y="2"/>
                </a:cxn>
                <a:cxn ang="0">
                  <a:pos x="47" y="0"/>
                </a:cxn>
              </a:cxnLst>
              <a:rect l="0" t="0" r="r" b="b"/>
              <a:pathLst>
                <a:path w="50" h="46">
                  <a:moveTo>
                    <a:pt x="47" y="0"/>
                  </a:moveTo>
                  <a:lnTo>
                    <a:pt x="50" y="2"/>
                  </a:lnTo>
                  <a:lnTo>
                    <a:pt x="50" y="9"/>
                  </a:lnTo>
                  <a:lnTo>
                    <a:pt x="47" y="18"/>
                  </a:lnTo>
                  <a:lnTo>
                    <a:pt x="43" y="29"/>
                  </a:lnTo>
                  <a:lnTo>
                    <a:pt x="37" y="37"/>
                  </a:lnTo>
                  <a:lnTo>
                    <a:pt x="32" y="43"/>
                  </a:lnTo>
                  <a:lnTo>
                    <a:pt x="29" y="43"/>
                  </a:lnTo>
                  <a:lnTo>
                    <a:pt x="25" y="44"/>
                  </a:lnTo>
                  <a:lnTo>
                    <a:pt x="22" y="44"/>
                  </a:lnTo>
                  <a:lnTo>
                    <a:pt x="20" y="46"/>
                  </a:lnTo>
                  <a:lnTo>
                    <a:pt x="17" y="44"/>
                  </a:lnTo>
                  <a:lnTo>
                    <a:pt x="14" y="44"/>
                  </a:lnTo>
                  <a:lnTo>
                    <a:pt x="13" y="41"/>
                  </a:lnTo>
                  <a:lnTo>
                    <a:pt x="13" y="29"/>
                  </a:lnTo>
                  <a:lnTo>
                    <a:pt x="5" y="21"/>
                  </a:lnTo>
                  <a:lnTo>
                    <a:pt x="2" y="17"/>
                  </a:lnTo>
                  <a:lnTo>
                    <a:pt x="0" y="13"/>
                  </a:lnTo>
                  <a:lnTo>
                    <a:pt x="3" y="7"/>
                  </a:lnTo>
                  <a:lnTo>
                    <a:pt x="5" y="7"/>
                  </a:lnTo>
                  <a:lnTo>
                    <a:pt x="6" y="9"/>
                  </a:lnTo>
                  <a:lnTo>
                    <a:pt x="11" y="11"/>
                  </a:lnTo>
                  <a:lnTo>
                    <a:pt x="15" y="13"/>
                  </a:lnTo>
                  <a:lnTo>
                    <a:pt x="18" y="13"/>
                  </a:lnTo>
                  <a:lnTo>
                    <a:pt x="21" y="14"/>
                  </a:lnTo>
                  <a:lnTo>
                    <a:pt x="25" y="13"/>
                  </a:lnTo>
                  <a:lnTo>
                    <a:pt x="31" y="10"/>
                  </a:lnTo>
                  <a:lnTo>
                    <a:pt x="37" y="6"/>
                  </a:lnTo>
                  <a:lnTo>
                    <a:pt x="43" y="2"/>
                  </a:lnTo>
                  <a:lnTo>
                    <a:pt x="47"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latin typeface="Calibri"/>
              </a:endParaRPr>
            </a:p>
          </p:txBody>
        </p:sp>
        <p:sp>
          <p:nvSpPr>
            <p:cNvPr id="211" name="Freeform 43">
              <a:extLst>
                <a:ext uri="{FF2B5EF4-FFF2-40B4-BE49-F238E27FC236}">
                  <a16:creationId xmlns:a16="http://schemas.microsoft.com/office/drawing/2014/main" id="{AD5ECC4A-05F9-491F-9145-EB99692BD944}"/>
                </a:ext>
              </a:extLst>
            </p:cNvPr>
            <p:cNvSpPr>
              <a:spLocks/>
            </p:cNvSpPr>
            <p:nvPr/>
          </p:nvSpPr>
          <p:spPr bwMode="auto">
            <a:xfrm>
              <a:off x="6470650" y="3516313"/>
              <a:ext cx="857250" cy="690563"/>
            </a:xfrm>
            <a:custGeom>
              <a:avLst/>
              <a:gdLst/>
              <a:ahLst/>
              <a:cxnLst>
                <a:cxn ang="0">
                  <a:pos x="390" y="21"/>
                </a:cxn>
                <a:cxn ang="0">
                  <a:pos x="421" y="69"/>
                </a:cxn>
                <a:cxn ang="0">
                  <a:pos x="435" y="117"/>
                </a:cxn>
                <a:cxn ang="0">
                  <a:pos x="461" y="140"/>
                </a:cxn>
                <a:cxn ang="0">
                  <a:pos x="489" y="154"/>
                </a:cxn>
                <a:cxn ang="0">
                  <a:pos x="504" y="208"/>
                </a:cxn>
                <a:cxn ang="0">
                  <a:pos x="539" y="289"/>
                </a:cxn>
                <a:cxn ang="0">
                  <a:pos x="515" y="339"/>
                </a:cxn>
                <a:cxn ang="0">
                  <a:pos x="483" y="392"/>
                </a:cxn>
                <a:cxn ang="0">
                  <a:pos x="469" y="413"/>
                </a:cxn>
                <a:cxn ang="0">
                  <a:pos x="436" y="429"/>
                </a:cxn>
                <a:cxn ang="0">
                  <a:pos x="416" y="422"/>
                </a:cxn>
                <a:cxn ang="0">
                  <a:pos x="396" y="432"/>
                </a:cxn>
                <a:cxn ang="0">
                  <a:pos x="387" y="428"/>
                </a:cxn>
                <a:cxn ang="0">
                  <a:pos x="358" y="413"/>
                </a:cxn>
                <a:cxn ang="0">
                  <a:pos x="353" y="383"/>
                </a:cxn>
                <a:cxn ang="0">
                  <a:pos x="340" y="372"/>
                </a:cxn>
                <a:cxn ang="0">
                  <a:pos x="334" y="358"/>
                </a:cxn>
                <a:cxn ang="0">
                  <a:pos x="325" y="363"/>
                </a:cxn>
                <a:cxn ang="0">
                  <a:pos x="318" y="340"/>
                </a:cxn>
                <a:cxn ang="0">
                  <a:pos x="302" y="361"/>
                </a:cxn>
                <a:cxn ang="0">
                  <a:pos x="284" y="366"/>
                </a:cxn>
                <a:cxn ang="0">
                  <a:pos x="287" y="341"/>
                </a:cxn>
                <a:cxn ang="0">
                  <a:pos x="253" y="322"/>
                </a:cxn>
                <a:cxn ang="0">
                  <a:pos x="238" y="310"/>
                </a:cxn>
                <a:cxn ang="0">
                  <a:pos x="194" y="325"/>
                </a:cxn>
                <a:cxn ang="0">
                  <a:pos x="176" y="322"/>
                </a:cxn>
                <a:cxn ang="0">
                  <a:pos x="154" y="347"/>
                </a:cxn>
                <a:cxn ang="0">
                  <a:pos x="148" y="369"/>
                </a:cxn>
                <a:cxn ang="0">
                  <a:pos x="98" y="363"/>
                </a:cxn>
                <a:cxn ang="0">
                  <a:pos x="63" y="378"/>
                </a:cxn>
                <a:cxn ang="0">
                  <a:pos x="37" y="363"/>
                </a:cxn>
                <a:cxn ang="0">
                  <a:pos x="53" y="326"/>
                </a:cxn>
                <a:cxn ang="0">
                  <a:pos x="37" y="296"/>
                </a:cxn>
                <a:cxn ang="0">
                  <a:pos x="20" y="258"/>
                </a:cxn>
                <a:cxn ang="0">
                  <a:pos x="23" y="232"/>
                </a:cxn>
                <a:cxn ang="0">
                  <a:pos x="0" y="204"/>
                </a:cxn>
                <a:cxn ang="0">
                  <a:pos x="26" y="169"/>
                </a:cxn>
                <a:cxn ang="0">
                  <a:pos x="61" y="144"/>
                </a:cxn>
                <a:cxn ang="0">
                  <a:pos x="111" y="136"/>
                </a:cxn>
                <a:cxn ang="0">
                  <a:pos x="116" y="113"/>
                </a:cxn>
                <a:cxn ang="0">
                  <a:pos x="130" y="78"/>
                </a:cxn>
                <a:cxn ang="0">
                  <a:pos x="157" y="82"/>
                </a:cxn>
                <a:cxn ang="0">
                  <a:pos x="172" y="52"/>
                </a:cxn>
                <a:cxn ang="0">
                  <a:pos x="194" y="52"/>
                </a:cxn>
                <a:cxn ang="0">
                  <a:pos x="217" y="56"/>
                </a:cxn>
                <a:cxn ang="0">
                  <a:pos x="221" y="47"/>
                </a:cxn>
                <a:cxn ang="0">
                  <a:pos x="231" y="33"/>
                </a:cxn>
                <a:cxn ang="0">
                  <a:pos x="236" y="17"/>
                </a:cxn>
                <a:cxn ang="0">
                  <a:pos x="253" y="37"/>
                </a:cxn>
                <a:cxn ang="0">
                  <a:pos x="261" y="13"/>
                </a:cxn>
                <a:cxn ang="0">
                  <a:pos x="273" y="25"/>
                </a:cxn>
                <a:cxn ang="0">
                  <a:pos x="308" y="22"/>
                </a:cxn>
                <a:cxn ang="0">
                  <a:pos x="303" y="62"/>
                </a:cxn>
                <a:cxn ang="0">
                  <a:pos x="338" y="91"/>
                </a:cxn>
                <a:cxn ang="0">
                  <a:pos x="368" y="100"/>
                </a:cxn>
                <a:cxn ang="0">
                  <a:pos x="373" y="41"/>
                </a:cxn>
                <a:cxn ang="0">
                  <a:pos x="381" y="0"/>
                </a:cxn>
              </a:cxnLst>
              <a:rect l="0" t="0" r="r" b="b"/>
              <a:pathLst>
                <a:path w="540" h="435">
                  <a:moveTo>
                    <a:pt x="381" y="0"/>
                  </a:moveTo>
                  <a:lnTo>
                    <a:pt x="383" y="2"/>
                  </a:lnTo>
                  <a:lnTo>
                    <a:pt x="385" y="10"/>
                  </a:lnTo>
                  <a:lnTo>
                    <a:pt x="390" y="21"/>
                  </a:lnTo>
                  <a:lnTo>
                    <a:pt x="395" y="33"/>
                  </a:lnTo>
                  <a:lnTo>
                    <a:pt x="401" y="43"/>
                  </a:lnTo>
                  <a:lnTo>
                    <a:pt x="411" y="56"/>
                  </a:lnTo>
                  <a:lnTo>
                    <a:pt x="421" y="69"/>
                  </a:lnTo>
                  <a:lnTo>
                    <a:pt x="428" y="82"/>
                  </a:lnTo>
                  <a:lnTo>
                    <a:pt x="431" y="92"/>
                  </a:lnTo>
                  <a:lnTo>
                    <a:pt x="433" y="104"/>
                  </a:lnTo>
                  <a:lnTo>
                    <a:pt x="435" y="117"/>
                  </a:lnTo>
                  <a:lnTo>
                    <a:pt x="439" y="126"/>
                  </a:lnTo>
                  <a:lnTo>
                    <a:pt x="444" y="133"/>
                  </a:lnTo>
                  <a:lnTo>
                    <a:pt x="451" y="137"/>
                  </a:lnTo>
                  <a:lnTo>
                    <a:pt x="461" y="140"/>
                  </a:lnTo>
                  <a:lnTo>
                    <a:pt x="472" y="143"/>
                  </a:lnTo>
                  <a:lnTo>
                    <a:pt x="480" y="145"/>
                  </a:lnTo>
                  <a:lnTo>
                    <a:pt x="487" y="148"/>
                  </a:lnTo>
                  <a:lnTo>
                    <a:pt x="489" y="154"/>
                  </a:lnTo>
                  <a:lnTo>
                    <a:pt x="489" y="163"/>
                  </a:lnTo>
                  <a:lnTo>
                    <a:pt x="492" y="177"/>
                  </a:lnTo>
                  <a:lnTo>
                    <a:pt x="498" y="192"/>
                  </a:lnTo>
                  <a:lnTo>
                    <a:pt x="504" y="208"/>
                  </a:lnTo>
                  <a:lnTo>
                    <a:pt x="511" y="222"/>
                  </a:lnTo>
                  <a:lnTo>
                    <a:pt x="519" y="237"/>
                  </a:lnTo>
                  <a:lnTo>
                    <a:pt x="533" y="273"/>
                  </a:lnTo>
                  <a:lnTo>
                    <a:pt x="539" y="289"/>
                  </a:lnTo>
                  <a:lnTo>
                    <a:pt x="540" y="302"/>
                  </a:lnTo>
                  <a:lnTo>
                    <a:pt x="536" y="314"/>
                  </a:lnTo>
                  <a:lnTo>
                    <a:pt x="526" y="326"/>
                  </a:lnTo>
                  <a:lnTo>
                    <a:pt x="515" y="339"/>
                  </a:lnTo>
                  <a:lnTo>
                    <a:pt x="503" y="351"/>
                  </a:lnTo>
                  <a:lnTo>
                    <a:pt x="495" y="361"/>
                  </a:lnTo>
                  <a:lnTo>
                    <a:pt x="487" y="377"/>
                  </a:lnTo>
                  <a:lnTo>
                    <a:pt x="483" y="392"/>
                  </a:lnTo>
                  <a:lnTo>
                    <a:pt x="478" y="403"/>
                  </a:lnTo>
                  <a:lnTo>
                    <a:pt x="477" y="406"/>
                  </a:lnTo>
                  <a:lnTo>
                    <a:pt x="472" y="411"/>
                  </a:lnTo>
                  <a:lnTo>
                    <a:pt x="469" y="413"/>
                  </a:lnTo>
                  <a:lnTo>
                    <a:pt x="465" y="414"/>
                  </a:lnTo>
                  <a:lnTo>
                    <a:pt x="459" y="415"/>
                  </a:lnTo>
                  <a:lnTo>
                    <a:pt x="443" y="424"/>
                  </a:lnTo>
                  <a:lnTo>
                    <a:pt x="436" y="429"/>
                  </a:lnTo>
                  <a:lnTo>
                    <a:pt x="431" y="432"/>
                  </a:lnTo>
                  <a:lnTo>
                    <a:pt x="428" y="430"/>
                  </a:lnTo>
                  <a:lnTo>
                    <a:pt x="422" y="426"/>
                  </a:lnTo>
                  <a:lnTo>
                    <a:pt x="416" y="422"/>
                  </a:lnTo>
                  <a:lnTo>
                    <a:pt x="409" y="421"/>
                  </a:lnTo>
                  <a:lnTo>
                    <a:pt x="403" y="422"/>
                  </a:lnTo>
                  <a:lnTo>
                    <a:pt x="399" y="430"/>
                  </a:lnTo>
                  <a:lnTo>
                    <a:pt x="396" y="432"/>
                  </a:lnTo>
                  <a:lnTo>
                    <a:pt x="395" y="435"/>
                  </a:lnTo>
                  <a:lnTo>
                    <a:pt x="391" y="435"/>
                  </a:lnTo>
                  <a:lnTo>
                    <a:pt x="390" y="432"/>
                  </a:lnTo>
                  <a:lnTo>
                    <a:pt x="387" y="428"/>
                  </a:lnTo>
                  <a:lnTo>
                    <a:pt x="380" y="420"/>
                  </a:lnTo>
                  <a:lnTo>
                    <a:pt x="370" y="415"/>
                  </a:lnTo>
                  <a:lnTo>
                    <a:pt x="364" y="414"/>
                  </a:lnTo>
                  <a:lnTo>
                    <a:pt x="358" y="413"/>
                  </a:lnTo>
                  <a:lnTo>
                    <a:pt x="357" y="409"/>
                  </a:lnTo>
                  <a:lnTo>
                    <a:pt x="355" y="400"/>
                  </a:lnTo>
                  <a:lnTo>
                    <a:pt x="355" y="385"/>
                  </a:lnTo>
                  <a:lnTo>
                    <a:pt x="353" y="383"/>
                  </a:lnTo>
                  <a:lnTo>
                    <a:pt x="351" y="380"/>
                  </a:lnTo>
                  <a:lnTo>
                    <a:pt x="349" y="377"/>
                  </a:lnTo>
                  <a:lnTo>
                    <a:pt x="343" y="374"/>
                  </a:lnTo>
                  <a:lnTo>
                    <a:pt x="340" y="372"/>
                  </a:lnTo>
                  <a:lnTo>
                    <a:pt x="336" y="363"/>
                  </a:lnTo>
                  <a:lnTo>
                    <a:pt x="336" y="356"/>
                  </a:lnTo>
                  <a:lnTo>
                    <a:pt x="335" y="356"/>
                  </a:lnTo>
                  <a:lnTo>
                    <a:pt x="334" y="358"/>
                  </a:lnTo>
                  <a:lnTo>
                    <a:pt x="334" y="361"/>
                  </a:lnTo>
                  <a:lnTo>
                    <a:pt x="328" y="366"/>
                  </a:lnTo>
                  <a:lnTo>
                    <a:pt x="327" y="366"/>
                  </a:lnTo>
                  <a:lnTo>
                    <a:pt x="325" y="363"/>
                  </a:lnTo>
                  <a:lnTo>
                    <a:pt x="324" y="356"/>
                  </a:lnTo>
                  <a:lnTo>
                    <a:pt x="324" y="340"/>
                  </a:lnTo>
                  <a:lnTo>
                    <a:pt x="323" y="339"/>
                  </a:lnTo>
                  <a:lnTo>
                    <a:pt x="318" y="340"/>
                  </a:lnTo>
                  <a:lnTo>
                    <a:pt x="312" y="346"/>
                  </a:lnTo>
                  <a:lnTo>
                    <a:pt x="306" y="351"/>
                  </a:lnTo>
                  <a:lnTo>
                    <a:pt x="303" y="355"/>
                  </a:lnTo>
                  <a:lnTo>
                    <a:pt x="302" y="361"/>
                  </a:lnTo>
                  <a:lnTo>
                    <a:pt x="298" y="365"/>
                  </a:lnTo>
                  <a:lnTo>
                    <a:pt x="295" y="365"/>
                  </a:lnTo>
                  <a:lnTo>
                    <a:pt x="291" y="366"/>
                  </a:lnTo>
                  <a:lnTo>
                    <a:pt x="284" y="366"/>
                  </a:lnTo>
                  <a:lnTo>
                    <a:pt x="282" y="363"/>
                  </a:lnTo>
                  <a:lnTo>
                    <a:pt x="283" y="356"/>
                  </a:lnTo>
                  <a:lnTo>
                    <a:pt x="286" y="350"/>
                  </a:lnTo>
                  <a:lnTo>
                    <a:pt x="287" y="341"/>
                  </a:lnTo>
                  <a:lnTo>
                    <a:pt x="283" y="335"/>
                  </a:lnTo>
                  <a:lnTo>
                    <a:pt x="275" y="329"/>
                  </a:lnTo>
                  <a:lnTo>
                    <a:pt x="264" y="326"/>
                  </a:lnTo>
                  <a:lnTo>
                    <a:pt x="253" y="322"/>
                  </a:lnTo>
                  <a:lnTo>
                    <a:pt x="247" y="317"/>
                  </a:lnTo>
                  <a:lnTo>
                    <a:pt x="247" y="313"/>
                  </a:lnTo>
                  <a:lnTo>
                    <a:pt x="245" y="311"/>
                  </a:lnTo>
                  <a:lnTo>
                    <a:pt x="238" y="310"/>
                  </a:lnTo>
                  <a:lnTo>
                    <a:pt x="228" y="311"/>
                  </a:lnTo>
                  <a:lnTo>
                    <a:pt x="212" y="317"/>
                  </a:lnTo>
                  <a:lnTo>
                    <a:pt x="201" y="321"/>
                  </a:lnTo>
                  <a:lnTo>
                    <a:pt x="194" y="325"/>
                  </a:lnTo>
                  <a:lnTo>
                    <a:pt x="193" y="326"/>
                  </a:lnTo>
                  <a:lnTo>
                    <a:pt x="190" y="325"/>
                  </a:lnTo>
                  <a:lnTo>
                    <a:pt x="184" y="324"/>
                  </a:lnTo>
                  <a:lnTo>
                    <a:pt x="176" y="322"/>
                  </a:lnTo>
                  <a:lnTo>
                    <a:pt x="168" y="322"/>
                  </a:lnTo>
                  <a:lnTo>
                    <a:pt x="161" y="326"/>
                  </a:lnTo>
                  <a:lnTo>
                    <a:pt x="157" y="335"/>
                  </a:lnTo>
                  <a:lnTo>
                    <a:pt x="154" y="347"/>
                  </a:lnTo>
                  <a:lnTo>
                    <a:pt x="152" y="358"/>
                  </a:lnTo>
                  <a:lnTo>
                    <a:pt x="150" y="366"/>
                  </a:lnTo>
                  <a:lnTo>
                    <a:pt x="150" y="370"/>
                  </a:lnTo>
                  <a:lnTo>
                    <a:pt x="148" y="369"/>
                  </a:lnTo>
                  <a:lnTo>
                    <a:pt x="141" y="367"/>
                  </a:lnTo>
                  <a:lnTo>
                    <a:pt x="112" y="359"/>
                  </a:lnTo>
                  <a:lnTo>
                    <a:pt x="107" y="359"/>
                  </a:lnTo>
                  <a:lnTo>
                    <a:pt x="98" y="363"/>
                  </a:lnTo>
                  <a:lnTo>
                    <a:pt x="90" y="369"/>
                  </a:lnTo>
                  <a:lnTo>
                    <a:pt x="79" y="374"/>
                  </a:lnTo>
                  <a:lnTo>
                    <a:pt x="71" y="377"/>
                  </a:lnTo>
                  <a:lnTo>
                    <a:pt x="63" y="378"/>
                  </a:lnTo>
                  <a:lnTo>
                    <a:pt x="55" y="378"/>
                  </a:lnTo>
                  <a:lnTo>
                    <a:pt x="48" y="376"/>
                  </a:lnTo>
                  <a:lnTo>
                    <a:pt x="42" y="370"/>
                  </a:lnTo>
                  <a:lnTo>
                    <a:pt x="37" y="363"/>
                  </a:lnTo>
                  <a:lnTo>
                    <a:pt x="34" y="356"/>
                  </a:lnTo>
                  <a:lnTo>
                    <a:pt x="34" y="350"/>
                  </a:lnTo>
                  <a:lnTo>
                    <a:pt x="50" y="333"/>
                  </a:lnTo>
                  <a:lnTo>
                    <a:pt x="53" y="326"/>
                  </a:lnTo>
                  <a:lnTo>
                    <a:pt x="52" y="319"/>
                  </a:lnTo>
                  <a:lnTo>
                    <a:pt x="45" y="310"/>
                  </a:lnTo>
                  <a:lnTo>
                    <a:pt x="40" y="303"/>
                  </a:lnTo>
                  <a:lnTo>
                    <a:pt x="37" y="296"/>
                  </a:lnTo>
                  <a:lnTo>
                    <a:pt x="37" y="287"/>
                  </a:lnTo>
                  <a:lnTo>
                    <a:pt x="34" y="280"/>
                  </a:lnTo>
                  <a:lnTo>
                    <a:pt x="27" y="270"/>
                  </a:lnTo>
                  <a:lnTo>
                    <a:pt x="20" y="258"/>
                  </a:lnTo>
                  <a:lnTo>
                    <a:pt x="18" y="247"/>
                  </a:lnTo>
                  <a:lnTo>
                    <a:pt x="19" y="239"/>
                  </a:lnTo>
                  <a:lnTo>
                    <a:pt x="23" y="235"/>
                  </a:lnTo>
                  <a:lnTo>
                    <a:pt x="23" y="232"/>
                  </a:lnTo>
                  <a:lnTo>
                    <a:pt x="19" y="226"/>
                  </a:lnTo>
                  <a:lnTo>
                    <a:pt x="5" y="215"/>
                  </a:lnTo>
                  <a:lnTo>
                    <a:pt x="1" y="210"/>
                  </a:lnTo>
                  <a:lnTo>
                    <a:pt x="0" y="204"/>
                  </a:lnTo>
                  <a:lnTo>
                    <a:pt x="3" y="196"/>
                  </a:lnTo>
                  <a:lnTo>
                    <a:pt x="14" y="180"/>
                  </a:lnTo>
                  <a:lnTo>
                    <a:pt x="19" y="174"/>
                  </a:lnTo>
                  <a:lnTo>
                    <a:pt x="26" y="169"/>
                  </a:lnTo>
                  <a:lnTo>
                    <a:pt x="35" y="161"/>
                  </a:lnTo>
                  <a:lnTo>
                    <a:pt x="46" y="152"/>
                  </a:lnTo>
                  <a:lnTo>
                    <a:pt x="56" y="147"/>
                  </a:lnTo>
                  <a:lnTo>
                    <a:pt x="61" y="144"/>
                  </a:lnTo>
                  <a:lnTo>
                    <a:pt x="79" y="144"/>
                  </a:lnTo>
                  <a:lnTo>
                    <a:pt x="89" y="141"/>
                  </a:lnTo>
                  <a:lnTo>
                    <a:pt x="94" y="139"/>
                  </a:lnTo>
                  <a:lnTo>
                    <a:pt x="111" y="136"/>
                  </a:lnTo>
                  <a:lnTo>
                    <a:pt x="116" y="135"/>
                  </a:lnTo>
                  <a:lnTo>
                    <a:pt x="119" y="132"/>
                  </a:lnTo>
                  <a:lnTo>
                    <a:pt x="119" y="125"/>
                  </a:lnTo>
                  <a:lnTo>
                    <a:pt x="116" y="113"/>
                  </a:lnTo>
                  <a:lnTo>
                    <a:pt x="116" y="87"/>
                  </a:lnTo>
                  <a:lnTo>
                    <a:pt x="117" y="80"/>
                  </a:lnTo>
                  <a:lnTo>
                    <a:pt x="122" y="78"/>
                  </a:lnTo>
                  <a:lnTo>
                    <a:pt x="130" y="78"/>
                  </a:lnTo>
                  <a:lnTo>
                    <a:pt x="138" y="81"/>
                  </a:lnTo>
                  <a:lnTo>
                    <a:pt x="146" y="82"/>
                  </a:lnTo>
                  <a:lnTo>
                    <a:pt x="153" y="84"/>
                  </a:lnTo>
                  <a:lnTo>
                    <a:pt x="157" y="82"/>
                  </a:lnTo>
                  <a:lnTo>
                    <a:pt x="160" y="76"/>
                  </a:lnTo>
                  <a:lnTo>
                    <a:pt x="164" y="66"/>
                  </a:lnTo>
                  <a:lnTo>
                    <a:pt x="168" y="58"/>
                  </a:lnTo>
                  <a:lnTo>
                    <a:pt x="172" y="52"/>
                  </a:lnTo>
                  <a:lnTo>
                    <a:pt x="178" y="48"/>
                  </a:lnTo>
                  <a:lnTo>
                    <a:pt x="182" y="45"/>
                  </a:lnTo>
                  <a:lnTo>
                    <a:pt x="187" y="45"/>
                  </a:lnTo>
                  <a:lnTo>
                    <a:pt x="194" y="52"/>
                  </a:lnTo>
                  <a:lnTo>
                    <a:pt x="201" y="61"/>
                  </a:lnTo>
                  <a:lnTo>
                    <a:pt x="208" y="65"/>
                  </a:lnTo>
                  <a:lnTo>
                    <a:pt x="213" y="63"/>
                  </a:lnTo>
                  <a:lnTo>
                    <a:pt x="217" y="56"/>
                  </a:lnTo>
                  <a:lnTo>
                    <a:pt x="219" y="52"/>
                  </a:lnTo>
                  <a:lnTo>
                    <a:pt x="220" y="50"/>
                  </a:lnTo>
                  <a:lnTo>
                    <a:pt x="220" y="48"/>
                  </a:lnTo>
                  <a:lnTo>
                    <a:pt x="221" y="47"/>
                  </a:lnTo>
                  <a:lnTo>
                    <a:pt x="221" y="44"/>
                  </a:lnTo>
                  <a:lnTo>
                    <a:pt x="225" y="40"/>
                  </a:lnTo>
                  <a:lnTo>
                    <a:pt x="228" y="36"/>
                  </a:lnTo>
                  <a:lnTo>
                    <a:pt x="231" y="33"/>
                  </a:lnTo>
                  <a:lnTo>
                    <a:pt x="232" y="29"/>
                  </a:lnTo>
                  <a:lnTo>
                    <a:pt x="232" y="14"/>
                  </a:lnTo>
                  <a:lnTo>
                    <a:pt x="234" y="14"/>
                  </a:lnTo>
                  <a:lnTo>
                    <a:pt x="236" y="17"/>
                  </a:lnTo>
                  <a:lnTo>
                    <a:pt x="245" y="28"/>
                  </a:lnTo>
                  <a:lnTo>
                    <a:pt x="249" y="32"/>
                  </a:lnTo>
                  <a:lnTo>
                    <a:pt x="250" y="34"/>
                  </a:lnTo>
                  <a:lnTo>
                    <a:pt x="253" y="37"/>
                  </a:lnTo>
                  <a:lnTo>
                    <a:pt x="253" y="21"/>
                  </a:lnTo>
                  <a:lnTo>
                    <a:pt x="256" y="15"/>
                  </a:lnTo>
                  <a:lnTo>
                    <a:pt x="258" y="13"/>
                  </a:lnTo>
                  <a:lnTo>
                    <a:pt x="261" y="13"/>
                  </a:lnTo>
                  <a:lnTo>
                    <a:pt x="267" y="18"/>
                  </a:lnTo>
                  <a:lnTo>
                    <a:pt x="269" y="19"/>
                  </a:lnTo>
                  <a:lnTo>
                    <a:pt x="272" y="22"/>
                  </a:lnTo>
                  <a:lnTo>
                    <a:pt x="273" y="25"/>
                  </a:lnTo>
                  <a:lnTo>
                    <a:pt x="275" y="25"/>
                  </a:lnTo>
                  <a:lnTo>
                    <a:pt x="279" y="24"/>
                  </a:lnTo>
                  <a:lnTo>
                    <a:pt x="288" y="22"/>
                  </a:lnTo>
                  <a:lnTo>
                    <a:pt x="308" y="22"/>
                  </a:lnTo>
                  <a:lnTo>
                    <a:pt x="313" y="26"/>
                  </a:lnTo>
                  <a:lnTo>
                    <a:pt x="313" y="33"/>
                  </a:lnTo>
                  <a:lnTo>
                    <a:pt x="305" y="52"/>
                  </a:lnTo>
                  <a:lnTo>
                    <a:pt x="303" y="62"/>
                  </a:lnTo>
                  <a:lnTo>
                    <a:pt x="305" y="69"/>
                  </a:lnTo>
                  <a:lnTo>
                    <a:pt x="314" y="76"/>
                  </a:lnTo>
                  <a:lnTo>
                    <a:pt x="327" y="84"/>
                  </a:lnTo>
                  <a:lnTo>
                    <a:pt x="338" y="91"/>
                  </a:lnTo>
                  <a:lnTo>
                    <a:pt x="351" y="102"/>
                  </a:lnTo>
                  <a:lnTo>
                    <a:pt x="358" y="106"/>
                  </a:lnTo>
                  <a:lnTo>
                    <a:pt x="364" y="106"/>
                  </a:lnTo>
                  <a:lnTo>
                    <a:pt x="368" y="100"/>
                  </a:lnTo>
                  <a:lnTo>
                    <a:pt x="372" y="88"/>
                  </a:lnTo>
                  <a:lnTo>
                    <a:pt x="376" y="74"/>
                  </a:lnTo>
                  <a:lnTo>
                    <a:pt x="379" y="61"/>
                  </a:lnTo>
                  <a:lnTo>
                    <a:pt x="373" y="41"/>
                  </a:lnTo>
                  <a:lnTo>
                    <a:pt x="373" y="28"/>
                  </a:lnTo>
                  <a:lnTo>
                    <a:pt x="376" y="15"/>
                  </a:lnTo>
                  <a:lnTo>
                    <a:pt x="379" y="4"/>
                  </a:lnTo>
                  <a:lnTo>
                    <a:pt x="381"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latin typeface="Calibri"/>
              </a:endParaRPr>
            </a:p>
          </p:txBody>
        </p:sp>
        <p:sp>
          <p:nvSpPr>
            <p:cNvPr id="212" name="Freeform 44">
              <a:extLst>
                <a:ext uri="{FF2B5EF4-FFF2-40B4-BE49-F238E27FC236}">
                  <a16:creationId xmlns:a16="http://schemas.microsoft.com/office/drawing/2014/main" id="{2FE9C770-509B-4254-8B04-776CCCE7BD70}"/>
                </a:ext>
              </a:extLst>
            </p:cNvPr>
            <p:cNvSpPr>
              <a:spLocks/>
            </p:cNvSpPr>
            <p:nvPr/>
          </p:nvSpPr>
          <p:spPr bwMode="auto">
            <a:xfrm>
              <a:off x="7793038" y="3649663"/>
              <a:ext cx="49213" cy="42863"/>
            </a:xfrm>
            <a:custGeom>
              <a:avLst/>
              <a:gdLst/>
              <a:ahLst/>
              <a:cxnLst>
                <a:cxn ang="0">
                  <a:pos x="23" y="0"/>
                </a:cxn>
                <a:cxn ang="0">
                  <a:pos x="28" y="0"/>
                </a:cxn>
                <a:cxn ang="0">
                  <a:pos x="31" y="4"/>
                </a:cxn>
                <a:cxn ang="0">
                  <a:pos x="28" y="9"/>
                </a:cxn>
                <a:cxn ang="0">
                  <a:pos x="23" y="18"/>
                </a:cxn>
                <a:cxn ang="0">
                  <a:pos x="15" y="23"/>
                </a:cxn>
                <a:cxn ang="0">
                  <a:pos x="8" y="27"/>
                </a:cxn>
                <a:cxn ang="0">
                  <a:pos x="0" y="26"/>
                </a:cxn>
                <a:cxn ang="0">
                  <a:pos x="1" y="23"/>
                </a:cxn>
                <a:cxn ang="0">
                  <a:pos x="5" y="18"/>
                </a:cxn>
                <a:cxn ang="0">
                  <a:pos x="11" y="11"/>
                </a:cxn>
                <a:cxn ang="0">
                  <a:pos x="16" y="5"/>
                </a:cxn>
                <a:cxn ang="0">
                  <a:pos x="23" y="0"/>
                </a:cxn>
              </a:cxnLst>
              <a:rect l="0" t="0" r="r" b="b"/>
              <a:pathLst>
                <a:path w="31" h="27">
                  <a:moveTo>
                    <a:pt x="23" y="0"/>
                  </a:moveTo>
                  <a:lnTo>
                    <a:pt x="28" y="0"/>
                  </a:lnTo>
                  <a:lnTo>
                    <a:pt x="31" y="4"/>
                  </a:lnTo>
                  <a:lnTo>
                    <a:pt x="28" y="9"/>
                  </a:lnTo>
                  <a:lnTo>
                    <a:pt x="23" y="18"/>
                  </a:lnTo>
                  <a:lnTo>
                    <a:pt x="15" y="23"/>
                  </a:lnTo>
                  <a:lnTo>
                    <a:pt x="8" y="27"/>
                  </a:lnTo>
                  <a:lnTo>
                    <a:pt x="0" y="26"/>
                  </a:lnTo>
                  <a:lnTo>
                    <a:pt x="1" y="23"/>
                  </a:lnTo>
                  <a:lnTo>
                    <a:pt x="5" y="18"/>
                  </a:lnTo>
                  <a:lnTo>
                    <a:pt x="11" y="11"/>
                  </a:lnTo>
                  <a:lnTo>
                    <a:pt x="16" y="5"/>
                  </a:lnTo>
                  <a:lnTo>
                    <a:pt x="23"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latin typeface="Calibri"/>
              </a:endParaRPr>
            </a:p>
          </p:txBody>
        </p:sp>
        <p:sp>
          <p:nvSpPr>
            <p:cNvPr id="213" name="Freeform 45">
              <a:extLst>
                <a:ext uri="{FF2B5EF4-FFF2-40B4-BE49-F238E27FC236}">
                  <a16:creationId xmlns:a16="http://schemas.microsoft.com/office/drawing/2014/main" id="{331755DD-76DA-4594-9C91-7734A658E273}"/>
                </a:ext>
              </a:extLst>
            </p:cNvPr>
            <p:cNvSpPr>
              <a:spLocks/>
            </p:cNvSpPr>
            <p:nvPr/>
          </p:nvSpPr>
          <p:spPr bwMode="auto">
            <a:xfrm>
              <a:off x="7524750" y="3757613"/>
              <a:ext cx="50800" cy="46038"/>
            </a:xfrm>
            <a:custGeom>
              <a:avLst/>
              <a:gdLst/>
              <a:ahLst/>
              <a:cxnLst>
                <a:cxn ang="0">
                  <a:pos x="0" y="0"/>
                </a:cxn>
                <a:cxn ang="0">
                  <a:pos x="6" y="0"/>
                </a:cxn>
                <a:cxn ang="0">
                  <a:pos x="10" y="2"/>
                </a:cxn>
                <a:cxn ang="0">
                  <a:pos x="21" y="6"/>
                </a:cxn>
                <a:cxn ang="0">
                  <a:pos x="28" y="11"/>
                </a:cxn>
                <a:cxn ang="0">
                  <a:pos x="30" y="17"/>
                </a:cxn>
                <a:cxn ang="0">
                  <a:pos x="32" y="22"/>
                </a:cxn>
                <a:cxn ang="0">
                  <a:pos x="28" y="28"/>
                </a:cxn>
                <a:cxn ang="0">
                  <a:pos x="22" y="29"/>
                </a:cxn>
                <a:cxn ang="0">
                  <a:pos x="15" y="25"/>
                </a:cxn>
                <a:cxn ang="0">
                  <a:pos x="10" y="17"/>
                </a:cxn>
                <a:cxn ang="0">
                  <a:pos x="9" y="14"/>
                </a:cxn>
                <a:cxn ang="0">
                  <a:pos x="6" y="11"/>
                </a:cxn>
                <a:cxn ang="0">
                  <a:pos x="4" y="9"/>
                </a:cxn>
                <a:cxn ang="0">
                  <a:pos x="0" y="4"/>
                </a:cxn>
                <a:cxn ang="0">
                  <a:pos x="0" y="0"/>
                </a:cxn>
              </a:cxnLst>
              <a:rect l="0" t="0" r="r" b="b"/>
              <a:pathLst>
                <a:path w="32" h="29">
                  <a:moveTo>
                    <a:pt x="0" y="0"/>
                  </a:moveTo>
                  <a:lnTo>
                    <a:pt x="6" y="0"/>
                  </a:lnTo>
                  <a:lnTo>
                    <a:pt x="10" y="2"/>
                  </a:lnTo>
                  <a:lnTo>
                    <a:pt x="21" y="6"/>
                  </a:lnTo>
                  <a:lnTo>
                    <a:pt x="28" y="11"/>
                  </a:lnTo>
                  <a:lnTo>
                    <a:pt x="30" y="17"/>
                  </a:lnTo>
                  <a:lnTo>
                    <a:pt x="32" y="22"/>
                  </a:lnTo>
                  <a:lnTo>
                    <a:pt x="28" y="28"/>
                  </a:lnTo>
                  <a:lnTo>
                    <a:pt x="22" y="29"/>
                  </a:lnTo>
                  <a:lnTo>
                    <a:pt x="15" y="25"/>
                  </a:lnTo>
                  <a:lnTo>
                    <a:pt x="10" y="17"/>
                  </a:lnTo>
                  <a:lnTo>
                    <a:pt x="9" y="14"/>
                  </a:lnTo>
                  <a:lnTo>
                    <a:pt x="6" y="11"/>
                  </a:lnTo>
                  <a:lnTo>
                    <a:pt x="4" y="9"/>
                  </a:lnTo>
                  <a:lnTo>
                    <a:pt x="0" y="4"/>
                  </a:lnTo>
                  <a:lnTo>
                    <a:pt x="0"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latin typeface="Calibri"/>
              </a:endParaRPr>
            </a:p>
          </p:txBody>
        </p:sp>
        <p:sp>
          <p:nvSpPr>
            <p:cNvPr id="214" name="Freeform 46">
              <a:extLst>
                <a:ext uri="{FF2B5EF4-FFF2-40B4-BE49-F238E27FC236}">
                  <a16:creationId xmlns:a16="http://schemas.microsoft.com/office/drawing/2014/main" id="{110F6279-B18E-454B-842D-31DDECC5449E}"/>
                </a:ext>
              </a:extLst>
            </p:cNvPr>
            <p:cNvSpPr>
              <a:spLocks/>
            </p:cNvSpPr>
            <p:nvPr/>
          </p:nvSpPr>
          <p:spPr bwMode="auto">
            <a:xfrm>
              <a:off x="6129338" y="3133725"/>
              <a:ext cx="228600" cy="280988"/>
            </a:xfrm>
            <a:custGeom>
              <a:avLst/>
              <a:gdLst/>
              <a:ahLst/>
              <a:cxnLst>
                <a:cxn ang="0">
                  <a:pos x="3" y="0"/>
                </a:cxn>
                <a:cxn ang="0">
                  <a:pos x="11" y="0"/>
                </a:cxn>
                <a:cxn ang="0">
                  <a:pos x="21" y="4"/>
                </a:cxn>
                <a:cxn ang="0">
                  <a:pos x="30" y="11"/>
                </a:cxn>
                <a:cxn ang="0">
                  <a:pos x="41" y="21"/>
                </a:cxn>
                <a:cxn ang="0">
                  <a:pos x="54" y="32"/>
                </a:cxn>
                <a:cxn ang="0">
                  <a:pos x="67" y="47"/>
                </a:cxn>
                <a:cxn ang="0">
                  <a:pos x="80" y="60"/>
                </a:cxn>
                <a:cxn ang="0">
                  <a:pos x="93" y="71"/>
                </a:cxn>
                <a:cxn ang="0">
                  <a:pos x="105" y="82"/>
                </a:cxn>
                <a:cxn ang="0">
                  <a:pos x="115" y="92"/>
                </a:cxn>
                <a:cxn ang="0">
                  <a:pos x="123" y="101"/>
                </a:cxn>
                <a:cxn ang="0">
                  <a:pos x="129" y="108"/>
                </a:cxn>
                <a:cxn ang="0">
                  <a:pos x="136" y="111"/>
                </a:cxn>
                <a:cxn ang="0">
                  <a:pos x="138" y="111"/>
                </a:cxn>
                <a:cxn ang="0">
                  <a:pos x="141" y="112"/>
                </a:cxn>
                <a:cxn ang="0">
                  <a:pos x="144" y="118"/>
                </a:cxn>
                <a:cxn ang="0">
                  <a:pos x="144" y="122"/>
                </a:cxn>
                <a:cxn ang="0">
                  <a:pos x="142" y="125"/>
                </a:cxn>
                <a:cxn ang="0">
                  <a:pos x="141" y="129"/>
                </a:cxn>
                <a:cxn ang="0">
                  <a:pos x="137" y="138"/>
                </a:cxn>
                <a:cxn ang="0">
                  <a:pos x="134" y="152"/>
                </a:cxn>
                <a:cxn ang="0">
                  <a:pos x="133" y="167"/>
                </a:cxn>
                <a:cxn ang="0">
                  <a:pos x="133" y="171"/>
                </a:cxn>
                <a:cxn ang="0">
                  <a:pos x="130" y="177"/>
                </a:cxn>
                <a:cxn ang="0">
                  <a:pos x="127" y="177"/>
                </a:cxn>
                <a:cxn ang="0">
                  <a:pos x="125" y="175"/>
                </a:cxn>
                <a:cxn ang="0">
                  <a:pos x="121" y="171"/>
                </a:cxn>
                <a:cxn ang="0">
                  <a:pos x="119" y="167"/>
                </a:cxn>
                <a:cxn ang="0">
                  <a:pos x="114" y="162"/>
                </a:cxn>
                <a:cxn ang="0">
                  <a:pos x="103" y="156"/>
                </a:cxn>
                <a:cxn ang="0">
                  <a:pos x="90" y="152"/>
                </a:cxn>
                <a:cxn ang="0">
                  <a:pos x="80" y="148"/>
                </a:cxn>
                <a:cxn ang="0">
                  <a:pos x="73" y="144"/>
                </a:cxn>
                <a:cxn ang="0">
                  <a:pos x="69" y="137"/>
                </a:cxn>
                <a:cxn ang="0">
                  <a:pos x="64" y="123"/>
                </a:cxn>
                <a:cxn ang="0">
                  <a:pos x="62" y="107"/>
                </a:cxn>
                <a:cxn ang="0">
                  <a:pos x="59" y="92"/>
                </a:cxn>
                <a:cxn ang="0">
                  <a:pos x="58" y="81"/>
                </a:cxn>
                <a:cxn ang="0">
                  <a:pos x="55" y="73"/>
                </a:cxn>
                <a:cxn ang="0">
                  <a:pos x="49" y="63"/>
                </a:cxn>
                <a:cxn ang="0">
                  <a:pos x="43" y="54"/>
                </a:cxn>
                <a:cxn ang="0">
                  <a:pos x="36" y="45"/>
                </a:cxn>
                <a:cxn ang="0">
                  <a:pos x="29" y="38"/>
                </a:cxn>
                <a:cxn ang="0">
                  <a:pos x="26" y="34"/>
                </a:cxn>
                <a:cxn ang="0">
                  <a:pos x="18" y="26"/>
                </a:cxn>
                <a:cxn ang="0">
                  <a:pos x="11" y="21"/>
                </a:cxn>
                <a:cxn ang="0">
                  <a:pos x="0" y="7"/>
                </a:cxn>
                <a:cxn ang="0">
                  <a:pos x="0" y="3"/>
                </a:cxn>
                <a:cxn ang="0">
                  <a:pos x="3" y="0"/>
                </a:cxn>
              </a:cxnLst>
              <a:rect l="0" t="0" r="r" b="b"/>
              <a:pathLst>
                <a:path w="144" h="177">
                  <a:moveTo>
                    <a:pt x="3" y="0"/>
                  </a:moveTo>
                  <a:lnTo>
                    <a:pt x="11" y="0"/>
                  </a:lnTo>
                  <a:lnTo>
                    <a:pt x="21" y="4"/>
                  </a:lnTo>
                  <a:lnTo>
                    <a:pt x="30" y="11"/>
                  </a:lnTo>
                  <a:lnTo>
                    <a:pt x="41" y="21"/>
                  </a:lnTo>
                  <a:lnTo>
                    <a:pt x="54" y="32"/>
                  </a:lnTo>
                  <a:lnTo>
                    <a:pt x="67" y="47"/>
                  </a:lnTo>
                  <a:lnTo>
                    <a:pt x="80" y="60"/>
                  </a:lnTo>
                  <a:lnTo>
                    <a:pt x="93" y="71"/>
                  </a:lnTo>
                  <a:lnTo>
                    <a:pt x="105" y="82"/>
                  </a:lnTo>
                  <a:lnTo>
                    <a:pt x="115" y="92"/>
                  </a:lnTo>
                  <a:lnTo>
                    <a:pt x="123" y="101"/>
                  </a:lnTo>
                  <a:lnTo>
                    <a:pt x="129" y="108"/>
                  </a:lnTo>
                  <a:lnTo>
                    <a:pt x="136" y="111"/>
                  </a:lnTo>
                  <a:lnTo>
                    <a:pt x="138" y="111"/>
                  </a:lnTo>
                  <a:lnTo>
                    <a:pt x="141" y="112"/>
                  </a:lnTo>
                  <a:lnTo>
                    <a:pt x="144" y="118"/>
                  </a:lnTo>
                  <a:lnTo>
                    <a:pt x="144" y="122"/>
                  </a:lnTo>
                  <a:lnTo>
                    <a:pt x="142" y="125"/>
                  </a:lnTo>
                  <a:lnTo>
                    <a:pt x="141" y="129"/>
                  </a:lnTo>
                  <a:lnTo>
                    <a:pt x="137" y="138"/>
                  </a:lnTo>
                  <a:lnTo>
                    <a:pt x="134" y="152"/>
                  </a:lnTo>
                  <a:lnTo>
                    <a:pt x="133" y="167"/>
                  </a:lnTo>
                  <a:lnTo>
                    <a:pt x="133" y="171"/>
                  </a:lnTo>
                  <a:lnTo>
                    <a:pt x="130" y="177"/>
                  </a:lnTo>
                  <a:lnTo>
                    <a:pt x="127" y="177"/>
                  </a:lnTo>
                  <a:lnTo>
                    <a:pt x="125" y="175"/>
                  </a:lnTo>
                  <a:lnTo>
                    <a:pt x="121" y="171"/>
                  </a:lnTo>
                  <a:lnTo>
                    <a:pt x="119" y="167"/>
                  </a:lnTo>
                  <a:lnTo>
                    <a:pt x="114" y="162"/>
                  </a:lnTo>
                  <a:lnTo>
                    <a:pt x="103" y="156"/>
                  </a:lnTo>
                  <a:lnTo>
                    <a:pt x="90" y="152"/>
                  </a:lnTo>
                  <a:lnTo>
                    <a:pt x="80" y="148"/>
                  </a:lnTo>
                  <a:lnTo>
                    <a:pt x="73" y="144"/>
                  </a:lnTo>
                  <a:lnTo>
                    <a:pt x="69" y="137"/>
                  </a:lnTo>
                  <a:lnTo>
                    <a:pt x="64" y="123"/>
                  </a:lnTo>
                  <a:lnTo>
                    <a:pt x="62" y="107"/>
                  </a:lnTo>
                  <a:lnTo>
                    <a:pt x="59" y="92"/>
                  </a:lnTo>
                  <a:lnTo>
                    <a:pt x="58" y="81"/>
                  </a:lnTo>
                  <a:lnTo>
                    <a:pt x="55" y="73"/>
                  </a:lnTo>
                  <a:lnTo>
                    <a:pt x="49" y="63"/>
                  </a:lnTo>
                  <a:lnTo>
                    <a:pt x="43" y="54"/>
                  </a:lnTo>
                  <a:lnTo>
                    <a:pt x="36" y="45"/>
                  </a:lnTo>
                  <a:lnTo>
                    <a:pt x="29" y="38"/>
                  </a:lnTo>
                  <a:lnTo>
                    <a:pt x="26" y="34"/>
                  </a:lnTo>
                  <a:lnTo>
                    <a:pt x="18" y="26"/>
                  </a:lnTo>
                  <a:lnTo>
                    <a:pt x="11" y="21"/>
                  </a:lnTo>
                  <a:lnTo>
                    <a:pt x="0" y="7"/>
                  </a:lnTo>
                  <a:lnTo>
                    <a:pt x="0" y="3"/>
                  </a:lnTo>
                  <a:lnTo>
                    <a:pt x="3"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latin typeface="Calibri"/>
              </a:endParaRPr>
            </a:p>
          </p:txBody>
        </p:sp>
        <p:sp>
          <p:nvSpPr>
            <p:cNvPr id="215" name="Freeform 47">
              <a:extLst>
                <a:ext uri="{FF2B5EF4-FFF2-40B4-BE49-F238E27FC236}">
                  <a16:creationId xmlns:a16="http://schemas.microsoft.com/office/drawing/2014/main" id="{AED24125-D9DC-4A82-BD10-11347BC4B6ED}"/>
                </a:ext>
              </a:extLst>
            </p:cNvPr>
            <p:cNvSpPr>
              <a:spLocks/>
            </p:cNvSpPr>
            <p:nvPr/>
          </p:nvSpPr>
          <p:spPr bwMode="auto">
            <a:xfrm>
              <a:off x="6189663" y="3025775"/>
              <a:ext cx="133350" cy="219075"/>
            </a:xfrm>
            <a:custGeom>
              <a:avLst/>
              <a:gdLst/>
              <a:ahLst/>
              <a:cxnLst>
                <a:cxn ang="0">
                  <a:pos x="7" y="0"/>
                </a:cxn>
                <a:cxn ang="0">
                  <a:pos x="9" y="2"/>
                </a:cxn>
                <a:cxn ang="0">
                  <a:pos x="14" y="6"/>
                </a:cxn>
                <a:cxn ang="0">
                  <a:pos x="28" y="23"/>
                </a:cxn>
                <a:cxn ang="0">
                  <a:pos x="32" y="30"/>
                </a:cxn>
                <a:cxn ang="0">
                  <a:pos x="37" y="38"/>
                </a:cxn>
                <a:cxn ang="0">
                  <a:pos x="46" y="46"/>
                </a:cxn>
                <a:cxn ang="0">
                  <a:pos x="54" y="58"/>
                </a:cxn>
                <a:cxn ang="0">
                  <a:pos x="61" y="74"/>
                </a:cxn>
                <a:cxn ang="0">
                  <a:pos x="66" y="87"/>
                </a:cxn>
                <a:cxn ang="0">
                  <a:pos x="72" y="106"/>
                </a:cxn>
                <a:cxn ang="0">
                  <a:pos x="83" y="126"/>
                </a:cxn>
                <a:cxn ang="0">
                  <a:pos x="84" y="128"/>
                </a:cxn>
                <a:cxn ang="0">
                  <a:pos x="80" y="137"/>
                </a:cxn>
                <a:cxn ang="0">
                  <a:pos x="76" y="138"/>
                </a:cxn>
                <a:cxn ang="0">
                  <a:pos x="70" y="135"/>
                </a:cxn>
                <a:cxn ang="0">
                  <a:pos x="63" y="130"/>
                </a:cxn>
                <a:cxn ang="0">
                  <a:pos x="55" y="122"/>
                </a:cxn>
                <a:cxn ang="0">
                  <a:pos x="47" y="115"/>
                </a:cxn>
                <a:cxn ang="0">
                  <a:pos x="42" y="108"/>
                </a:cxn>
                <a:cxn ang="0">
                  <a:pos x="37" y="98"/>
                </a:cxn>
                <a:cxn ang="0">
                  <a:pos x="32" y="85"/>
                </a:cxn>
                <a:cxn ang="0">
                  <a:pos x="26" y="69"/>
                </a:cxn>
                <a:cxn ang="0">
                  <a:pos x="21" y="53"/>
                </a:cxn>
                <a:cxn ang="0">
                  <a:pos x="17" y="42"/>
                </a:cxn>
                <a:cxn ang="0">
                  <a:pos x="14" y="35"/>
                </a:cxn>
                <a:cxn ang="0">
                  <a:pos x="6" y="30"/>
                </a:cxn>
                <a:cxn ang="0">
                  <a:pos x="3" y="27"/>
                </a:cxn>
                <a:cxn ang="0">
                  <a:pos x="0" y="20"/>
                </a:cxn>
                <a:cxn ang="0">
                  <a:pos x="0" y="12"/>
                </a:cxn>
                <a:cxn ang="0">
                  <a:pos x="3" y="4"/>
                </a:cxn>
                <a:cxn ang="0">
                  <a:pos x="7" y="0"/>
                </a:cxn>
              </a:cxnLst>
              <a:rect l="0" t="0" r="r" b="b"/>
              <a:pathLst>
                <a:path w="84" h="138">
                  <a:moveTo>
                    <a:pt x="7" y="0"/>
                  </a:moveTo>
                  <a:lnTo>
                    <a:pt x="9" y="2"/>
                  </a:lnTo>
                  <a:lnTo>
                    <a:pt x="14" y="6"/>
                  </a:lnTo>
                  <a:lnTo>
                    <a:pt x="28" y="23"/>
                  </a:lnTo>
                  <a:lnTo>
                    <a:pt x="32" y="30"/>
                  </a:lnTo>
                  <a:lnTo>
                    <a:pt x="37" y="38"/>
                  </a:lnTo>
                  <a:lnTo>
                    <a:pt x="46" y="46"/>
                  </a:lnTo>
                  <a:lnTo>
                    <a:pt x="54" y="58"/>
                  </a:lnTo>
                  <a:lnTo>
                    <a:pt x="61" y="74"/>
                  </a:lnTo>
                  <a:lnTo>
                    <a:pt x="66" y="87"/>
                  </a:lnTo>
                  <a:lnTo>
                    <a:pt x="72" y="106"/>
                  </a:lnTo>
                  <a:lnTo>
                    <a:pt x="83" y="126"/>
                  </a:lnTo>
                  <a:lnTo>
                    <a:pt x="84" y="128"/>
                  </a:lnTo>
                  <a:lnTo>
                    <a:pt x="80" y="137"/>
                  </a:lnTo>
                  <a:lnTo>
                    <a:pt x="76" y="138"/>
                  </a:lnTo>
                  <a:lnTo>
                    <a:pt x="70" y="135"/>
                  </a:lnTo>
                  <a:lnTo>
                    <a:pt x="63" y="130"/>
                  </a:lnTo>
                  <a:lnTo>
                    <a:pt x="55" y="122"/>
                  </a:lnTo>
                  <a:lnTo>
                    <a:pt x="47" y="115"/>
                  </a:lnTo>
                  <a:lnTo>
                    <a:pt x="42" y="108"/>
                  </a:lnTo>
                  <a:lnTo>
                    <a:pt x="37" y="98"/>
                  </a:lnTo>
                  <a:lnTo>
                    <a:pt x="32" y="85"/>
                  </a:lnTo>
                  <a:lnTo>
                    <a:pt x="26" y="69"/>
                  </a:lnTo>
                  <a:lnTo>
                    <a:pt x="21" y="53"/>
                  </a:lnTo>
                  <a:lnTo>
                    <a:pt x="17" y="42"/>
                  </a:lnTo>
                  <a:lnTo>
                    <a:pt x="14" y="35"/>
                  </a:lnTo>
                  <a:lnTo>
                    <a:pt x="6" y="30"/>
                  </a:lnTo>
                  <a:lnTo>
                    <a:pt x="3" y="27"/>
                  </a:lnTo>
                  <a:lnTo>
                    <a:pt x="0" y="20"/>
                  </a:lnTo>
                  <a:lnTo>
                    <a:pt x="0" y="12"/>
                  </a:lnTo>
                  <a:lnTo>
                    <a:pt x="3" y="4"/>
                  </a:lnTo>
                  <a:lnTo>
                    <a:pt x="7"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latin typeface="Calibri"/>
              </a:endParaRPr>
            </a:p>
          </p:txBody>
        </p:sp>
        <p:sp>
          <p:nvSpPr>
            <p:cNvPr id="216" name="Freeform 48">
              <a:extLst>
                <a:ext uri="{FF2B5EF4-FFF2-40B4-BE49-F238E27FC236}">
                  <a16:creationId xmlns:a16="http://schemas.microsoft.com/office/drawing/2014/main" id="{905AAC1E-0CEE-4B1D-A4B4-843E017BC55A}"/>
                </a:ext>
              </a:extLst>
            </p:cNvPr>
            <p:cNvSpPr>
              <a:spLocks/>
            </p:cNvSpPr>
            <p:nvPr/>
          </p:nvSpPr>
          <p:spPr bwMode="auto">
            <a:xfrm>
              <a:off x="6340475" y="3402013"/>
              <a:ext cx="182563" cy="68263"/>
            </a:xfrm>
            <a:custGeom>
              <a:avLst/>
              <a:gdLst/>
              <a:ahLst/>
              <a:cxnLst>
                <a:cxn ang="0">
                  <a:pos x="8" y="0"/>
                </a:cxn>
                <a:cxn ang="0">
                  <a:pos x="11" y="0"/>
                </a:cxn>
                <a:cxn ang="0">
                  <a:pos x="15" y="4"/>
                </a:cxn>
                <a:cxn ang="0">
                  <a:pos x="18" y="8"/>
                </a:cxn>
                <a:cxn ang="0">
                  <a:pos x="22" y="12"/>
                </a:cxn>
                <a:cxn ang="0">
                  <a:pos x="38" y="15"/>
                </a:cxn>
                <a:cxn ang="0">
                  <a:pos x="48" y="17"/>
                </a:cxn>
                <a:cxn ang="0">
                  <a:pos x="52" y="22"/>
                </a:cxn>
                <a:cxn ang="0">
                  <a:pos x="53" y="20"/>
                </a:cxn>
                <a:cxn ang="0">
                  <a:pos x="57" y="17"/>
                </a:cxn>
                <a:cxn ang="0">
                  <a:pos x="65" y="15"/>
                </a:cxn>
                <a:cxn ang="0">
                  <a:pos x="68" y="16"/>
                </a:cxn>
                <a:cxn ang="0">
                  <a:pos x="75" y="17"/>
                </a:cxn>
                <a:cxn ang="0">
                  <a:pos x="91" y="20"/>
                </a:cxn>
                <a:cxn ang="0">
                  <a:pos x="97" y="22"/>
                </a:cxn>
                <a:cxn ang="0">
                  <a:pos x="100" y="23"/>
                </a:cxn>
                <a:cxn ang="0">
                  <a:pos x="104" y="24"/>
                </a:cxn>
                <a:cxn ang="0">
                  <a:pos x="106" y="27"/>
                </a:cxn>
                <a:cxn ang="0">
                  <a:pos x="111" y="30"/>
                </a:cxn>
                <a:cxn ang="0">
                  <a:pos x="113" y="34"/>
                </a:cxn>
                <a:cxn ang="0">
                  <a:pos x="115" y="38"/>
                </a:cxn>
                <a:cxn ang="0">
                  <a:pos x="115" y="41"/>
                </a:cxn>
                <a:cxn ang="0">
                  <a:pos x="112" y="43"/>
                </a:cxn>
                <a:cxn ang="0">
                  <a:pos x="106" y="43"/>
                </a:cxn>
                <a:cxn ang="0">
                  <a:pos x="98" y="42"/>
                </a:cxn>
                <a:cxn ang="0">
                  <a:pos x="89" y="41"/>
                </a:cxn>
                <a:cxn ang="0">
                  <a:pos x="70" y="41"/>
                </a:cxn>
                <a:cxn ang="0">
                  <a:pos x="63" y="37"/>
                </a:cxn>
                <a:cxn ang="0">
                  <a:pos x="55" y="30"/>
                </a:cxn>
                <a:cxn ang="0">
                  <a:pos x="53" y="28"/>
                </a:cxn>
                <a:cxn ang="0">
                  <a:pos x="52" y="26"/>
                </a:cxn>
                <a:cxn ang="0">
                  <a:pos x="49" y="27"/>
                </a:cxn>
                <a:cxn ang="0">
                  <a:pos x="45" y="28"/>
                </a:cxn>
                <a:cxn ang="0">
                  <a:pos x="34" y="31"/>
                </a:cxn>
                <a:cxn ang="0">
                  <a:pos x="23" y="31"/>
                </a:cxn>
                <a:cxn ang="0">
                  <a:pos x="14" y="30"/>
                </a:cxn>
                <a:cxn ang="0">
                  <a:pos x="8" y="27"/>
                </a:cxn>
                <a:cxn ang="0">
                  <a:pos x="5" y="24"/>
                </a:cxn>
                <a:cxn ang="0">
                  <a:pos x="1" y="19"/>
                </a:cxn>
                <a:cxn ang="0">
                  <a:pos x="0" y="12"/>
                </a:cxn>
                <a:cxn ang="0">
                  <a:pos x="3" y="4"/>
                </a:cxn>
                <a:cxn ang="0">
                  <a:pos x="5" y="1"/>
                </a:cxn>
                <a:cxn ang="0">
                  <a:pos x="8" y="0"/>
                </a:cxn>
              </a:cxnLst>
              <a:rect l="0" t="0" r="r" b="b"/>
              <a:pathLst>
                <a:path w="115" h="43">
                  <a:moveTo>
                    <a:pt x="8" y="0"/>
                  </a:moveTo>
                  <a:lnTo>
                    <a:pt x="11" y="0"/>
                  </a:lnTo>
                  <a:lnTo>
                    <a:pt x="15" y="4"/>
                  </a:lnTo>
                  <a:lnTo>
                    <a:pt x="18" y="8"/>
                  </a:lnTo>
                  <a:lnTo>
                    <a:pt x="22" y="12"/>
                  </a:lnTo>
                  <a:lnTo>
                    <a:pt x="38" y="15"/>
                  </a:lnTo>
                  <a:lnTo>
                    <a:pt x="48" y="17"/>
                  </a:lnTo>
                  <a:lnTo>
                    <a:pt x="52" y="22"/>
                  </a:lnTo>
                  <a:lnTo>
                    <a:pt x="53" y="20"/>
                  </a:lnTo>
                  <a:lnTo>
                    <a:pt x="57" y="17"/>
                  </a:lnTo>
                  <a:lnTo>
                    <a:pt x="65" y="15"/>
                  </a:lnTo>
                  <a:lnTo>
                    <a:pt x="68" y="16"/>
                  </a:lnTo>
                  <a:lnTo>
                    <a:pt x="75" y="17"/>
                  </a:lnTo>
                  <a:lnTo>
                    <a:pt x="91" y="20"/>
                  </a:lnTo>
                  <a:lnTo>
                    <a:pt x="97" y="22"/>
                  </a:lnTo>
                  <a:lnTo>
                    <a:pt x="100" y="23"/>
                  </a:lnTo>
                  <a:lnTo>
                    <a:pt x="104" y="24"/>
                  </a:lnTo>
                  <a:lnTo>
                    <a:pt x="106" y="27"/>
                  </a:lnTo>
                  <a:lnTo>
                    <a:pt x="111" y="30"/>
                  </a:lnTo>
                  <a:lnTo>
                    <a:pt x="113" y="34"/>
                  </a:lnTo>
                  <a:lnTo>
                    <a:pt x="115" y="38"/>
                  </a:lnTo>
                  <a:lnTo>
                    <a:pt x="115" y="41"/>
                  </a:lnTo>
                  <a:lnTo>
                    <a:pt x="112" y="43"/>
                  </a:lnTo>
                  <a:lnTo>
                    <a:pt x="106" y="43"/>
                  </a:lnTo>
                  <a:lnTo>
                    <a:pt x="98" y="42"/>
                  </a:lnTo>
                  <a:lnTo>
                    <a:pt x="89" y="41"/>
                  </a:lnTo>
                  <a:lnTo>
                    <a:pt x="70" y="41"/>
                  </a:lnTo>
                  <a:lnTo>
                    <a:pt x="63" y="37"/>
                  </a:lnTo>
                  <a:lnTo>
                    <a:pt x="55" y="30"/>
                  </a:lnTo>
                  <a:lnTo>
                    <a:pt x="53" y="28"/>
                  </a:lnTo>
                  <a:lnTo>
                    <a:pt x="52" y="26"/>
                  </a:lnTo>
                  <a:lnTo>
                    <a:pt x="49" y="27"/>
                  </a:lnTo>
                  <a:lnTo>
                    <a:pt x="45" y="28"/>
                  </a:lnTo>
                  <a:lnTo>
                    <a:pt x="34" y="31"/>
                  </a:lnTo>
                  <a:lnTo>
                    <a:pt x="23" y="31"/>
                  </a:lnTo>
                  <a:lnTo>
                    <a:pt x="14" y="30"/>
                  </a:lnTo>
                  <a:lnTo>
                    <a:pt x="8" y="27"/>
                  </a:lnTo>
                  <a:lnTo>
                    <a:pt x="5" y="24"/>
                  </a:lnTo>
                  <a:lnTo>
                    <a:pt x="1" y="19"/>
                  </a:lnTo>
                  <a:lnTo>
                    <a:pt x="0" y="12"/>
                  </a:lnTo>
                  <a:lnTo>
                    <a:pt x="3" y="4"/>
                  </a:lnTo>
                  <a:lnTo>
                    <a:pt x="5" y="1"/>
                  </a:lnTo>
                  <a:lnTo>
                    <a:pt x="8"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latin typeface="Calibri"/>
              </a:endParaRPr>
            </a:p>
          </p:txBody>
        </p:sp>
        <p:sp>
          <p:nvSpPr>
            <p:cNvPr id="217" name="Freeform 49">
              <a:extLst>
                <a:ext uri="{FF2B5EF4-FFF2-40B4-BE49-F238E27FC236}">
                  <a16:creationId xmlns:a16="http://schemas.microsoft.com/office/drawing/2014/main" id="{D7737060-AF24-4EF6-AA40-107149066FDE}"/>
                </a:ext>
              </a:extLst>
            </p:cNvPr>
            <p:cNvSpPr>
              <a:spLocks/>
            </p:cNvSpPr>
            <p:nvPr/>
          </p:nvSpPr>
          <p:spPr bwMode="auto">
            <a:xfrm>
              <a:off x="6611938" y="3481388"/>
              <a:ext cx="25400" cy="26988"/>
            </a:xfrm>
            <a:custGeom>
              <a:avLst/>
              <a:gdLst/>
              <a:ahLst/>
              <a:cxnLst>
                <a:cxn ang="0">
                  <a:pos x="2" y="0"/>
                </a:cxn>
                <a:cxn ang="0">
                  <a:pos x="12" y="0"/>
                </a:cxn>
                <a:cxn ang="0">
                  <a:pos x="15" y="3"/>
                </a:cxn>
                <a:cxn ang="0">
                  <a:pos x="16" y="6"/>
                </a:cxn>
                <a:cxn ang="0">
                  <a:pos x="16" y="14"/>
                </a:cxn>
                <a:cxn ang="0">
                  <a:pos x="11" y="17"/>
                </a:cxn>
                <a:cxn ang="0">
                  <a:pos x="5" y="17"/>
                </a:cxn>
                <a:cxn ang="0">
                  <a:pos x="2" y="15"/>
                </a:cxn>
                <a:cxn ang="0">
                  <a:pos x="0" y="10"/>
                </a:cxn>
                <a:cxn ang="0">
                  <a:pos x="0" y="6"/>
                </a:cxn>
                <a:cxn ang="0">
                  <a:pos x="2" y="0"/>
                </a:cxn>
              </a:cxnLst>
              <a:rect l="0" t="0" r="r" b="b"/>
              <a:pathLst>
                <a:path w="16" h="17">
                  <a:moveTo>
                    <a:pt x="2" y="0"/>
                  </a:moveTo>
                  <a:lnTo>
                    <a:pt x="12" y="0"/>
                  </a:lnTo>
                  <a:lnTo>
                    <a:pt x="15" y="3"/>
                  </a:lnTo>
                  <a:lnTo>
                    <a:pt x="16" y="6"/>
                  </a:lnTo>
                  <a:lnTo>
                    <a:pt x="16" y="14"/>
                  </a:lnTo>
                  <a:lnTo>
                    <a:pt x="11" y="17"/>
                  </a:lnTo>
                  <a:lnTo>
                    <a:pt x="5" y="17"/>
                  </a:lnTo>
                  <a:lnTo>
                    <a:pt x="2" y="15"/>
                  </a:lnTo>
                  <a:lnTo>
                    <a:pt x="0" y="10"/>
                  </a:lnTo>
                  <a:lnTo>
                    <a:pt x="0" y="6"/>
                  </a:lnTo>
                  <a:lnTo>
                    <a:pt x="2"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latin typeface="Calibri"/>
              </a:endParaRPr>
            </a:p>
          </p:txBody>
        </p:sp>
        <p:sp>
          <p:nvSpPr>
            <p:cNvPr id="218" name="Freeform 50">
              <a:extLst>
                <a:ext uri="{FF2B5EF4-FFF2-40B4-BE49-F238E27FC236}">
                  <a16:creationId xmlns:a16="http://schemas.microsoft.com/office/drawing/2014/main" id="{D148B5DF-D1FD-4AE1-9CFA-B00FA1533523}"/>
                </a:ext>
              </a:extLst>
            </p:cNvPr>
            <p:cNvSpPr>
              <a:spLocks/>
            </p:cNvSpPr>
            <p:nvPr/>
          </p:nvSpPr>
          <p:spPr bwMode="auto">
            <a:xfrm>
              <a:off x="6702425" y="3451225"/>
              <a:ext cx="63500" cy="60325"/>
            </a:xfrm>
            <a:custGeom>
              <a:avLst/>
              <a:gdLst/>
              <a:ahLst/>
              <a:cxnLst>
                <a:cxn ang="0">
                  <a:pos x="22" y="0"/>
                </a:cxn>
                <a:cxn ang="0">
                  <a:pos x="28" y="1"/>
                </a:cxn>
                <a:cxn ang="0">
                  <a:pos x="33" y="4"/>
                </a:cxn>
                <a:cxn ang="0">
                  <a:pos x="38" y="10"/>
                </a:cxn>
                <a:cxn ang="0">
                  <a:pos x="40" y="15"/>
                </a:cxn>
                <a:cxn ang="0">
                  <a:pos x="37" y="21"/>
                </a:cxn>
                <a:cxn ang="0">
                  <a:pos x="33" y="23"/>
                </a:cxn>
                <a:cxn ang="0">
                  <a:pos x="30" y="25"/>
                </a:cxn>
                <a:cxn ang="0">
                  <a:pos x="26" y="25"/>
                </a:cxn>
                <a:cxn ang="0">
                  <a:pos x="25" y="26"/>
                </a:cxn>
                <a:cxn ang="0">
                  <a:pos x="23" y="26"/>
                </a:cxn>
                <a:cxn ang="0">
                  <a:pos x="18" y="32"/>
                </a:cxn>
                <a:cxn ang="0">
                  <a:pos x="12" y="36"/>
                </a:cxn>
                <a:cxn ang="0">
                  <a:pos x="7" y="38"/>
                </a:cxn>
                <a:cxn ang="0">
                  <a:pos x="3" y="38"/>
                </a:cxn>
                <a:cxn ang="0">
                  <a:pos x="0" y="34"/>
                </a:cxn>
                <a:cxn ang="0">
                  <a:pos x="3" y="25"/>
                </a:cxn>
                <a:cxn ang="0">
                  <a:pos x="8" y="15"/>
                </a:cxn>
                <a:cxn ang="0">
                  <a:pos x="17" y="4"/>
                </a:cxn>
                <a:cxn ang="0">
                  <a:pos x="22" y="0"/>
                </a:cxn>
              </a:cxnLst>
              <a:rect l="0" t="0" r="r" b="b"/>
              <a:pathLst>
                <a:path w="40" h="38">
                  <a:moveTo>
                    <a:pt x="22" y="0"/>
                  </a:moveTo>
                  <a:lnTo>
                    <a:pt x="28" y="1"/>
                  </a:lnTo>
                  <a:lnTo>
                    <a:pt x="33" y="4"/>
                  </a:lnTo>
                  <a:lnTo>
                    <a:pt x="38" y="10"/>
                  </a:lnTo>
                  <a:lnTo>
                    <a:pt x="40" y="15"/>
                  </a:lnTo>
                  <a:lnTo>
                    <a:pt x="37" y="21"/>
                  </a:lnTo>
                  <a:lnTo>
                    <a:pt x="33" y="23"/>
                  </a:lnTo>
                  <a:lnTo>
                    <a:pt x="30" y="25"/>
                  </a:lnTo>
                  <a:lnTo>
                    <a:pt x="26" y="25"/>
                  </a:lnTo>
                  <a:lnTo>
                    <a:pt x="25" y="26"/>
                  </a:lnTo>
                  <a:lnTo>
                    <a:pt x="23" y="26"/>
                  </a:lnTo>
                  <a:lnTo>
                    <a:pt x="18" y="32"/>
                  </a:lnTo>
                  <a:lnTo>
                    <a:pt x="12" y="36"/>
                  </a:lnTo>
                  <a:lnTo>
                    <a:pt x="7" y="38"/>
                  </a:lnTo>
                  <a:lnTo>
                    <a:pt x="3" y="38"/>
                  </a:lnTo>
                  <a:lnTo>
                    <a:pt x="0" y="34"/>
                  </a:lnTo>
                  <a:lnTo>
                    <a:pt x="3" y="25"/>
                  </a:lnTo>
                  <a:lnTo>
                    <a:pt x="8" y="15"/>
                  </a:lnTo>
                  <a:lnTo>
                    <a:pt x="17" y="4"/>
                  </a:lnTo>
                  <a:lnTo>
                    <a:pt x="22"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latin typeface="Calibri"/>
              </a:endParaRPr>
            </a:p>
          </p:txBody>
        </p:sp>
        <p:sp>
          <p:nvSpPr>
            <p:cNvPr id="219" name="Freeform 51">
              <a:extLst>
                <a:ext uri="{FF2B5EF4-FFF2-40B4-BE49-F238E27FC236}">
                  <a16:creationId xmlns:a16="http://schemas.microsoft.com/office/drawing/2014/main" id="{AEBC45CA-40E0-40B8-8CE6-C1BD02DDCA68}"/>
                </a:ext>
              </a:extLst>
            </p:cNvPr>
            <p:cNvSpPr>
              <a:spLocks/>
            </p:cNvSpPr>
            <p:nvPr/>
          </p:nvSpPr>
          <p:spPr bwMode="auto">
            <a:xfrm>
              <a:off x="6605588" y="3279775"/>
              <a:ext cx="95250" cy="112713"/>
            </a:xfrm>
            <a:custGeom>
              <a:avLst/>
              <a:gdLst/>
              <a:ahLst/>
              <a:cxnLst>
                <a:cxn ang="0">
                  <a:pos x="13" y="0"/>
                </a:cxn>
                <a:cxn ang="0">
                  <a:pos x="15" y="0"/>
                </a:cxn>
                <a:cxn ang="0">
                  <a:pos x="16" y="1"/>
                </a:cxn>
                <a:cxn ang="0">
                  <a:pos x="19" y="3"/>
                </a:cxn>
                <a:cxn ang="0">
                  <a:pos x="23" y="4"/>
                </a:cxn>
                <a:cxn ang="0">
                  <a:pos x="30" y="4"/>
                </a:cxn>
                <a:cxn ang="0">
                  <a:pos x="37" y="3"/>
                </a:cxn>
                <a:cxn ang="0">
                  <a:pos x="54" y="3"/>
                </a:cxn>
                <a:cxn ang="0">
                  <a:pos x="60" y="7"/>
                </a:cxn>
                <a:cxn ang="0">
                  <a:pos x="60" y="14"/>
                </a:cxn>
                <a:cxn ang="0">
                  <a:pos x="57" y="16"/>
                </a:cxn>
                <a:cxn ang="0">
                  <a:pos x="53" y="18"/>
                </a:cxn>
                <a:cxn ang="0">
                  <a:pos x="48" y="19"/>
                </a:cxn>
                <a:cxn ang="0">
                  <a:pos x="34" y="19"/>
                </a:cxn>
                <a:cxn ang="0">
                  <a:pos x="34" y="20"/>
                </a:cxn>
                <a:cxn ang="0">
                  <a:pos x="35" y="23"/>
                </a:cxn>
                <a:cxn ang="0">
                  <a:pos x="42" y="30"/>
                </a:cxn>
                <a:cxn ang="0">
                  <a:pos x="46" y="33"/>
                </a:cxn>
                <a:cxn ang="0">
                  <a:pos x="52" y="40"/>
                </a:cxn>
                <a:cxn ang="0">
                  <a:pos x="56" y="49"/>
                </a:cxn>
                <a:cxn ang="0">
                  <a:pos x="58" y="60"/>
                </a:cxn>
                <a:cxn ang="0">
                  <a:pos x="60" y="68"/>
                </a:cxn>
                <a:cxn ang="0">
                  <a:pos x="60" y="71"/>
                </a:cxn>
                <a:cxn ang="0">
                  <a:pos x="57" y="71"/>
                </a:cxn>
                <a:cxn ang="0">
                  <a:pos x="52" y="70"/>
                </a:cxn>
                <a:cxn ang="0">
                  <a:pos x="45" y="67"/>
                </a:cxn>
                <a:cxn ang="0">
                  <a:pos x="38" y="60"/>
                </a:cxn>
                <a:cxn ang="0">
                  <a:pos x="34" y="53"/>
                </a:cxn>
                <a:cxn ang="0">
                  <a:pos x="32" y="48"/>
                </a:cxn>
                <a:cxn ang="0">
                  <a:pos x="32" y="42"/>
                </a:cxn>
                <a:cxn ang="0">
                  <a:pos x="31" y="37"/>
                </a:cxn>
                <a:cxn ang="0">
                  <a:pos x="28" y="36"/>
                </a:cxn>
                <a:cxn ang="0">
                  <a:pos x="24" y="37"/>
                </a:cxn>
                <a:cxn ang="0">
                  <a:pos x="19" y="42"/>
                </a:cxn>
                <a:cxn ang="0">
                  <a:pos x="12" y="46"/>
                </a:cxn>
                <a:cxn ang="0">
                  <a:pos x="6" y="51"/>
                </a:cxn>
                <a:cxn ang="0">
                  <a:pos x="2" y="49"/>
                </a:cxn>
                <a:cxn ang="0">
                  <a:pos x="0" y="44"/>
                </a:cxn>
                <a:cxn ang="0">
                  <a:pos x="0" y="37"/>
                </a:cxn>
                <a:cxn ang="0">
                  <a:pos x="2" y="30"/>
                </a:cxn>
                <a:cxn ang="0">
                  <a:pos x="5" y="20"/>
                </a:cxn>
                <a:cxn ang="0">
                  <a:pos x="6" y="14"/>
                </a:cxn>
                <a:cxn ang="0">
                  <a:pos x="8" y="8"/>
                </a:cxn>
                <a:cxn ang="0">
                  <a:pos x="8" y="5"/>
                </a:cxn>
                <a:cxn ang="0">
                  <a:pos x="11" y="1"/>
                </a:cxn>
                <a:cxn ang="0">
                  <a:pos x="13" y="0"/>
                </a:cxn>
              </a:cxnLst>
              <a:rect l="0" t="0" r="r" b="b"/>
              <a:pathLst>
                <a:path w="60" h="71">
                  <a:moveTo>
                    <a:pt x="13" y="0"/>
                  </a:moveTo>
                  <a:lnTo>
                    <a:pt x="15" y="0"/>
                  </a:lnTo>
                  <a:lnTo>
                    <a:pt x="16" y="1"/>
                  </a:lnTo>
                  <a:lnTo>
                    <a:pt x="19" y="3"/>
                  </a:lnTo>
                  <a:lnTo>
                    <a:pt x="23" y="4"/>
                  </a:lnTo>
                  <a:lnTo>
                    <a:pt x="30" y="4"/>
                  </a:lnTo>
                  <a:lnTo>
                    <a:pt x="37" y="3"/>
                  </a:lnTo>
                  <a:lnTo>
                    <a:pt x="54" y="3"/>
                  </a:lnTo>
                  <a:lnTo>
                    <a:pt x="60" y="7"/>
                  </a:lnTo>
                  <a:lnTo>
                    <a:pt x="60" y="14"/>
                  </a:lnTo>
                  <a:lnTo>
                    <a:pt x="57" y="16"/>
                  </a:lnTo>
                  <a:lnTo>
                    <a:pt x="53" y="18"/>
                  </a:lnTo>
                  <a:lnTo>
                    <a:pt x="48" y="19"/>
                  </a:lnTo>
                  <a:lnTo>
                    <a:pt x="34" y="19"/>
                  </a:lnTo>
                  <a:lnTo>
                    <a:pt x="34" y="20"/>
                  </a:lnTo>
                  <a:lnTo>
                    <a:pt x="35" y="23"/>
                  </a:lnTo>
                  <a:lnTo>
                    <a:pt x="42" y="30"/>
                  </a:lnTo>
                  <a:lnTo>
                    <a:pt x="46" y="33"/>
                  </a:lnTo>
                  <a:lnTo>
                    <a:pt x="52" y="40"/>
                  </a:lnTo>
                  <a:lnTo>
                    <a:pt x="56" y="49"/>
                  </a:lnTo>
                  <a:lnTo>
                    <a:pt x="58" y="60"/>
                  </a:lnTo>
                  <a:lnTo>
                    <a:pt x="60" y="68"/>
                  </a:lnTo>
                  <a:lnTo>
                    <a:pt x="60" y="71"/>
                  </a:lnTo>
                  <a:lnTo>
                    <a:pt x="57" y="71"/>
                  </a:lnTo>
                  <a:lnTo>
                    <a:pt x="52" y="70"/>
                  </a:lnTo>
                  <a:lnTo>
                    <a:pt x="45" y="67"/>
                  </a:lnTo>
                  <a:lnTo>
                    <a:pt x="38" y="60"/>
                  </a:lnTo>
                  <a:lnTo>
                    <a:pt x="34" y="53"/>
                  </a:lnTo>
                  <a:lnTo>
                    <a:pt x="32" y="48"/>
                  </a:lnTo>
                  <a:lnTo>
                    <a:pt x="32" y="42"/>
                  </a:lnTo>
                  <a:lnTo>
                    <a:pt x="31" y="37"/>
                  </a:lnTo>
                  <a:lnTo>
                    <a:pt x="28" y="36"/>
                  </a:lnTo>
                  <a:lnTo>
                    <a:pt x="24" y="37"/>
                  </a:lnTo>
                  <a:lnTo>
                    <a:pt x="19" y="42"/>
                  </a:lnTo>
                  <a:lnTo>
                    <a:pt x="12" y="46"/>
                  </a:lnTo>
                  <a:lnTo>
                    <a:pt x="6" y="51"/>
                  </a:lnTo>
                  <a:lnTo>
                    <a:pt x="2" y="49"/>
                  </a:lnTo>
                  <a:lnTo>
                    <a:pt x="0" y="44"/>
                  </a:lnTo>
                  <a:lnTo>
                    <a:pt x="0" y="37"/>
                  </a:lnTo>
                  <a:lnTo>
                    <a:pt x="2" y="30"/>
                  </a:lnTo>
                  <a:lnTo>
                    <a:pt x="5" y="20"/>
                  </a:lnTo>
                  <a:lnTo>
                    <a:pt x="6" y="14"/>
                  </a:lnTo>
                  <a:lnTo>
                    <a:pt x="8" y="8"/>
                  </a:lnTo>
                  <a:lnTo>
                    <a:pt x="8" y="5"/>
                  </a:lnTo>
                  <a:lnTo>
                    <a:pt x="11" y="1"/>
                  </a:lnTo>
                  <a:lnTo>
                    <a:pt x="13"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latin typeface="Calibri"/>
              </a:endParaRPr>
            </a:p>
          </p:txBody>
        </p:sp>
        <p:sp>
          <p:nvSpPr>
            <p:cNvPr id="220" name="Freeform 52">
              <a:extLst>
                <a:ext uri="{FF2B5EF4-FFF2-40B4-BE49-F238E27FC236}">
                  <a16:creationId xmlns:a16="http://schemas.microsoft.com/office/drawing/2014/main" id="{2452C0F8-1BA4-40EA-AE30-97F8F66F53C3}"/>
                </a:ext>
              </a:extLst>
            </p:cNvPr>
            <p:cNvSpPr>
              <a:spLocks/>
            </p:cNvSpPr>
            <p:nvPr/>
          </p:nvSpPr>
          <p:spPr bwMode="auto">
            <a:xfrm>
              <a:off x="6630988" y="3228975"/>
              <a:ext cx="104775" cy="34925"/>
            </a:xfrm>
            <a:custGeom>
              <a:avLst/>
              <a:gdLst/>
              <a:ahLst/>
              <a:cxnLst>
                <a:cxn ang="0">
                  <a:pos x="64" y="0"/>
                </a:cxn>
                <a:cxn ang="0">
                  <a:pos x="66" y="2"/>
                </a:cxn>
                <a:cxn ang="0">
                  <a:pos x="66" y="3"/>
                </a:cxn>
                <a:cxn ang="0">
                  <a:pos x="62" y="11"/>
                </a:cxn>
                <a:cxn ang="0">
                  <a:pos x="57" y="15"/>
                </a:cxn>
                <a:cxn ang="0">
                  <a:pos x="55" y="17"/>
                </a:cxn>
                <a:cxn ang="0">
                  <a:pos x="48" y="17"/>
                </a:cxn>
                <a:cxn ang="0">
                  <a:pos x="37" y="20"/>
                </a:cxn>
                <a:cxn ang="0">
                  <a:pos x="25" y="21"/>
                </a:cxn>
                <a:cxn ang="0">
                  <a:pos x="14" y="22"/>
                </a:cxn>
                <a:cxn ang="0">
                  <a:pos x="8" y="22"/>
                </a:cxn>
                <a:cxn ang="0">
                  <a:pos x="3" y="20"/>
                </a:cxn>
                <a:cxn ang="0">
                  <a:pos x="0" y="17"/>
                </a:cxn>
                <a:cxn ang="0">
                  <a:pos x="0" y="14"/>
                </a:cxn>
                <a:cxn ang="0">
                  <a:pos x="1" y="10"/>
                </a:cxn>
                <a:cxn ang="0">
                  <a:pos x="4" y="6"/>
                </a:cxn>
                <a:cxn ang="0">
                  <a:pos x="7" y="6"/>
                </a:cxn>
                <a:cxn ang="0">
                  <a:pos x="14" y="7"/>
                </a:cxn>
                <a:cxn ang="0">
                  <a:pos x="22" y="9"/>
                </a:cxn>
                <a:cxn ang="0">
                  <a:pos x="26" y="9"/>
                </a:cxn>
                <a:cxn ang="0">
                  <a:pos x="30" y="7"/>
                </a:cxn>
                <a:cxn ang="0">
                  <a:pos x="40" y="4"/>
                </a:cxn>
                <a:cxn ang="0">
                  <a:pos x="59" y="2"/>
                </a:cxn>
                <a:cxn ang="0">
                  <a:pos x="64" y="0"/>
                </a:cxn>
              </a:cxnLst>
              <a:rect l="0" t="0" r="r" b="b"/>
              <a:pathLst>
                <a:path w="66" h="22">
                  <a:moveTo>
                    <a:pt x="64" y="0"/>
                  </a:moveTo>
                  <a:lnTo>
                    <a:pt x="66" y="2"/>
                  </a:lnTo>
                  <a:lnTo>
                    <a:pt x="66" y="3"/>
                  </a:lnTo>
                  <a:lnTo>
                    <a:pt x="62" y="11"/>
                  </a:lnTo>
                  <a:lnTo>
                    <a:pt x="57" y="15"/>
                  </a:lnTo>
                  <a:lnTo>
                    <a:pt x="55" y="17"/>
                  </a:lnTo>
                  <a:lnTo>
                    <a:pt x="48" y="17"/>
                  </a:lnTo>
                  <a:lnTo>
                    <a:pt x="37" y="20"/>
                  </a:lnTo>
                  <a:lnTo>
                    <a:pt x="25" y="21"/>
                  </a:lnTo>
                  <a:lnTo>
                    <a:pt x="14" y="22"/>
                  </a:lnTo>
                  <a:lnTo>
                    <a:pt x="8" y="22"/>
                  </a:lnTo>
                  <a:lnTo>
                    <a:pt x="3" y="20"/>
                  </a:lnTo>
                  <a:lnTo>
                    <a:pt x="0" y="17"/>
                  </a:lnTo>
                  <a:lnTo>
                    <a:pt x="0" y="14"/>
                  </a:lnTo>
                  <a:lnTo>
                    <a:pt x="1" y="10"/>
                  </a:lnTo>
                  <a:lnTo>
                    <a:pt x="4" y="6"/>
                  </a:lnTo>
                  <a:lnTo>
                    <a:pt x="7" y="6"/>
                  </a:lnTo>
                  <a:lnTo>
                    <a:pt x="14" y="7"/>
                  </a:lnTo>
                  <a:lnTo>
                    <a:pt x="22" y="9"/>
                  </a:lnTo>
                  <a:lnTo>
                    <a:pt x="26" y="9"/>
                  </a:lnTo>
                  <a:lnTo>
                    <a:pt x="30" y="7"/>
                  </a:lnTo>
                  <a:lnTo>
                    <a:pt x="40" y="4"/>
                  </a:lnTo>
                  <a:lnTo>
                    <a:pt x="59" y="2"/>
                  </a:lnTo>
                  <a:lnTo>
                    <a:pt x="64"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latin typeface="Calibri"/>
              </a:endParaRPr>
            </a:p>
          </p:txBody>
        </p:sp>
        <p:sp>
          <p:nvSpPr>
            <p:cNvPr id="221" name="Freeform 53">
              <a:extLst>
                <a:ext uri="{FF2B5EF4-FFF2-40B4-BE49-F238E27FC236}">
                  <a16:creationId xmlns:a16="http://schemas.microsoft.com/office/drawing/2014/main" id="{2C943D5A-888B-4FDF-8C0B-4911CCAD1D99}"/>
                </a:ext>
              </a:extLst>
            </p:cNvPr>
            <p:cNvSpPr>
              <a:spLocks/>
            </p:cNvSpPr>
            <p:nvPr/>
          </p:nvSpPr>
          <p:spPr bwMode="auto">
            <a:xfrm>
              <a:off x="6780213" y="3209925"/>
              <a:ext cx="34925" cy="74613"/>
            </a:xfrm>
            <a:custGeom>
              <a:avLst/>
              <a:gdLst/>
              <a:ahLst/>
              <a:cxnLst>
                <a:cxn ang="0">
                  <a:pos x="15" y="0"/>
                </a:cxn>
                <a:cxn ang="0">
                  <a:pos x="20" y="0"/>
                </a:cxn>
                <a:cxn ang="0">
                  <a:pos x="22" y="6"/>
                </a:cxn>
                <a:cxn ang="0">
                  <a:pos x="21" y="15"/>
                </a:cxn>
                <a:cxn ang="0">
                  <a:pos x="20" y="26"/>
                </a:cxn>
                <a:cxn ang="0">
                  <a:pos x="15" y="37"/>
                </a:cxn>
                <a:cxn ang="0">
                  <a:pos x="10" y="44"/>
                </a:cxn>
                <a:cxn ang="0">
                  <a:pos x="5" y="47"/>
                </a:cxn>
                <a:cxn ang="0">
                  <a:pos x="0" y="43"/>
                </a:cxn>
                <a:cxn ang="0">
                  <a:pos x="0" y="34"/>
                </a:cxn>
                <a:cxn ang="0">
                  <a:pos x="2" y="25"/>
                </a:cxn>
                <a:cxn ang="0">
                  <a:pos x="10" y="6"/>
                </a:cxn>
                <a:cxn ang="0">
                  <a:pos x="15" y="0"/>
                </a:cxn>
              </a:cxnLst>
              <a:rect l="0" t="0" r="r" b="b"/>
              <a:pathLst>
                <a:path w="22" h="47">
                  <a:moveTo>
                    <a:pt x="15" y="0"/>
                  </a:moveTo>
                  <a:lnTo>
                    <a:pt x="20" y="0"/>
                  </a:lnTo>
                  <a:lnTo>
                    <a:pt x="22" y="6"/>
                  </a:lnTo>
                  <a:lnTo>
                    <a:pt x="21" y="15"/>
                  </a:lnTo>
                  <a:lnTo>
                    <a:pt x="20" y="26"/>
                  </a:lnTo>
                  <a:lnTo>
                    <a:pt x="15" y="37"/>
                  </a:lnTo>
                  <a:lnTo>
                    <a:pt x="10" y="44"/>
                  </a:lnTo>
                  <a:lnTo>
                    <a:pt x="5" y="47"/>
                  </a:lnTo>
                  <a:lnTo>
                    <a:pt x="0" y="43"/>
                  </a:lnTo>
                  <a:lnTo>
                    <a:pt x="0" y="34"/>
                  </a:lnTo>
                  <a:lnTo>
                    <a:pt x="2" y="25"/>
                  </a:lnTo>
                  <a:lnTo>
                    <a:pt x="10" y="6"/>
                  </a:lnTo>
                  <a:lnTo>
                    <a:pt x="15"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latin typeface="Calibri"/>
              </a:endParaRPr>
            </a:p>
          </p:txBody>
        </p:sp>
        <p:sp>
          <p:nvSpPr>
            <p:cNvPr id="222" name="Freeform 54">
              <a:extLst>
                <a:ext uri="{FF2B5EF4-FFF2-40B4-BE49-F238E27FC236}">
                  <a16:creationId xmlns:a16="http://schemas.microsoft.com/office/drawing/2014/main" id="{73EA835A-0759-4A7A-9F66-D76A0B11562F}"/>
                </a:ext>
              </a:extLst>
            </p:cNvPr>
            <p:cNvSpPr>
              <a:spLocks/>
            </p:cNvSpPr>
            <p:nvPr/>
          </p:nvSpPr>
          <p:spPr bwMode="auto">
            <a:xfrm>
              <a:off x="6410325" y="3098800"/>
              <a:ext cx="198438" cy="257175"/>
            </a:xfrm>
            <a:custGeom>
              <a:avLst/>
              <a:gdLst/>
              <a:ahLst/>
              <a:cxnLst>
                <a:cxn ang="0">
                  <a:pos x="105" y="0"/>
                </a:cxn>
                <a:cxn ang="0">
                  <a:pos x="106" y="17"/>
                </a:cxn>
                <a:cxn ang="0">
                  <a:pos x="114" y="28"/>
                </a:cxn>
                <a:cxn ang="0">
                  <a:pos x="124" y="25"/>
                </a:cxn>
                <a:cxn ang="0">
                  <a:pos x="125" y="29"/>
                </a:cxn>
                <a:cxn ang="0">
                  <a:pos x="113" y="40"/>
                </a:cxn>
                <a:cxn ang="0">
                  <a:pos x="106" y="49"/>
                </a:cxn>
                <a:cxn ang="0">
                  <a:pos x="113" y="67"/>
                </a:cxn>
                <a:cxn ang="0">
                  <a:pos x="119" y="89"/>
                </a:cxn>
                <a:cxn ang="0">
                  <a:pos x="110" y="104"/>
                </a:cxn>
                <a:cxn ang="0">
                  <a:pos x="97" y="122"/>
                </a:cxn>
                <a:cxn ang="0">
                  <a:pos x="93" y="144"/>
                </a:cxn>
                <a:cxn ang="0">
                  <a:pos x="93" y="159"/>
                </a:cxn>
                <a:cxn ang="0">
                  <a:pos x="78" y="162"/>
                </a:cxn>
                <a:cxn ang="0">
                  <a:pos x="62" y="159"/>
                </a:cxn>
                <a:cxn ang="0">
                  <a:pos x="39" y="156"/>
                </a:cxn>
                <a:cxn ang="0">
                  <a:pos x="24" y="148"/>
                </a:cxn>
                <a:cxn ang="0">
                  <a:pos x="6" y="123"/>
                </a:cxn>
                <a:cxn ang="0">
                  <a:pos x="0" y="93"/>
                </a:cxn>
                <a:cxn ang="0">
                  <a:pos x="1" y="74"/>
                </a:cxn>
                <a:cxn ang="0">
                  <a:pos x="5" y="73"/>
                </a:cxn>
                <a:cxn ang="0">
                  <a:pos x="9" y="76"/>
                </a:cxn>
                <a:cxn ang="0">
                  <a:pos x="17" y="81"/>
                </a:cxn>
                <a:cxn ang="0">
                  <a:pos x="20" y="82"/>
                </a:cxn>
                <a:cxn ang="0">
                  <a:pos x="24" y="73"/>
                </a:cxn>
                <a:cxn ang="0">
                  <a:pos x="28" y="66"/>
                </a:cxn>
                <a:cxn ang="0">
                  <a:pos x="35" y="62"/>
                </a:cxn>
                <a:cxn ang="0">
                  <a:pos x="45" y="58"/>
                </a:cxn>
                <a:cxn ang="0">
                  <a:pos x="52" y="54"/>
                </a:cxn>
                <a:cxn ang="0">
                  <a:pos x="57" y="44"/>
                </a:cxn>
                <a:cxn ang="0">
                  <a:pos x="68" y="32"/>
                </a:cxn>
                <a:cxn ang="0">
                  <a:pos x="83" y="30"/>
                </a:cxn>
                <a:cxn ang="0">
                  <a:pos x="88" y="29"/>
                </a:cxn>
                <a:cxn ang="0">
                  <a:pos x="90" y="26"/>
                </a:cxn>
                <a:cxn ang="0">
                  <a:pos x="88" y="22"/>
                </a:cxn>
                <a:cxn ang="0">
                  <a:pos x="87" y="11"/>
                </a:cxn>
                <a:cxn ang="0">
                  <a:pos x="91" y="6"/>
                </a:cxn>
                <a:cxn ang="0">
                  <a:pos x="98" y="0"/>
                </a:cxn>
              </a:cxnLst>
              <a:rect l="0" t="0" r="r" b="b"/>
              <a:pathLst>
                <a:path w="125" h="162">
                  <a:moveTo>
                    <a:pt x="98" y="0"/>
                  </a:moveTo>
                  <a:lnTo>
                    <a:pt x="105" y="0"/>
                  </a:lnTo>
                  <a:lnTo>
                    <a:pt x="105" y="3"/>
                  </a:lnTo>
                  <a:lnTo>
                    <a:pt x="106" y="17"/>
                  </a:lnTo>
                  <a:lnTo>
                    <a:pt x="110" y="25"/>
                  </a:lnTo>
                  <a:lnTo>
                    <a:pt x="114" y="28"/>
                  </a:lnTo>
                  <a:lnTo>
                    <a:pt x="119" y="28"/>
                  </a:lnTo>
                  <a:lnTo>
                    <a:pt x="124" y="25"/>
                  </a:lnTo>
                  <a:lnTo>
                    <a:pt x="125" y="26"/>
                  </a:lnTo>
                  <a:lnTo>
                    <a:pt x="125" y="29"/>
                  </a:lnTo>
                  <a:lnTo>
                    <a:pt x="117" y="37"/>
                  </a:lnTo>
                  <a:lnTo>
                    <a:pt x="113" y="40"/>
                  </a:lnTo>
                  <a:lnTo>
                    <a:pt x="109" y="44"/>
                  </a:lnTo>
                  <a:lnTo>
                    <a:pt x="106" y="49"/>
                  </a:lnTo>
                  <a:lnTo>
                    <a:pt x="109" y="58"/>
                  </a:lnTo>
                  <a:lnTo>
                    <a:pt x="113" y="67"/>
                  </a:lnTo>
                  <a:lnTo>
                    <a:pt x="117" y="78"/>
                  </a:lnTo>
                  <a:lnTo>
                    <a:pt x="119" y="89"/>
                  </a:lnTo>
                  <a:lnTo>
                    <a:pt x="116" y="97"/>
                  </a:lnTo>
                  <a:lnTo>
                    <a:pt x="110" y="104"/>
                  </a:lnTo>
                  <a:lnTo>
                    <a:pt x="102" y="113"/>
                  </a:lnTo>
                  <a:lnTo>
                    <a:pt x="97" y="122"/>
                  </a:lnTo>
                  <a:lnTo>
                    <a:pt x="94" y="133"/>
                  </a:lnTo>
                  <a:lnTo>
                    <a:pt x="93" y="144"/>
                  </a:lnTo>
                  <a:lnTo>
                    <a:pt x="94" y="154"/>
                  </a:lnTo>
                  <a:lnTo>
                    <a:pt x="93" y="159"/>
                  </a:lnTo>
                  <a:lnTo>
                    <a:pt x="86" y="160"/>
                  </a:lnTo>
                  <a:lnTo>
                    <a:pt x="78" y="162"/>
                  </a:lnTo>
                  <a:lnTo>
                    <a:pt x="69" y="160"/>
                  </a:lnTo>
                  <a:lnTo>
                    <a:pt x="62" y="159"/>
                  </a:lnTo>
                  <a:lnTo>
                    <a:pt x="50" y="156"/>
                  </a:lnTo>
                  <a:lnTo>
                    <a:pt x="39" y="156"/>
                  </a:lnTo>
                  <a:lnTo>
                    <a:pt x="32" y="154"/>
                  </a:lnTo>
                  <a:lnTo>
                    <a:pt x="24" y="148"/>
                  </a:lnTo>
                  <a:lnTo>
                    <a:pt x="15" y="137"/>
                  </a:lnTo>
                  <a:lnTo>
                    <a:pt x="6" y="123"/>
                  </a:lnTo>
                  <a:lnTo>
                    <a:pt x="2" y="108"/>
                  </a:lnTo>
                  <a:lnTo>
                    <a:pt x="0" y="93"/>
                  </a:lnTo>
                  <a:lnTo>
                    <a:pt x="0" y="81"/>
                  </a:lnTo>
                  <a:lnTo>
                    <a:pt x="1" y="74"/>
                  </a:lnTo>
                  <a:lnTo>
                    <a:pt x="2" y="73"/>
                  </a:lnTo>
                  <a:lnTo>
                    <a:pt x="5" y="73"/>
                  </a:lnTo>
                  <a:lnTo>
                    <a:pt x="6" y="74"/>
                  </a:lnTo>
                  <a:lnTo>
                    <a:pt x="9" y="76"/>
                  </a:lnTo>
                  <a:lnTo>
                    <a:pt x="12" y="78"/>
                  </a:lnTo>
                  <a:lnTo>
                    <a:pt x="17" y="81"/>
                  </a:lnTo>
                  <a:lnTo>
                    <a:pt x="19" y="82"/>
                  </a:lnTo>
                  <a:lnTo>
                    <a:pt x="20" y="82"/>
                  </a:lnTo>
                  <a:lnTo>
                    <a:pt x="21" y="81"/>
                  </a:lnTo>
                  <a:lnTo>
                    <a:pt x="24" y="73"/>
                  </a:lnTo>
                  <a:lnTo>
                    <a:pt x="27" y="70"/>
                  </a:lnTo>
                  <a:lnTo>
                    <a:pt x="28" y="66"/>
                  </a:lnTo>
                  <a:lnTo>
                    <a:pt x="31" y="63"/>
                  </a:lnTo>
                  <a:lnTo>
                    <a:pt x="35" y="62"/>
                  </a:lnTo>
                  <a:lnTo>
                    <a:pt x="41" y="60"/>
                  </a:lnTo>
                  <a:lnTo>
                    <a:pt x="45" y="58"/>
                  </a:lnTo>
                  <a:lnTo>
                    <a:pt x="49" y="56"/>
                  </a:lnTo>
                  <a:lnTo>
                    <a:pt x="52" y="54"/>
                  </a:lnTo>
                  <a:lnTo>
                    <a:pt x="54" y="49"/>
                  </a:lnTo>
                  <a:lnTo>
                    <a:pt x="57" y="44"/>
                  </a:lnTo>
                  <a:lnTo>
                    <a:pt x="61" y="37"/>
                  </a:lnTo>
                  <a:lnTo>
                    <a:pt x="68" y="32"/>
                  </a:lnTo>
                  <a:lnTo>
                    <a:pt x="78" y="30"/>
                  </a:lnTo>
                  <a:lnTo>
                    <a:pt x="83" y="30"/>
                  </a:lnTo>
                  <a:lnTo>
                    <a:pt x="86" y="29"/>
                  </a:lnTo>
                  <a:lnTo>
                    <a:pt x="88" y="29"/>
                  </a:lnTo>
                  <a:lnTo>
                    <a:pt x="90" y="28"/>
                  </a:lnTo>
                  <a:lnTo>
                    <a:pt x="90" y="26"/>
                  </a:lnTo>
                  <a:lnTo>
                    <a:pt x="88" y="23"/>
                  </a:lnTo>
                  <a:lnTo>
                    <a:pt x="88" y="22"/>
                  </a:lnTo>
                  <a:lnTo>
                    <a:pt x="87" y="19"/>
                  </a:lnTo>
                  <a:lnTo>
                    <a:pt x="87" y="11"/>
                  </a:lnTo>
                  <a:lnTo>
                    <a:pt x="88" y="8"/>
                  </a:lnTo>
                  <a:lnTo>
                    <a:pt x="91" y="6"/>
                  </a:lnTo>
                  <a:lnTo>
                    <a:pt x="94" y="4"/>
                  </a:lnTo>
                  <a:lnTo>
                    <a:pt x="98"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latin typeface="Calibri"/>
              </a:endParaRPr>
            </a:p>
          </p:txBody>
        </p:sp>
        <p:sp>
          <p:nvSpPr>
            <p:cNvPr id="223" name="Freeform 55">
              <a:extLst>
                <a:ext uri="{FF2B5EF4-FFF2-40B4-BE49-F238E27FC236}">
                  <a16:creationId xmlns:a16="http://schemas.microsoft.com/office/drawing/2014/main" id="{BF4AB1D4-A402-477D-8381-610F55057098}"/>
                </a:ext>
              </a:extLst>
            </p:cNvPr>
            <p:cNvSpPr>
              <a:spLocks/>
            </p:cNvSpPr>
            <p:nvPr/>
          </p:nvSpPr>
          <p:spPr bwMode="auto">
            <a:xfrm>
              <a:off x="6618288" y="2817813"/>
              <a:ext cx="100013" cy="185738"/>
            </a:xfrm>
            <a:custGeom>
              <a:avLst/>
              <a:gdLst/>
              <a:ahLst/>
              <a:cxnLst>
                <a:cxn ang="0">
                  <a:pos x="27" y="0"/>
                </a:cxn>
                <a:cxn ang="0">
                  <a:pos x="29" y="0"/>
                </a:cxn>
                <a:cxn ang="0">
                  <a:pos x="37" y="5"/>
                </a:cxn>
                <a:cxn ang="0">
                  <a:pos x="42" y="13"/>
                </a:cxn>
                <a:cxn ang="0">
                  <a:pos x="44" y="20"/>
                </a:cxn>
                <a:cxn ang="0">
                  <a:pos x="44" y="26"/>
                </a:cxn>
                <a:cxn ang="0">
                  <a:pos x="41" y="32"/>
                </a:cxn>
                <a:cxn ang="0">
                  <a:pos x="35" y="36"/>
                </a:cxn>
                <a:cxn ang="0">
                  <a:pos x="30" y="42"/>
                </a:cxn>
                <a:cxn ang="0">
                  <a:pos x="26" y="51"/>
                </a:cxn>
                <a:cxn ang="0">
                  <a:pos x="24" y="55"/>
                </a:cxn>
                <a:cxn ang="0">
                  <a:pos x="24" y="61"/>
                </a:cxn>
                <a:cxn ang="0">
                  <a:pos x="26" y="62"/>
                </a:cxn>
                <a:cxn ang="0">
                  <a:pos x="30" y="62"/>
                </a:cxn>
                <a:cxn ang="0">
                  <a:pos x="31" y="61"/>
                </a:cxn>
                <a:cxn ang="0">
                  <a:pos x="37" y="61"/>
                </a:cxn>
                <a:cxn ang="0">
                  <a:pos x="40" y="59"/>
                </a:cxn>
                <a:cxn ang="0">
                  <a:pos x="42" y="61"/>
                </a:cxn>
                <a:cxn ang="0">
                  <a:pos x="48" y="62"/>
                </a:cxn>
                <a:cxn ang="0">
                  <a:pos x="52" y="65"/>
                </a:cxn>
                <a:cxn ang="0">
                  <a:pos x="56" y="66"/>
                </a:cxn>
                <a:cxn ang="0">
                  <a:pos x="60" y="66"/>
                </a:cxn>
                <a:cxn ang="0">
                  <a:pos x="61" y="68"/>
                </a:cxn>
                <a:cxn ang="0">
                  <a:pos x="63" y="68"/>
                </a:cxn>
                <a:cxn ang="0">
                  <a:pos x="63" y="69"/>
                </a:cxn>
                <a:cxn ang="0">
                  <a:pos x="60" y="74"/>
                </a:cxn>
                <a:cxn ang="0">
                  <a:pos x="56" y="77"/>
                </a:cxn>
                <a:cxn ang="0">
                  <a:pos x="49" y="78"/>
                </a:cxn>
                <a:cxn ang="0">
                  <a:pos x="41" y="80"/>
                </a:cxn>
                <a:cxn ang="0">
                  <a:pos x="34" y="85"/>
                </a:cxn>
                <a:cxn ang="0">
                  <a:pos x="30" y="91"/>
                </a:cxn>
                <a:cxn ang="0">
                  <a:pos x="24" y="98"/>
                </a:cxn>
                <a:cxn ang="0">
                  <a:pos x="11" y="111"/>
                </a:cxn>
                <a:cxn ang="0">
                  <a:pos x="5" y="115"/>
                </a:cxn>
                <a:cxn ang="0">
                  <a:pos x="1" y="117"/>
                </a:cxn>
                <a:cxn ang="0">
                  <a:pos x="1" y="114"/>
                </a:cxn>
                <a:cxn ang="0">
                  <a:pos x="5" y="106"/>
                </a:cxn>
                <a:cxn ang="0">
                  <a:pos x="11" y="98"/>
                </a:cxn>
                <a:cxn ang="0">
                  <a:pos x="24" y="84"/>
                </a:cxn>
                <a:cxn ang="0">
                  <a:pos x="24" y="80"/>
                </a:cxn>
                <a:cxn ang="0">
                  <a:pos x="20" y="74"/>
                </a:cxn>
                <a:cxn ang="0">
                  <a:pos x="14" y="68"/>
                </a:cxn>
                <a:cxn ang="0">
                  <a:pos x="7" y="59"/>
                </a:cxn>
                <a:cxn ang="0">
                  <a:pos x="1" y="51"/>
                </a:cxn>
                <a:cxn ang="0">
                  <a:pos x="0" y="43"/>
                </a:cxn>
                <a:cxn ang="0">
                  <a:pos x="1" y="37"/>
                </a:cxn>
                <a:cxn ang="0">
                  <a:pos x="5" y="32"/>
                </a:cxn>
                <a:cxn ang="0">
                  <a:pos x="11" y="28"/>
                </a:cxn>
                <a:cxn ang="0">
                  <a:pos x="18" y="22"/>
                </a:cxn>
                <a:cxn ang="0">
                  <a:pos x="22" y="17"/>
                </a:cxn>
                <a:cxn ang="0">
                  <a:pos x="23" y="11"/>
                </a:cxn>
                <a:cxn ang="0">
                  <a:pos x="23" y="6"/>
                </a:cxn>
                <a:cxn ang="0">
                  <a:pos x="24" y="2"/>
                </a:cxn>
                <a:cxn ang="0">
                  <a:pos x="27" y="0"/>
                </a:cxn>
              </a:cxnLst>
              <a:rect l="0" t="0" r="r" b="b"/>
              <a:pathLst>
                <a:path w="63" h="117">
                  <a:moveTo>
                    <a:pt x="27" y="0"/>
                  </a:moveTo>
                  <a:lnTo>
                    <a:pt x="29" y="0"/>
                  </a:lnTo>
                  <a:lnTo>
                    <a:pt x="37" y="5"/>
                  </a:lnTo>
                  <a:lnTo>
                    <a:pt x="42" y="13"/>
                  </a:lnTo>
                  <a:lnTo>
                    <a:pt x="44" y="20"/>
                  </a:lnTo>
                  <a:lnTo>
                    <a:pt x="44" y="26"/>
                  </a:lnTo>
                  <a:lnTo>
                    <a:pt x="41" y="32"/>
                  </a:lnTo>
                  <a:lnTo>
                    <a:pt x="35" y="36"/>
                  </a:lnTo>
                  <a:lnTo>
                    <a:pt x="30" y="42"/>
                  </a:lnTo>
                  <a:lnTo>
                    <a:pt x="26" y="51"/>
                  </a:lnTo>
                  <a:lnTo>
                    <a:pt x="24" y="55"/>
                  </a:lnTo>
                  <a:lnTo>
                    <a:pt x="24" y="61"/>
                  </a:lnTo>
                  <a:lnTo>
                    <a:pt x="26" y="62"/>
                  </a:lnTo>
                  <a:lnTo>
                    <a:pt x="30" y="62"/>
                  </a:lnTo>
                  <a:lnTo>
                    <a:pt x="31" y="61"/>
                  </a:lnTo>
                  <a:lnTo>
                    <a:pt x="37" y="61"/>
                  </a:lnTo>
                  <a:lnTo>
                    <a:pt x="40" y="59"/>
                  </a:lnTo>
                  <a:lnTo>
                    <a:pt x="42" y="61"/>
                  </a:lnTo>
                  <a:lnTo>
                    <a:pt x="48" y="62"/>
                  </a:lnTo>
                  <a:lnTo>
                    <a:pt x="52" y="65"/>
                  </a:lnTo>
                  <a:lnTo>
                    <a:pt x="56" y="66"/>
                  </a:lnTo>
                  <a:lnTo>
                    <a:pt x="60" y="66"/>
                  </a:lnTo>
                  <a:lnTo>
                    <a:pt x="61" y="68"/>
                  </a:lnTo>
                  <a:lnTo>
                    <a:pt x="63" y="68"/>
                  </a:lnTo>
                  <a:lnTo>
                    <a:pt x="63" y="69"/>
                  </a:lnTo>
                  <a:lnTo>
                    <a:pt x="60" y="74"/>
                  </a:lnTo>
                  <a:lnTo>
                    <a:pt x="56" y="77"/>
                  </a:lnTo>
                  <a:lnTo>
                    <a:pt x="49" y="78"/>
                  </a:lnTo>
                  <a:lnTo>
                    <a:pt x="41" y="80"/>
                  </a:lnTo>
                  <a:lnTo>
                    <a:pt x="34" y="85"/>
                  </a:lnTo>
                  <a:lnTo>
                    <a:pt x="30" y="91"/>
                  </a:lnTo>
                  <a:lnTo>
                    <a:pt x="24" y="98"/>
                  </a:lnTo>
                  <a:lnTo>
                    <a:pt x="11" y="111"/>
                  </a:lnTo>
                  <a:lnTo>
                    <a:pt x="5" y="115"/>
                  </a:lnTo>
                  <a:lnTo>
                    <a:pt x="1" y="117"/>
                  </a:lnTo>
                  <a:lnTo>
                    <a:pt x="1" y="114"/>
                  </a:lnTo>
                  <a:lnTo>
                    <a:pt x="5" y="106"/>
                  </a:lnTo>
                  <a:lnTo>
                    <a:pt x="11" y="98"/>
                  </a:lnTo>
                  <a:lnTo>
                    <a:pt x="24" y="84"/>
                  </a:lnTo>
                  <a:lnTo>
                    <a:pt x="24" y="80"/>
                  </a:lnTo>
                  <a:lnTo>
                    <a:pt x="20" y="74"/>
                  </a:lnTo>
                  <a:lnTo>
                    <a:pt x="14" y="68"/>
                  </a:lnTo>
                  <a:lnTo>
                    <a:pt x="7" y="59"/>
                  </a:lnTo>
                  <a:lnTo>
                    <a:pt x="1" y="51"/>
                  </a:lnTo>
                  <a:lnTo>
                    <a:pt x="0" y="43"/>
                  </a:lnTo>
                  <a:lnTo>
                    <a:pt x="1" y="37"/>
                  </a:lnTo>
                  <a:lnTo>
                    <a:pt x="5" y="32"/>
                  </a:lnTo>
                  <a:lnTo>
                    <a:pt x="11" y="28"/>
                  </a:lnTo>
                  <a:lnTo>
                    <a:pt x="18" y="22"/>
                  </a:lnTo>
                  <a:lnTo>
                    <a:pt x="22" y="17"/>
                  </a:lnTo>
                  <a:lnTo>
                    <a:pt x="23" y="11"/>
                  </a:lnTo>
                  <a:lnTo>
                    <a:pt x="23" y="6"/>
                  </a:lnTo>
                  <a:lnTo>
                    <a:pt x="24" y="2"/>
                  </a:lnTo>
                  <a:lnTo>
                    <a:pt x="27"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latin typeface="Calibri"/>
              </a:endParaRPr>
            </a:p>
          </p:txBody>
        </p:sp>
        <p:sp>
          <p:nvSpPr>
            <p:cNvPr id="224" name="Freeform 56">
              <a:extLst>
                <a:ext uri="{FF2B5EF4-FFF2-40B4-BE49-F238E27FC236}">
                  <a16:creationId xmlns:a16="http://schemas.microsoft.com/office/drawing/2014/main" id="{614550D1-7C06-45C7-A207-5E1F759D486B}"/>
                </a:ext>
              </a:extLst>
            </p:cNvPr>
            <p:cNvSpPr>
              <a:spLocks/>
            </p:cNvSpPr>
            <p:nvPr/>
          </p:nvSpPr>
          <p:spPr bwMode="auto">
            <a:xfrm>
              <a:off x="6665913" y="2994025"/>
              <a:ext cx="52388" cy="39688"/>
            </a:xfrm>
            <a:custGeom>
              <a:avLst/>
              <a:gdLst/>
              <a:ahLst/>
              <a:cxnLst>
                <a:cxn ang="0">
                  <a:pos x="7" y="0"/>
                </a:cxn>
                <a:cxn ang="0">
                  <a:pos x="15" y="0"/>
                </a:cxn>
                <a:cxn ang="0">
                  <a:pos x="29" y="14"/>
                </a:cxn>
                <a:cxn ang="0">
                  <a:pos x="33" y="21"/>
                </a:cxn>
                <a:cxn ang="0">
                  <a:pos x="33" y="24"/>
                </a:cxn>
                <a:cxn ang="0">
                  <a:pos x="29" y="25"/>
                </a:cxn>
                <a:cxn ang="0">
                  <a:pos x="22" y="25"/>
                </a:cxn>
                <a:cxn ang="0">
                  <a:pos x="14" y="24"/>
                </a:cxn>
                <a:cxn ang="0">
                  <a:pos x="5" y="24"/>
                </a:cxn>
                <a:cxn ang="0">
                  <a:pos x="0" y="21"/>
                </a:cxn>
                <a:cxn ang="0">
                  <a:pos x="0" y="15"/>
                </a:cxn>
                <a:cxn ang="0">
                  <a:pos x="1" y="9"/>
                </a:cxn>
                <a:cxn ang="0">
                  <a:pos x="4" y="3"/>
                </a:cxn>
                <a:cxn ang="0">
                  <a:pos x="7" y="0"/>
                </a:cxn>
              </a:cxnLst>
              <a:rect l="0" t="0" r="r" b="b"/>
              <a:pathLst>
                <a:path w="33" h="25">
                  <a:moveTo>
                    <a:pt x="7" y="0"/>
                  </a:moveTo>
                  <a:lnTo>
                    <a:pt x="15" y="0"/>
                  </a:lnTo>
                  <a:lnTo>
                    <a:pt x="29" y="14"/>
                  </a:lnTo>
                  <a:lnTo>
                    <a:pt x="33" y="21"/>
                  </a:lnTo>
                  <a:lnTo>
                    <a:pt x="33" y="24"/>
                  </a:lnTo>
                  <a:lnTo>
                    <a:pt x="29" y="25"/>
                  </a:lnTo>
                  <a:lnTo>
                    <a:pt x="22" y="25"/>
                  </a:lnTo>
                  <a:lnTo>
                    <a:pt x="14" y="24"/>
                  </a:lnTo>
                  <a:lnTo>
                    <a:pt x="5" y="24"/>
                  </a:lnTo>
                  <a:lnTo>
                    <a:pt x="0" y="21"/>
                  </a:lnTo>
                  <a:lnTo>
                    <a:pt x="0" y="15"/>
                  </a:lnTo>
                  <a:lnTo>
                    <a:pt x="1" y="9"/>
                  </a:lnTo>
                  <a:lnTo>
                    <a:pt x="4" y="3"/>
                  </a:lnTo>
                  <a:lnTo>
                    <a:pt x="7"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latin typeface="Calibri"/>
              </a:endParaRPr>
            </a:p>
          </p:txBody>
        </p:sp>
        <p:sp>
          <p:nvSpPr>
            <p:cNvPr id="225" name="Freeform 57">
              <a:extLst>
                <a:ext uri="{FF2B5EF4-FFF2-40B4-BE49-F238E27FC236}">
                  <a16:creationId xmlns:a16="http://schemas.microsoft.com/office/drawing/2014/main" id="{4AF4BD39-C332-4B02-8CEC-6A9EA1B1552A}"/>
                </a:ext>
              </a:extLst>
            </p:cNvPr>
            <p:cNvSpPr>
              <a:spLocks/>
            </p:cNvSpPr>
            <p:nvPr/>
          </p:nvSpPr>
          <p:spPr bwMode="auto">
            <a:xfrm>
              <a:off x="6718300" y="2963863"/>
              <a:ext cx="36513" cy="39688"/>
            </a:xfrm>
            <a:custGeom>
              <a:avLst/>
              <a:gdLst/>
              <a:ahLst/>
              <a:cxnLst>
                <a:cxn ang="0">
                  <a:pos x="9" y="0"/>
                </a:cxn>
                <a:cxn ang="0">
                  <a:pos x="16" y="3"/>
                </a:cxn>
                <a:cxn ang="0">
                  <a:pos x="20" y="7"/>
                </a:cxn>
                <a:cxn ang="0">
                  <a:pos x="23" y="13"/>
                </a:cxn>
                <a:cxn ang="0">
                  <a:pos x="22" y="18"/>
                </a:cxn>
                <a:cxn ang="0">
                  <a:pos x="18" y="22"/>
                </a:cxn>
                <a:cxn ang="0">
                  <a:pos x="9" y="25"/>
                </a:cxn>
                <a:cxn ang="0">
                  <a:pos x="2" y="23"/>
                </a:cxn>
                <a:cxn ang="0">
                  <a:pos x="0" y="19"/>
                </a:cxn>
                <a:cxn ang="0">
                  <a:pos x="1" y="13"/>
                </a:cxn>
                <a:cxn ang="0">
                  <a:pos x="4" y="6"/>
                </a:cxn>
                <a:cxn ang="0">
                  <a:pos x="7" y="2"/>
                </a:cxn>
                <a:cxn ang="0">
                  <a:pos x="9" y="0"/>
                </a:cxn>
              </a:cxnLst>
              <a:rect l="0" t="0" r="r" b="b"/>
              <a:pathLst>
                <a:path w="23" h="25">
                  <a:moveTo>
                    <a:pt x="9" y="0"/>
                  </a:moveTo>
                  <a:lnTo>
                    <a:pt x="16" y="3"/>
                  </a:lnTo>
                  <a:lnTo>
                    <a:pt x="20" y="7"/>
                  </a:lnTo>
                  <a:lnTo>
                    <a:pt x="23" y="13"/>
                  </a:lnTo>
                  <a:lnTo>
                    <a:pt x="22" y="18"/>
                  </a:lnTo>
                  <a:lnTo>
                    <a:pt x="18" y="22"/>
                  </a:lnTo>
                  <a:lnTo>
                    <a:pt x="9" y="25"/>
                  </a:lnTo>
                  <a:lnTo>
                    <a:pt x="2" y="23"/>
                  </a:lnTo>
                  <a:lnTo>
                    <a:pt x="0" y="19"/>
                  </a:lnTo>
                  <a:lnTo>
                    <a:pt x="1" y="13"/>
                  </a:lnTo>
                  <a:lnTo>
                    <a:pt x="4" y="6"/>
                  </a:lnTo>
                  <a:lnTo>
                    <a:pt x="7" y="2"/>
                  </a:lnTo>
                  <a:lnTo>
                    <a:pt x="9"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latin typeface="Calibri"/>
              </a:endParaRPr>
            </a:p>
          </p:txBody>
        </p:sp>
        <p:sp>
          <p:nvSpPr>
            <p:cNvPr id="226" name="Freeform 58">
              <a:extLst>
                <a:ext uri="{FF2B5EF4-FFF2-40B4-BE49-F238E27FC236}">
                  <a16:creationId xmlns:a16="http://schemas.microsoft.com/office/drawing/2014/main" id="{FAB9E846-D61A-4A4B-BCC9-2D39B599E2EB}"/>
                </a:ext>
              </a:extLst>
            </p:cNvPr>
            <p:cNvSpPr>
              <a:spLocks/>
            </p:cNvSpPr>
            <p:nvPr/>
          </p:nvSpPr>
          <p:spPr bwMode="auto">
            <a:xfrm>
              <a:off x="6659563" y="3038475"/>
              <a:ext cx="106363" cy="82550"/>
            </a:xfrm>
            <a:custGeom>
              <a:avLst/>
              <a:gdLst/>
              <a:ahLst/>
              <a:cxnLst>
                <a:cxn ang="0">
                  <a:pos x="49" y="0"/>
                </a:cxn>
                <a:cxn ang="0">
                  <a:pos x="56" y="7"/>
                </a:cxn>
                <a:cxn ang="0">
                  <a:pos x="63" y="15"/>
                </a:cxn>
                <a:cxn ang="0">
                  <a:pos x="67" y="22"/>
                </a:cxn>
                <a:cxn ang="0">
                  <a:pos x="67" y="30"/>
                </a:cxn>
                <a:cxn ang="0">
                  <a:pos x="63" y="38"/>
                </a:cxn>
                <a:cxn ang="0">
                  <a:pos x="56" y="46"/>
                </a:cxn>
                <a:cxn ang="0">
                  <a:pos x="48" y="50"/>
                </a:cxn>
                <a:cxn ang="0">
                  <a:pos x="44" y="52"/>
                </a:cxn>
                <a:cxn ang="0">
                  <a:pos x="39" y="52"/>
                </a:cxn>
                <a:cxn ang="0">
                  <a:pos x="38" y="50"/>
                </a:cxn>
                <a:cxn ang="0">
                  <a:pos x="35" y="49"/>
                </a:cxn>
                <a:cxn ang="0">
                  <a:pos x="34" y="45"/>
                </a:cxn>
                <a:cxn ang="0">
                  <a:pos x="31" y="41"/>
                </a:cxn>
                <a:cxn ang="0">
                  <a:pos x="27" y="35"/>
                </a:cxn>
                <a:cxn ang="0">
                  <a:pos x="11" y="33"/>
                </a:cxn>
                <a:cxn ang="0">
                  <a:pos x="4" y="33"/>
                </a:cxn>
                <a:cxn ang="0">
                  <a:pos x="0" y="30"/>
                </a:cxn>
                <a:cxn ang="0">
                  <a:pos x="0" y="26"/>
                </a:cxn>
                <a:cxn ang="0">
                  <a:pos x="4" y="20"/>
                </a:cxn>
                <a:cxn ang="0">
                  <a:pos x="9" y="15"/>
                </a:cxn>
                <a:cxn ang="0">
                  <a:pos x="18" y="12"/>
                </a:cxn>
                <a:cxn ang="0">
                  <a:pos x="24" y="12"/>
                </a:cxn>
                <a:cxn ang="0">
                  <a:pos x="30" y="15"/>
                </a:cxn>
                <a:cxn ang="0">
                  <a:pos x="34" y="16"/>
                </a:cxn>
                <a:cxn ang="0">
                  <a:pos x="37" y="16"/>
                </a:cxn>
                <a:cxn ang="0">
                  <a:pos x="42" y="11"/>
                </a:cxn>
                <a:cxn ang="0">
                  <a:pos x="49" y="0"/>
                </a:cxn>
              </a:cxnLst>
              <a:rect l="0" t="0" r="r" b="b"/>
              <a:pathLst>
                <a:path w="67" h="52">
                  <a:moveTo>
                    <a:pt x="49" y="0"/>
                  </a:moveTo>
                  <a:lnTo>
                    <a:pt x="56" y="7"/>
                  </a:lnTo>
                  <a:lnTo>
                    <a:pt x="63" y="15"/>
                  </a:lnTo>
                  <a:lnTo>
                    <a:pt x="67" y="22"/>
                  </a:lnTo>
                  <a:lnTo>
                    <a:pt x="67" y="30"/>
                  </a:lnTo>
                  <a:lnTo>
                    <a:pt x="63" y="38"/>
                  </a:lnTo>
                  <a:lnTo>
                    <a:pt x="56" y="46"/>
                  </a:lnTo>
                  <a:lnTo>
                    <a:pt x="48" y="50"/>
                  </a:lnTo>
                  <a:lnTo>
                    <a:pt x="44" y="52"/>
                  </a:lnTo>
                  <a:lnTo>
                    <a:pt x="39" y="52"/>
                  </a:lnTo>
                  <a:lnTo>
                    <a:pt x="38" y="50"/>
                  </a:lnTo>
                  <a:lnTo>
                    <a:pt x="35" y="49"/>
                  </a:lnTo>
                  <a:lnTo>
                    <a:pt x="34" y="45"/>
                  </a:lnTo>
                  <a:lnTo>
                    <a:pt x="31" y="41"/>
                  </a:lnTo>
                  <a:lnTo>
                    <a:pt x="27" y="35"/>
                  </a:lnTo>
                  <a:lnTo>
                    <a:pt x="11" y="33"/>
                  </a:lnTo>
                  <a:lnTo>
                    <a:pt x="4" y="33"/>
                  </a:lnTo>
                  <a:lnTo>
                    <a:pt x="0" y="30"/>
                  </a:lnTo>
                  <a:lnTo>
                    <a:pt x="0" y="26"/>
                  </a:lnTo>
                  <a:lnTo>
                    <a:pt x="4" y="20"/>
                  </a:lnTo>
                  <a:lnTo>
                    <a:pt x="9" y="15"/>
                  </a:lnTo>
                  <a:lnTo>
                    <a:pt x="18" y="12"/>
                  </a:lnTo>
                  <a:lnTo>
                    <a:pt x="24" y="12"/>
                  </a:lnTo>
                  <a:lnTo>
                    <a:pt x="30" y="15"/>
                  </a:lnTo>
                  <a:lnTo>
                    <a:pt x="34" y="16"/>
                  </a:lnTo>
                  <a:lnTo>
                    <a:pt x="37" y="16"/>
                  </a:lnTo>
                  <a:lnTo>
                    <a:pt x="42" y="11"/>
                  </a:lnTo>
                  <a:lnTo>
                    <a:pt x="49"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latin typeface="Calibri"/>
              </a:endParaRPr>
            </a:p>
          </p:txBody>
        </p:sp>
        <p:sp>
          <p:nvSpPr>
            <p:cNvPr id="227" name="Freeform 59">
              <a:extLst>
                <a:ext uri="{FF2B5EF4-FFF2-40B4-BE49-F238E27FC236}">
                  <a16:creationId xmlns:a16="http://schemas.microsoft.com/office/drawing/2014/main" id="{AAF71C76-7108-4688-ADA6-287E5A8CBE05}"/>
                </a:ext>
              </a:extLst>
            </p:cNvPr>
            <p:cNvSpPr>
              <a:spLocks/>
            </p:cNvSpPr>
            <p:nvPr/>
          </p:nvSpPr>
          <p:spPr bwMode="auto">
            <a:xfrm>
              <a:off x="6843713" y="3263900"/>
              <a:ext cx="390525" cy="258763"/>
            </a:xfrm>
            <a:custGeom>
              <a:avLst/>
              <a:gdLst/>
              <a:ahLst/>
              <a:cxnLst>
                <a:cxn ang="0">
                  <a:pos x="21" y="0"/>
                </a:cxn>
                <a:cxn ang="0">
                  <a:pos x="26" y="4"/>
                </a:cxn>
                <a:cxn ang="0">
                  <a:pos x="30" y="13"/>
                </a:cxn>
                <a:cxn ang="0">
                  <a:pos x="52" y="17"/>
                </a:cxn>
                <a:cxn ang="0">
                  <a:pos x="64" y="25"/>
                </a:cxn>
                <a:cxn ang="0">
                  <a:pos x="66" y="22"/>
                </a:cxn>
                <a:cxn ang="0">
                  <a:pos x="81" y="18"/>
                </a:cxn>
                <a:cxn ang="0">
                  <a:pos x="111" y="21"/>
                </a:cxn>
                <a:cxn ang="0">
                  <a:pos x="137" y="35"/>
                </a:cxn>
                <a:cxn ang="0">
                  <a:pos x="160" y="47"/>
                </a:cxn>
                <a:cxn ang="0">
                  <a:pos x="178" y="59"/>
                </a:cxn>
                <a:cxn ang="0">
                  <a:pos x="189" y="74"/>
                </a:cxn>
                <a:cxn ang="0">
                  <a:pos x="196" y="80"/>
                </a:cxn>
                <a:cxn ang="0">
                  <a:pos x="202" y="84"/>
                </a:cxn>
                <a:cxn ang="0">
                  <a:pos x="208" y="92"/>
                </a:cxn>
                <a:cxn ang="0">
                  <a:pos x="216" y="111"/>
                </a:cxn>
                <a:cxn ang="0">
                  <a:pos x="231" y="126"/>
                </a:cxn>
                <a:cxn ang="0">
                  <a:pos x="242" y="143"/>
                </a:cxn>
                <a:cxn ang="0">
                  <a:pos x="246" y="161"/>
                </a:cxn>
                <a:cxn ang="0">
                  <a:pos x="237" y="162"/>
                </a:cxn>
                <a:cxn ang="0">
                  <a:pos x="217" y="152"/>
                </a:cxn>
                <a:cxn ang="0">
                  <a:pos x="200" y="133"/>
                </a:cxn>
                <a:cxn ang="0">
                  <a:pos x="193" y="117"/>
                </a:cxn>
                <a:cxn ang="0">
                  <a:pos x="172" y="117"/>
                </a:cxn>
                <a:cxn ang="0">
                  <a:pos x="163" y="128"/>
                </a:cxn>
                <a:cxn ang="0">
                  <a:pos x="150" y="147"/>
                </a:cxn>
                <a:cxn ang="0">
                  <a:pos x="135" y="148"/>
                </a:cxn>
                <a:cxn ang="0">
                  <a:pos x="124" y="130"/>
                </a:cxn>
                <a:cxn ang="0">
                  <a:pos x="118" y="122"/>
                </a:cxn>
                <a:cxn ang="0">
                  <a:pos x="94" y="124"/>
                </a:cxn>
                <a:cxn ang="0">
                  <a:pos x="93" y="118"/>
                </a:cxn>
                <a:cxn ang="0">
                  <a:pos x="103" y="110"/>
                </a:cxn>
                <a:cxn ang="0">
                  <a:pos x="109" y="109"/>
                </a:cxn>
                <a:cxn ang="0">
                  <a:pos x="105" y="98"/>
                </a:cxn>
                <a:cxn ang="0">
                  <a:pos x="97" y="88"/>
                </a:cxn>
                <a:cxn ang="0">
                  <a:pos x="89" y="80"/>
                </a:cxn>
                <a:cxn ang="0">
                  <a:pos x="67" y="70"/>
                </a:cxn>
                <a:cxn ang="0">
                  <a:pos x="56" y="69"/>
                </a:cxn>
                <a:cxn ang="0">
                  <a:pos x="51" y="65"/>
                </a:cxn>
                <a:cxn ang="0">
                  <a:pos x="47" y="58"/>
                </a:cxn>
                <a:cxn ang="0">
                  <a:pos x="29" y="61"/>
                </a:cxn>
                <a:cxn ang="0">
                  <a:pos x="19" y="58"/>
                </a:cxn>
                <a:cxn ang="0">
                  <a:pos x="29" y="36"/>
                </a:cxn>
                <a:cxn ang="0">
                  <a:pos x="33" y="30"/>
                </a:cxn>
                <a:cxn ang="0">
                  <a:pos x="32" y="28"/>
                </a:cxn>
                <a:cxn ang="0">
                  <a:pos x="25" y="25"/>
                </a:cxn>
                <a:cxn ang="0">
                  <a:pos x="12" y="22"/>
                </a:cxn>
                <a:cxn ang="0">
                  <a:pos x="3" y="19"/>
                </a:cxn>
                <a:cxn ang="0">
                  <a:pos x="0" y="15"/>
                </a:cxn>
                <a:cxn ang="0">
                  <a:pos x="15" y="2"/>
                </a:cxn>
              </a:cxnLst>
              <a:rect l="0" t="0" r="r" b="b"/>
              <a:pathLst>
                <a:path w="246" h="163">
                  <a:moveTo>
                    <a:pt x="18" y="0"/>
                  </a:moveTo>
                  <a:lnTo>
                    <a:pt x="21" y="0"/>
                  </a:lnTo>
                  <a:lnTo>
                    <a:pt x="23" y="2"/>
                  </a:lnTo>
                  <a:lnTo>
                    <a:pt x="26" y="4"/>
                  </a:lnTo>
                  <a:lnTo>
                    <a:pt x="27" y="9"/>
                  </a:lnTo>
                  <a:lnTo>
                    <a:pt x="30" y="13"/>
                  </a:lnTo>
                  <a:lnTo>
                    <a:pt x="36" y="14"/>
                  </a:lnTo>
                  <a:lnTo>
                    <a:pt x="52" y="17"/>
                  </a:lnTo>
                  <a:lnTo>
                    <a:pt x="60" y="21"/>
                  </a:lnTo>
                  <a:lnTo>
                    <a:pt x="64" y="25"/>
                  </a:lnTo>
                  <a:lnTo>
                    <a:pt x="66" y="25"/>
                  </a:lnTo>
                  <a:lnTo>
                    <a:pt x="66" y="22"/>
                  </a:lnTo>
                  <a:lnTo>
                    <a:pt x="71" y="19"/>
                  </a:lnTo>
                  <a:lnTo>
                    <a:pt x="81" y="18"/>
                  </a:lnTo>
                  <a:lnTo>
                    <a:pt x="96" y="18"/>
                  </a:lnTo>
                  <a:lnTo>
                    <a:pt x="111" y="21"/>
                  </a:lnTo>
                  <a:lnTo>
                    <a:pt x="123" y="26"/>
                  </a:lnTo>
                  <a:lnTo>
                    <a:pt x="137" y="35"/>
                  </a:lnTo>
                  <a:lnTo>
                    <a:pt x="146" y="41"/>
                  </a:lnTo>
                  <a:lnTo>
                    <a:pt x="160" y="47"/>
                  </a:lnTo>
                  <a:lnTo>
                    <a:pt x="171" y="51"/>
                  </a:lnTo>
                  <a:lnTo>
                    <a:pt x="178" y="59"/>
                  </a:lnTo>
                  <a:lnTo>
                    <a:pt x="183" y="67"/>
                  </a:lnTo>
                  <a:lnTo>
                    <a:pt x="189" y="74"/>
                  </a:lnTo>
                  <a:lnTo>
                    <a:pt x="191" y="77"/>
                  </a:lnTo>
                  <a:lnTo>
                    <a:pt x="196" y="80"/>
                  </a:lnTo>
                  <a:lnTo>
                    <a:pt x="198" y="81"/>
                  </a:lnTo>
                  <a:lnTo>
                    <a:pt x="202" y="84"/>
                  </a:lnTo>
                  <a:lnTo>
                    <a:pt x="205" y="87"/>
                  </a:lnTo>
                  <a:lnTo>
                    <a:pt x="208" y="92"/>
                  </a:lnTo>
                  <a:lnTo>
                    <a:pt x="211" y="100"/>
                  </a:lnTo>
                  <a:lnTo>
                    <a:pt x="216" y="111"/>
                  </a:lnTo>
                  <a:lnTo>
                    <a:pt x="224" y="121"/>
                  </a:lnTo>
                  <a:lnTo>
                    <a:pt x="231" y="126"/>
                  </a:lnTo>
                  <a:lnTo>
                    <a:pt x="237" y="133"/>
                  </a:lnTo>
                  <a:lnTo>
                    <a:pt x="242" y="143"/>
                  </a:lnTo>
                  <a:lnTo>
                    <a:pt x="246" y="154"/>
                  </a:lnTo>
                  <a:lnTo>
                    <a:pt x="246" y="161"/>
                  </a:lnTo>
                  <a:lnTo>
                    <a:pt x="243" y="163"/>
                  </a:lnTo>
                  <a:lnTo>
                    <a:pt x="237" y="162"/>
                  </a:lnTo>
                  <a:lnTo>
                    <a:pt x="227" y="158"/>
                  </a:lnTo>
                  <a:lnTo>
                    <a:pt x="217" y="152"/>
                  </a:lnTo>
                  <a:lnTo>
                    <a:pt x="207" y="143"/>
                  </a:lnTo>
                  <a:lnTo>
                    <a:pt x="200" y="133"/>
                  </a:lnTo>
                  <a:lnTo>
                    <a:pt x="196" y="122"/>
                  </a:lnTo>
                  <a:lnTo>
                    <a:pt x="193" y="117"/>
                  </a:lnTo>
                  <a:lnTo>
                    <a:pt x="186" y="114"/>
                  </a:lnTo>
                  <a:lnTo>
                    <a:pt x="172" y="117"/>
                  </a:lnTo>
                  <a:lnTo>
                    <a:pt x="167" y="121"/>
                  </a:lnTo>
                  <a:lnTo>
                    <a:pt x="163" y="128"/>
                  </a:lnTo>
                  <a:lnTo>
                    <a:pt x="157" y="137"/>
                  </a:lnTo>
                  <a:lnTo>
                    <a:pt x="150" y="147"/>
                  </a:lnTo>
                  <a:lnTo>
                    <a:pt x="144" y="151"/>
                  </a:lnTo>
                  <a:lnTo>
                    <a:pt x="135" y="148"/>
                  </a:lnTo>
                  <a:lnTo>
                    <a:pt x="129" y="140"/>
                  </a:lnTo>
                  <a:lnTo>
                    <a:pt x="124" y="130"/>
                  </a:lnTo>
                  <a:lnTo>
                    <a:pt x="122" y="124"/>
                  </a:lnTo>
                  <a:lnTo>
                    <a:pt x="118" y="122"/>
                  </a:lnTo>
                  <a:lnTo>
                    <a:pt x="111" y="124"/>
                  </a:lnTo>
                  <a:lnTo>
                    <a:pt x="94" y="124"/>
                  </a:lnTo>
                  <a:lnTo>
                    <a:pt x="92" y="121"/>
                  </a:lnTo>
                  <a:lnTo>
                    <a:pt x="93" y="118"/>
                  </a:lnTo>
                  <a:lnTo>
                    <a:pt x="100" y="111"/>
                  </a:lnTo>
                  <a:lnTo>
                    <a:pt x="103" y="110"/>
                  </a:lnTo>
                  <a:lnTo>
                    <a:pt x="107" y="110"/>
                  </a:lnTo>
                  <a:lnTo>
                    <a:pt x="109" y="109"/>
                  </a:lnTo>
                  <a:lnTo>
                    <a:pt x="108" y="104"/>
                  </a:lnTo>
                  <a:lnTo>
                    <a:pt x="105" y="98"/>
                  </a:lnTo>
                  <a:lnTo>
                    <a:pt x="101" y="92"/>
                  </a:lnTo>
                  <a:lnTo>
                    <a:pt x="97" y="88"/>
                  </a:lnTo>
                  <a:lnTo>
                    <a:pt x="94" y="84"/>
                  </a:lnTo>
                  <a:lnTo>
                    <a:pt x="89" y="80"/>
                  </a:lnTo>
                  <a:lnTo>
                    <a:pt x="81" y="74"/>
                  </a:lnTo>
                  <a:lnTo>
                    <a:pt x="67" y="70"/>
                  </a:lnTo>
                  <a:lnTo>
                    <a:pt x="60" y="69"/>
                  </a:lnTo>
                  <a:lnTo>
                    <a:pt x="56" y="69"/>
                  </a:lnTo>
                  <a:lnTo>
                    <a:pt x="53" y="67"/>
                  </a:lnTo>
                  <a:lnTo>
                    <a:pt x="51" y="65"/>
                  </a:lnTo>
                  <a:lnTo>
                    <a:pt x="51" y="61"/>
                  </a:lnTo>
                  <a:lnTo>
                    <a:pt x="47" y="58"/>
                  </a:lnTo>
                  <a:lnTo>
                    <a:pt x="38" y="59"/>
                  </a:lnTo>
                  <a:lnTo>
                    <a:pt x="29" y="61"/>
                  </a:lnTo>
                  <a:lnTo>
                    <a:pt x="22" y="61"/>
                  </a:lnTo>
                  <a:lnTo>
                    <a:pt x="19" y="58"/>
                  </a:lnTo>
                  <a:lnTo>
                    <a:pt x="21" y="52"/>
                  </a:lnTo>
                  <a:lnTo>
                    <a:pt x="29" y="36"/>
                  </a:lnTo>
                  <a:lnTo>
                    <a:pt x="32" y="33"/>
                  </a:lnTo>
                  <a:lnTo>
                    <a:pt x="33" y="30"/>
                  </a:lnTo>
                  <a:lnTo>
                    <a:pt x="33" y="29"/>
                  </a:lnTo>
                  <a:lnTo>
                    <a:pt x="32" y="28"/>
                  </a:lnTo>
                  <a:lnTo>
                    <a:pt x="29" y="26"/>
                  </a:lnTo>
                  <a:lnTo>
                    <a:pt x="25" y="25"/>
                  </a:lnTo>
                  <a:lnTo>
                    <a:pt x="19" y="24"/>
                  </a:lnTo>
                  <a:lnTo>
                    <a:pt x="12" y="22"/>
                  </a:lnTo>
                  <a:lnTo>
                    <a:pt x="7" y="21"/>
                  </a:lnTo>
                  <a:lnTo>
                    <a:pt x="3" y="19"/>
                  </a:lnTo>
                  <a:lnTo>
                    <a:pt x="0" y="18"/>
                  </a:lnTo>
                  <a:lnTo>
                    <a:pt x="0" y="15"/>
                  </a:lnTo>
                  <a:lnTo>
                    <a:pt x="11" y="4"/>
                  </a:lnTo>
                  <a:lnTo>
                    <a:pt x="15" y="2"/>
                  </a:lnTo>
                  <a:lnTo>
                    <a:pt x="18"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latin typeface="Calibri"/>
              </a:endParaRPr>
            </a:p>
          </p:txBody>
        </p:sp>
      </p:grpSp>
      <p:sp>
        <p:nvSpPr>
          <p:cNvPr id="229" name="Rectangle 228">
            <a:extLst>
              <a:ext uri="{FF2B5EF4-FFF2-40B4-BE49-F238E27FC236}">
                <a16:creationId xmlns:a16="http://schemas.microsoft.com/office/drawing/2014/main" id="{9F823BCA-2C93-4AF1-8535-B047C26AFF6D}"/>
              </a:ext>
            </a:extLst>
          </p:cNvPr>
          <p:cNvSpPr/>
          <p:nvPr/>
        </p:nvSpPr>
        <p:spPr bwMode="auto">
          <a:xfrm>
            <a:off x="544210" y="2311209"/>
            <a:ext cx="2122602" cy="896425"/>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896094" fontAlgn="base">
              <a:lnSpc>
                <a:spcPct val="90000"/>
              </a:lnSpc>
              <a:spcBef>
                <a:spcPct val="0"/>
              </a:spcBef>
              <a:spcAft>
                <a:spcPct val="0"/>
              </a:spcAft>
              <a:defRPr/>
            </a:pPr>
            <a:r>
              <a:rPr lang="en-US" sz="2745" kern="0" dirty="0">
                <a:solidFill>
                  <a:srgbClr val="0078D7"/>
                </a:solidFill>
                <a:latin typeface="Segoe UI Semilight" panose="020B0402040204020203" pitchFamily="34" charset="0"/>
                <a:cs typeface="Segoe UI Semilight" panose="020B0402040204020203" pitchFamily="34" charset="0"/>
              </a:rPr>
              <a:t>Application Experience</a:t>
            </a:r>
          </a:p>
        </p:txBody>
      </p:sp>
      <p:sp>
        <p:nvSpPr>
          <p:cNvPr id="230" name="Rectangle 229">
            <a:extLst>
              <a:ext uri="{FF2B5EF4-FFF2-40B4-BE49-F238E27FC236}">
                <a16:creationId xmlns:a16="http://schemas.microsoft.com/office/drawing/2014/main" id="{64ADF201-2A18-442E-ACD6-8F1C55EFD2BA}"/>
              </a:ext>
            </a:extLst>
          </p:cNvPr>
          <p:cNvSpPr/>
          <p:nvPr/>
        </p:nvSpPr>
        <p:spPr bwMode="auto">
          <a:xfrm>
            <a:off x="544211" y="3625466"/>
            <a:ext cx="2167037" cy="896425"/>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896094" fontAlgn="base">
              <a:lnSpc>
                <a:spcPct val="90000"/>
              </a:lnSpc>
              <a:spcBef>
                <a:spcPct val="0"/>
              </a:spcBef>
              <a:spcAft>
                <a:spcPct val="0"/>
              </a:spcAft>
              <a:defRPr/>
            </a:pPr>
            <a:r>
              <a:rPr lang="en-US" sz="2745" kern="0" dirty="0">
                <a:latin typeface="Segoe UI Semilight" panose="020B0402040204020203" pitchFamily="34" charset="0"/>
                <a:cs typeface="Segoe UI Semilight" panose="020B0402040204020203" pitchFamily="34" charset="0"/>
              </a:rPr>
              <a:t>Application</a:t>
            </a:r>
          </a:p>
          <a:p>
            <a:pPr defTabSz="896094" fontAlgn="base">
              <a:lnSpc>
                <a:spcPct val="90000"/>
              </a:lnSpc>
              <a:spcBef>
                <a:spcPct val="0"/>
              </a:spcBef>
              <a:spcAft>
                <a:spcPct val="0"/>
              </a:spcAft>
              <a:defRPr/>
            </a:pPr>
            <a:r>
              <a:rPr lang="en-US" sz="2745" kern="0" dirty="0">
                <a:latin typeface="Segoe UI Semilight" panose="020B0402040204020203" pitchFamily="34" charset="0"/>
                <a:cs typeface="Segoe UI Semilight" panose="020B0402040204020203" pitchFamily="34" charset="0"/>
              </a:rPr>
              <a:t>Architecture</a:t>
            </a:r>
          </a:p>
        </p:txBody>
      </p:sp>
      <p:cxnSp>
        <p:nvCxnSpPr>
          <p:cNvPr id="231" name="Straight Connector 230">
            <a:extLst>
              <a:ext uri="{FF2B5EF4-FFF2-40B4-BE49-F238E27FC236}">
                <a16:creationId xmlns:a16="http://schemas.microsoft.com/office/drawing/2014/main" id="{1075BB28-7255-4979-803A-8F31A4423CCF}"/>
              </a:ext>
            </a:extLst>
          </p:cNvPr>
          <p:cNvCxnSpPr>
            <a:cxnSpLocks/>
          </p:cNvCxnSpPr>
          <p:nvPr/>
        </p:nvCxnSpPr>
        <p:spPr>
          <a:xfrm>
            <a:off x="369620" y="3429001"/>
            <a:ext cx="342773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2" name="Title 3">
            <a:extLst>
              <a:ext uri="{FF2B5EF4-FFF2-40B4-BE49-F238E27FC236}">
                <a16:creationId xmlns:a16="http://schemas.microsoft.com/office/drawing/2014/main" id="{25A7DFE8-8612-4E1D-AC27-B5A1E65DC5C5}"/>
              </a:ext>
            </a:extLst>
          </p:cNvPr>
          <p:cNvSpPr>
            <a:spLocks noGrp="1"/>
          </p:cNvSpPr>
          <p:nvPr>
            <p:ph type="title"/>
          </p:nvPr>
        </p:nvSpPr>
        <p:spPr>
          <a:xfrm>
            <a:off x="426425" y="223038"/>
            <a:ext cx="11336039" cy="757914"/>
          </a:xfrm>
        </p:spPr>
        <p:txBody>
          <a:bodyPr/>
          <a:lstStyle/>
          <a:p>
            <a:r>
              <a:rPr lang="en-US" sz="4400" dirty="0"/>
              <a:t>What is Cloud-Native?</a:t>
            </a:r>
          </a:p>
        </p:txBody>
      </p:sp>
      <p:grpSp>
        <p:nvGrpSpPr>
          <p:cNvPr id="234" name="Group 233">
            <a:extLst>
              <a:ext uri="{FF2B5EF4-FFF2-40B4-BE49-F238E27FC236}">
                <a16:creationId xmlns:a16="http://schemas.microsoft.com/office/drawing/2014/main" id="{70395D39-EB26-4218-AE40-ED3195BAA3CB}"/>
              </a:ext>
            </a:extLst>
          </p:cNvPr>
          <p:cNvGrpSpPr/>
          <p:nvPr/>
        </p:nvGrpSpPr>
        <p:grpSpPr>
          <a:xfrm>
            <a:off x="4123249" y="562184"/>
            <a:ext cx="7444049" cy="5328029"/>
            <a:chOff x="4186878" y="719504"/>
            <a:chExt cx="7593318" cy="5434867"/>
          </a:xfrm>
        </p:grpSpPr>
        <p:sp>
          <p:nvSpPr>
            <p:cNvPr id="237" name="Oval 236">
              <a:extLst>
                <a:ext uri="{FF2B5EF4-FFF2-40B4-BE49-F238E27FC236}">
                  <a16:creationId xmlns:a16="http://schemas.microsoft.com/office/drawing/2014/main" id="{A126FB8E-60E4-44BA-8FE1-B18D4359E33F}"/>
                </a:ext>
              </a:extLst>
            </p:cNvPr>
            <p:cNvSpPr/>
            <p:nvPr/>
          </p:nvSpPr>
          <p:spPr>
            <a:xfrm>
              <a:off x="4522576" y="1272083"/>
              <a:ext cx="6950959" cy="4088801"/>
            </a:xfrm>
            <a:prstGeom prst="ellipse">
              <a:avLst/>
            </a:prstGeom>
            <a:noFill/>
            <a:ln w="6350" cap="flat" cmpd="sng" algn="ctr">
              <a:solidFill>
                <a:sysClr val="window" lastClr="FFFFFF">
                  <a:lumMod val="75000"/>
                </a:sysClr>
              </a:solidFill>
              <a:prstDash val="solid"/>
            </a:ln>
            <a:effectLst/>
          </p:spPr>
          <p:txBody>
            <a:bodyPr rtlCol="0" anchor="ctr"/>
            <a:lstStyle/>
            <a:p>
              <a:pPr algn="ctr" defTabSz="896386">
                <a:defRPr/>
              </a:pPr>
              <a:endParaRPr lang="en-US" sz="1765" kern="0">
                <a:solidFill>
                  <a:prstClr val="white"/>
                </a:solidFill>
                <a:latin typeface="Calibri"/>
              </a:endParaRPr>
            </a:p>
          </p:txBody>
        </p:sp>
        <p:sp>
          <p:nvSpPr>
            <p:cNvPr id="238" name="Oval 237">
              <a:extLst>
                <a:ext uri="{FF2B5EF4-FFF2-40B4-BE49-F238E27FC236}">
                  <a16:creationId xmlns:a16="http://schemas.microsoft.com/office/drawing/2014/main" id="{C78A946D-F5F2-4FFB-AA48-DF9268A40DF0}"/>
                </a:ext>
              </a:extLst>
            </p:cNvPr>
            <p:cNvSpPr/>
            <p:nvPr/>
          </p:nvSpPr>
          <p:spPr>
            <a:xfrm>
              <a:off x="4879257" y="1039365"/>
              <a:ext cx="6337640" cy="4599900"/>
            </a:xfrm>
            <a:prstGeom prst="ellipse">
              <a:avLst/>
            </a:prstGeom>
            <a:noFill/>
            <a:ln w="6350" cap="flat" cmpd="sng" algn="ctr">
              <a:solidFill>
                <a:sysClr val="window" lastClr="FFFFFF">
                  <a:lumMod val="75000"/>
                </a:sysClr>
              </a:solidFill>
              <a:prstDash val="solid"/>
            </a:ln>
            <a:effectLst/>
          </p:spPr>
          <p:txBody>
            <a:bodyPr rtlCol="0" anchor="ctr"/>
            <a:lstStyle/>
            <a:p>
              <a:pPr algn="ctr" defTabSz="896386">
                <a:defRPr/>
              </a:pPr>
              <a:endParaRPr lang="en-US" sz="1765" kern="0">
                <a:solidFill>
                  <a:prstClr val="white"/>
                </a:solidFill>
                <a:latin typeface="Calibri"/>
              </a:endParaRPr>
            </a:p>
          </p:txBody>
        </p:sp>
        <p:grpSp>
          <p:nvGrpSpPr>
            <p:cNvPr id="239" name="Group 238">
              <a:extLst>
                <a:ext uri="{FF2B5EF4-FFF2-40B4-BE49-F238E27FC236}">
                  <a16:creationId xmlns:a16="http://schemas.microsoft.com/office/drawing/2014/main" id="{05CF27F1-EB47-420F-8BC7-5797D29FCDD8}"/>
                </a:ext>
              </a:extLst>
            </p:cNvPr>
            <p:cNvGrpSpPr/>
            <p:nvPr/>
          </p:nvGrpSpPr>
          <p:grpSpPr>
            <a:xfrm>
              <a:off x="6459026" y="2388567"/>
              <a:ext cx="3250069" cy="2022855"/>
              <a:chOff x="6649526" y="2401267"/>
              <a:chExt cx="3250069" cy="2022855"/>
            </a:xfrm>
          </p:grpSpPr>
          <p:sp>
            <p:nvSpPr>
              <p:cNvPr id="296" name="Freeform 6">
                <a:extLst>
                  <a:ext uri="{FF2B5EF4-FFF2-40B4-BE49-F238E27FC236}">
                    <a16:creationId xmlns:a16="http://schemas.microsoft.com/office/drawing/2014/main" id="{CE141F3C-3BED-4821-8FC0-33EE73A3FD84}"/>
                  </a:ext>
                </a:extLst>
              </p:cNvPr>
              <p:cNvSpPr>
                <a:spLocks/>
              </p:cNvSpPr>
              <p:nvPr/>
            </p:nvSpPr>
            <p:spPr bwMode="auto">
              <a:xfrm>
                <a:off x="6649526" y="2401267"/>
                <a:ext cx="3246988" cy="2015424"/>
              </a:xfrm>
              <a:custGeom>
                <a:avLst/>
                <a:gdLst/>
                <a:ahLst/>
                <a:cxnLst>
                  <a:cxn ang="0">
                    <a:pos x="1041" y="7"/>
                  </a:cxn>
                  <a:cxn ang="0">
                    <a:pos x="1146" y="44"/>
                  </a:cxn>
                  <a:cxn ang="0">
                    <a:pos x="1234" y="105"/>
                  </a:cxn>
                  <a:cxn ang="0">
                    <a:pos x="1303" y="188"/>
                  </a:cxn>
                  <a:cxn ang="0">
                    <a:pos x="1347" y="288"/>
                  </a:cxn>
                  <a:cxn ang="0">
                    <a:pos x="1412" y="319"/>
                  </a:cxn>
                  <a:cxn ang="0">
                    <a:pos x="1517" y="335"/>
                  </a:cxn>
                  <a:cxn ang="0">
                    <a:pos x="1609" y="379"/>
                  </a:cxn>
                  <a:cxn ang="0">
                    <a:pos x="1685" y="447"/>
                  </a:cxn>
                  <a:cxn ang="0">
                    <a:pos x="1752" y="499"/>
                  </a:cxn>
                  <a:cxn ang="0">
                    <a:pos x="1854" y="505"/>
                  </a:cxn>
                  <a:cxn ang="0">
                    <a:pos x="1954" y="545"/>
                  </a:cxn>
                  <a:cxn ang="0">
                    <a:pos x="2036" y="611"/>
                  </a:cxn>
                  <a:cxn ang="0">
                    <a:pos x="2094" y="700"/>
                  </a:cxn>
                  <a:cxn ang="0">
                    <a:pos x="2123" y="806"/>
                  </a:cxn>
                  <a:cxn ang="0">
                    <a:pos x="2117" y="917"/>
                  </a:cxn>
                  <a:cxn ang="0">
                    <a:pos x="2078" y="1017"/>
                  </a:cxn>
                  <a:cxn ang="0">
                    <a:pos x="2011" y="1099"/>
                  </a:cxn>
                  <a:cxn ang="0">
                    <a:pos x="1923" y="1157"/>
                  </a:cxn>
                  <a:cxn ang="0">
                    <a:pos x="1817" y="1186"/>
                  </a:cxn>
                  <a:cxn ang="0">
                    <a:pos x="1716" y="1182"/>
                  </a:cxn>
                  <a:cxn ang="0">
                    <a:pos x="1629" y="1153"/>
                  </a:cxn>
                  <a:cxn ang="0">
                    <a:pos x="1535" y="1207"/>
                  </a:cxn>
                  <a:cxn ang="0">
                    <a:pos x="1427" y="1233"/>
                  </a:cxn>
                  <a:cxn ang="0">
                    <a:pos x="1310" y="1227"/>
                  </a:cxn>
                  <a:cxn ang="0">
                    <a:pos x="1203" y="1189"/>
                  </a:cxn>
                  <a:cxn ang="0">
                    <a:pos x="1121" y="1258"/>
                  </a:cxn>
                  <a:cxn ang="0">
                    <a:pos x="1022" y="1303"/>
                  </a:cxn>
                  <a:cxn ang="0">
                    <a:pos x="911" y="1319"/>
                  </a:cxn>
                  <a:cxn ang="0">
                    <a:pos x="795" y="1302"/>
                  </a:cxn>
                  <a:cxn ang="0">
                    <a:pos x="693" y="1253"/>
                  </a:cxn>
                  <a:cxn ang="0">
                    <a:pos x="610" y="1178"/>
                  </a:cxn>
                  <a:cxn ang="0">
                    <a:pos x="497" y="1202"/>
                  </a:cxn>
                  <a:cxn ang="0">
                    <a:pos x="374" y="1197"/>
                  </a:cxn>
                  <a:cxn ang="0">
                    <a:pos x="261" y="1160"/>
                  </a:cxn>
                  <a:cxn ang="0">
                    <a:pos x="162" y="1096"/>
                  </a:cxn>
                  <a:cxn ang="0">
                    <a:pos x="84" y="1010"/>
                  </a:cxn>
                  <a:cxn ang="0">
                    <a:pos x="28" y="906"/>
                  </a:cxn>
                  <a:cxn ang="0">
                    <a:pos x="2" y="788"/>
                  </a:cxn>
                  <a:cxn ang="0">
                    <a:pos x="7" y="664"/>
                  </a:cxn>
                  <a:cxn ang="0">
                    <a:pos x="44" y="550"/>
                  </a:cxn>
                  <a:cxn ang="0">
                    <a:pos x="108" y="451"/>
                  </a:cxn>
                  <a:cxn ang="0">
                    <a:pos x="193" y="372"/>
                  </a:cxn>
                  <a:cxn ang="0">
                    <a:pos x="297" y="317"/>
                  </a:cxn>
                  <a:cxn ang="0">
                    <a:pos x="415" y="290"/>
                  </a:cxn>
                  <a:cxn ang="0">
                    <a:pos x="520" y="293"/>
                  </a:cxn>
                  <a:cxn ang="0">
                    <a:pos x="591" y="268"/>
                  </a:cxn>
                  <a:cxn ang="0">
                    <a:pos x="642" y="168"/>
                  </a:cxn>
                  <a:cxn ang="0">
                    <a:pos x="718" y="87"/>
                  </a:cxn>
                  <a:cxn ang="0">
                    <a:pos x="815" y="30"/>
                  </a:cxn>
                  <a:cxn ang="0">
                    <a:pos x="926" y="2"/>
                  </a:cxn>
                </a:cxnLst>
                <a:rect l="0" t="0" r="r" b="b"/>
                <a:pathLst>
                  <a:path w="2125" h="1319">
                    <a:moveTo>
                      <a:pt x="966" y="0"/>
                    </a:moveTo>
                    <a:lnTo>
                      <a:pt x="1004" y="2"/>
                    </a:lnTo>
                    <a:lnTo>
                      <a:pt x="1041" y="7"/>
                    </a:lnTo>
                    <a:lnTo>
                      <a:pt x="1077" y="16"/>
                    </a:lnTo>
                    <a:lnTo>
                      <a:pt x="1112" y="28"/>
                    </a:lnTo>
                    <a:lnTo>
                      <a:pt x="1146" y="44"/>
                    </a:lnTo>
                    <a:lnTo>
                      <a:pt x="1177" y="61"/>
                    </a:lnTo>
                    <a:lnTo>
                      <a:pt x="1207" y="82"/>
                    </a:lnTo>
                    <a:lnTo>
                      <a:pt x="1234" y="105"/>
                    </a:lnTo>
                    <a:lnTo>
                      <a:pt x="1260" y="131"/>
                    </a:lnTo>
                    <a:lnTo>
                      <a:pt x="1282" y="158"/>
                    </a:lnTo>
                    <a:lnTo>
                      <a:pt x="1303" y="188"/>
                    </a:lnTo>
                    <a:lnTo>
                      <a:pt x="1321" y="219"/>
                    </a:lnTo>
                    <a:lnTo>
                      <a:pt x="1336" y="253"/>
                    </a:lnTo>
                    <a:lnTo>
                      <a:pt x="1347" y="288"/>
                    </a:lnTo>
                    <a:lnTo>
                      <a:pt x="1356" y="324"/>
                    </a:lnTo>
                    <a:lnTo>
                      <a:pt x="1384" y="321"/>
                    </a:lnTo>
                    <a:lnTo>
                      <a:pt x="1412" y="319"/>
                    </a:lnTo>
                    <a:lnTo>
                      <a:pt x="1448" y="321"/>
                    </a:lnTo>
                    <a:lnTo>
                      <a:pt x="1483" y="326"/>
                    </a:lnTo>
                    <a:lnTo>
                      <a:pt x="1517" y="335"/>
                    </a:lnTo>
                    <a:lnTo>
                      <a:pt x="1549" y="346"/>
                    </a:lnTo>
                    <a:lnTo>
                      <a:pt x="1580" y="361"/>
                    </a:lnTo>
                    <a:lnTo>
                      <a:pt x="1609" y="379"/>
                    </a:lnTo>
                    <a:lnTo>
                      <a:pt x="1636" y="399"/>
                    </a:lnTo>
                    <a:lnTo>
                      <a:pt x="1662" y="421"/>
                    </a:lnTo>
                    <a:lnTo>
                      <a:pt x="1685" y="447"/>
                    </a:lnTo>
                    <a:lnTo>
                      <a:pt x="1706" y="473"/>
                    </a:lnTo>
                    <a:lnTo>
                      <a:pt x="1724" y="502"/>
                    </a:lnTo>
                    <a:lnTo>
                      <a:pt x="1752" y="499"/>
                    </a:lnTo>
                    <a:lnTo>
                      <a:pt x="1780" y="498"/>
                    </a:lnTo>
                    <a:lnTo>
                      <a:pt x="1817" y="500"/>
                    </a:lnTo>
                    <a:lnTo>
                      <a:pt x="1854" y="505"/>
                    </a:lnTo>
                    <a:lnTo>
                      <a:pt x="1889" y="515"/>
                    </a:lnTo>
                    <a:lnTo>
                      <a:pt x="1923" y="529"/>
                    </a:lnTo>
                    <a:lnTo>
                      <a:pt x="1954" y="545"/>
                    </a:lnTo>
                    <a:lnTo>
                      <a:pt x="1984" y="564"/>
                    </a:lnTo>
                    <a:lnTo>
                      <a:pt x="2011" y="587"/>
                    </a:lnTo>
                    <a:lnTo>
                      <a:pt x="2036" y="611"/>
                    </a:lnTo>
                    <a:lnTo>
                      <a:pt x="2058" y="639"/>
                    </a:lnTo>
                    <a:lnTo>
                      <a:pt x="2078" y="669"/>
                    </a:lnTo>
                    <a:lnTo>
                      <a:pt x="2094" y="700"/>
                    </a:lnTo>
                    <a:lnTo>
                      <a:pt x="2107" y="734"/>
                    </a:lnTo>
                    <a:lnTo>
                      <a:pt x="2117" y="769"/>
                    </a:lnTo>
                    <a:lnTo>
                      <a:pt x="2123" y="806"/>
                    </a:lnTo>
                    <a:lnTo>
                      <a:pt x="2125" y="843"/>
                    </a:lnTo>
                    <a:lnTo>
                      <a:pt x="2123" y="881"/>
                    </a:lnTo>
                    <a:lnTo>
                      <a:pt x="2117" y="917"/>
                    </a:lnTo>
                    <a:lnTo>
                      <a:pt x="2107" y="952"/>
                    </a:lnTo>
                    <a:lnTo>
                      <a:pt x="2094" y="986"/>
                    </a:lnTo>
                    <a:lnTo>
                      <a:pt x="2078" y="1017"/>
                    </a:lnTo>
                    <a:lnTo>
                      <a:pt x="2058" y="1047"/>
                    </a:lnTo>
                    <a:lnTo>
                      <a:pt x="2036" y="1074"/>
                    </a:lnTo>
                    <a:lnTo>
                      <a:pt x="2011" y="1099"/>
                    </a:lnTo>
                    <a:lnTo>
                      <a:pt x="1984" y="1121"/>
                    </a:lnTo>
                    <a:lnTo>
                      <a:pt x="1954" y="1141"/>
                    </a:lnTo>
                    <a:lnTo>
                      <a:pt x="1923" y="1157"/>
                    </a:lnTo>
                    <a:lnTo>
                      <a:pt x="1889" y="1171"/>
                    </a:lnTo>
                    <a:lnTo>
                      <a:pt x="1854" y="1180"/>
                    </a:lnTo>
                    <a:lnTo>
                      <a:pt x="1817" y="1186"/>
                    </a:lnTo>
                    <a:lnTo>
                      <a:pt x="1780" y="1188"/>
                    </a:lnTo>
                    <a:lnTo>
                      <a:pt x="1748" y="1187"/>
                    </a:lnTo>
                    <a:lnTo>
                      <a:pt x="1716" y="1182"/>
                    </a:lnTo>
                    <a:lnTo>
                      <a:pt x="1686" y="1175"/>
                    </a:lnTo>
                    <a:lnTo>
                      <a:pt x="1657" y="1165"/>
                    </a:lnTo>
                    <a:lnTo>
                      <a:pt x="1629" y="1153"/>
                    </a:lnTo>
                    <a:lnTo>
                      <a:pt x="1599" y="1174"/>
                    </a:lnTo>
                    <a:lnTo>
                      <a:pt x="1568" y="1192"/>
                    </a:lnTo>
                    <a:lnTo>
                      <a:pt x="1535" y="1207"/>
                    </a:lnTo>
                    <a:lnTo>
                      <a:pt x="1501" y="1219"/>
                    </a:lnTo>
                    <a:lnTo>
                      <a:pt x="1464" y="1228"/>
                    </a:lnTo>
                    <a:lnTo>
                      <a:pt x="1427" y="1233"/>
                    </a:lnTo>
                    <a:lnTo>
                      <a:pt x="1388" y="1235"/>
                    </a:lnTo>
                    <a:lnTo>
                      <a:pt x="1348" y="1233"/>
                    </a:lnTo>
                    <a:lnTo>
                      <a:pt x="1310" y="1227"/>
                    </a:lnTo>
                    <a:lnTo>
                      <a:pt x="1273" y="1218"/>
                    </a:lnTo>
                    <a:lnTo>
                      <a:pt x="1237" y="1205"/>
                    </a:lnTo>
                    <a:lnTo>
                      <a:pt x="1203" y="1189"/>
                    </a:lnTo>
                    <a:lnTo>
                      <a:pt x="1178" y="1214"/>
                    </a:lnTo>
                    <a:lnTo>
                      <a:pt x="1151" y="1238"/>
                    </a:lnTo>
                    <a:lnTo>
                      <a:pt x="1121" y="1258"/>
                    </a:lnTo>
                    <a:lnTo>
                      <a:pt x="1090" y="1276"/>
                    </a:lnTo>
                    <a:lnTo>
                      <a:pt x="1057" y="1291"/>
                    </a:lnTo>
                    <a:lnTo>
                      <a:pt x="1022" y="1303"/>
                    </a:lnTo>
                    <a:lnTo>
                      <a:pt x="986" y="1312"/>
                    </a:lnTo>
                    <a:lnTo>
                      <a:pt x="949" y="1317"/>
                    </a:lnTo>
                    <a:lnTo>
                      <a:pt x="911" y="1319"/>
                    </a:lnTo>
                    <a:lnTo>
                      <a:pt x="871" y="1317"/>
                    </a:lnTo>
                    <a:lnTo>
                      <a:pt x="832" y="1311"/>
                    </a:lnTo>
                    <a:lnTo>
                      <a:pt x="795" y="1302"/>
                    </a:lnTo>
                    <a:lnTo>
                      <a:pt x="759" y="1289"/>
                    </a:lnTo>
                    <a:lnTo>
                      <a:pt x="725" y="1272"/>
                    </a:lnTo>
                    <a:lnTo>
                      <a:pt x="693" y="1253"/>
                    </a:lnTo>
                    <a:lnTo>
                      <a:pt x="663" y="1231"/>
                    </a:lnTo>
                    <a:lnTo>
                      <a:pt x="635" y="1205"/>
                    </a:lnTo>
                    <a:lnTo>
                      <a:pt x="610" y="1178"/>
                    </a:lnTo>
                    <a:lnTo>
                      <a:pt x="573" y="1189"/>
                    </a:lnTo>
                    <a:lnTo>
                      <a:pt x="535" y="1197"/>
                    </a:lnTo>
                    <a:lnTo>
                      <a:pt x="497" y="1202"/>
                    </a:lnTo>
                    <a:lnTo>
                      <a:pt x="457" y="1204"/>
                    </a:lnTo>
                    <a:lnTo>
                      <a:pt x="415" y="1202"/>
                    </a:lnTo>
                    <a:lnTo>
                      <a:pt x="374" y="1197"/>
                    </a:lnTo>
                    <a:lnTo>
                      <a:pt x="335" y="1188"/>
                    </a:lnTo>
                    <a:lnTo>
                      <a:pt x="297" y="1176"/>
                    </a:lnTo>
                    <a:lnTo>
                      <a:pt x="261" y="1160"/>
                    </a:lnTo>
                    <a:lnTo>
                      <a:pt x="226" y="1141"/>
                    </a:lnTo>
                    <a:lnTo>
                      <a:pt x="193" y="1120"/>
                    </a:lnTo>
                    <a:lnTo>
                      <a:pt x="162" y="1096"/>
                    </a:lnTo>
                    <a:lnTo>
                      <a:pt x="133" y="1070"/>
                    </a:lnTo>
                    <a:lnTo>
                      <a:pt x="108" y="1041"/>
                    </a:lnTo>
                    <a:lnTo>
                      <a:pt x="84" y="1010"/>
                    </a:lnTo>
                    <a:lnTo>
                      <a:pt x="63" y="977"/>
                    </a:lnTo>
                    <a:lnTo>
                      <a:pt x="44" y="943"/>
                    </a:lnTo>
                    <a:lnTo>
                      <a:pt x="28" y="906"/>
                    </a:lnTo>
                    <a:lnTo>
                      <a:pt x="16" y="868"/>
                    </a:lnTo>
                    <a:lnTo>
                      <a:pt x="7" y="828"/>
                    </a:lnTo>
                    <a:lnTo>
                      <a:pt x="2" y="788"/>
                    </a:lnTo>
                    <a:lnTo>
                      <a:pt x="0" y="746"/>
                    </a:lnTo>
                    <a:lnTo>
                      <a:pt x="2" y="704"/>
                    </a:lnTo>
                    <a:lnTo>
                      <a:pt x="7" y="664"/>
                    </a:lnTo>
                    <a:lnTo>
                      <a:pt x="16" y="624"/>
                    </a:lnTo>
                    <a:lnTo>
                      <a:pt x="28" y="586"/>
                    </a:lnTo>
                    <a:lnTo>
                      <a:pt x="44" y="550"/>
                    </a:lnTo>
                    <a:lnTo>
                      <a:pt x="63" y="515"/>
                    </a:lnTo>
                    <a:lnTo>
                      <a:pt x="84" y="482"/>
                    </a:lnTo>
                    <a:lnTo>
                      <a:pt x="108" y="451"/>
                    </a:lnTo>
                    <a:lnTo>
                      <a:pt x="133" y="422"/>
                    </a:lnTo>
                    <a:lnTo>
                      <a:pt x="162" y="396"/>
                    </a:lnTo>
                    <a:lnTo>
                      <a:pt x="193" y="372"/>
                    </a:lnTo>
                    <a:lnTo>
                      <a:pt x="226" y="351"/>
                    </a:lnTo>
                    <a:lnTo>
                      <a:pt x="261" y="332"/>
                    </a:lnTo>
                    <a:lnTo>
                      <a:pt x="297" y="317"/>
                    </a:lnTo>
                    <a:lnTo>
                      <a:pt x="335" y="305"/>
                    </a:lnTo>
                    <a:lnTo>
                      <a:pt x="374" y="295"/>
                    </a:lnTo>
                    <a:lnTo>
                      <a:pt x="415" y="290"/>
                    </a:lnTo>
                    <a:lnTo>
                      <a:pt x="457" y="288"/>
                    </a:lnTo>
                    <a:lnTo>
                      <a:pt x="488" y="290"/>
                    </a:lnTo>
                    <a:lnTo>
                      <a:pt x="520" y="293"/>
                    </a:lnTo>
                    <a:lnTo>
                      <a:pt x="550" y="298"/>
                    </a:lnTo>
                    <a:lnTo>
                      <a:pt x="580" y="305"/>
                    </a:lnTo>
                    <a:lnTo>
                      <a:pt x="591" y="268"/>
                    </a:lnTo>
                    <a:lnTo>
                      <a:pt x="604" y="233"/>
                    </a:lnTo>
                    <a:lnTo>
                      <a:pt x="622" y="200"/>
                    </a:lnTo>
                    <a:lnTo>
                      <a:pt x="642" y="168"/>
                    </a:lnTo>
                    <a:lnTo>
                      <a:pt x="665" y="139"/>
                    </a:lnTo>
                    <a:lnTo>
                      <a:pt x="691" y="111"/>
                    </a:lnTo>
                    <a:lnTo>
                      <a:pt x="718" y="87"/>
                    </a:lnTo>
                    <a:lnTo>
                      <a:pt x="749" y="65"/>
                    </a:lnTo>
                    <a:lnTo>
                      <a:pt x="781" y="46"/>
                    </a:lnTo>
                    <a:lnTo>
                      <a:pt x="815" y="30"/>
                    </a:lnTo>
                    <a:lnTo>
                      <a:pt x="850" y="17"/>
                    </a:lnTo>
                    <a:lnTo>
                      <a:pt x="888" y="8"/>
                    </a:lnTo>
                    <a:lnTo>
                      <a:pt x="926" y="2"/>
                    </a:lnTo>
                    <a:lnTo>
                      <a:pt x="966" y="0"/>
                    </a:lnTo>
                    <a:close/>
                  </a:path>
                </a:pathLst>
              </a:custGeom>
              <a:solidFill>
                <a:srgbClr val="0078D4"/>
              </a:solidFill>
              <a:ln w="57150">
                <a:noFill/>
                <a:prstDash val="solid"/>
                <a:round/>
                <a:headEnd/>
                <a:tailEnd/>
              </a:ln>
              <a:effectLst/>
              <a:scene3d>
                <a:camera prst="orthographicFront"/>
                <a:lightRig rig="flat" dir="t"/>
              </a:scene3d>
              <a:sp3d prstMaterial="plastic"/>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latin typeface="Calibri"/>
                </a:endParaRPr>
              </a:p>
            </p:txBody>
          </p:sp>
          <p:sp>
            <p:nvSpPr>
              <p:cNvPr id="297" name="Freeform 6">
                <a:extLst>
                  <a:ext uri="{FF2B5EF4-FFF2-40B4-BE49-F238E27FC236}">
                    <a16:creationId xmlns:a16="http://schemas.microsoft.com/office/drawing/2014/main" id="{19267399-15CB-4BEF-BD23-E383337B05AE}"/>
                  </a:ext>
                </a:extLst>
              </p:cNvPr>
              <p:cNvSpPr>
                <a:spLocks/>
              </p:cNvSpPr>
              <p:nvPr/>
            </p:nvSpPr>
            <p:spPr bwMode="auto">
              <a:xfrm>
                <a:off x="7635029" y="2816443"/>
                <a:ext cx="2264566" cy="1607679"/>
              </a:xfrm>
              <a:custGeom>
                <a:avLst/>
                <a:gdLst/>
                <a:ahLst/>
                <a:cxnLst>
                  <a:cxn ang="0">
                    <a:pos x="606" y="21"/>
                  </a:cxn>
                  <a:cxn ang="0">
                    <a:pos x="635" y="38"/>
                  </a:cxn>
                  <a:cxn ang="0">
                    <a:pos x="703" y="40"/>
                  </a:cxn>
                  <a:cxn ang="0">
                    <a:pos x="782" y="63"/>
                  </a:cxn>
                  <a:cxn ang="0">
                    <a:pos x="852" y="105"/>
                  </a:cxn>
                  <a:cxn ang="0">
                    <a:pos x="909" y="163"/>
                  </a:cxn>
                  <a:cxn ang="0">
                    <a:pos x="955" y="193"/>
                  </a:cxn>
                  <a:cxn ang="0">
                    <a:pos x="1021" y="195"/>
                  </a:cxn>
                  <a:cxn ang="0">
                    <a:pos x="1096" y="216"/>
                  </a:cxn>
                  <a:cxn ang="0">
                    <a:pos x="1163" y="255"/>
                  </a:cxn>
                  <a:cxn ang="0">
                    <a:pos x="1217" y="310"/>
                  </a:cxn>
                  <a:cxn ang="0">
                    <a:pos x="1256" y="376"/>
                  </a:cxn>
                  <a:cxn ang="0">
                    <a:pos x="1276" y="453"/>
                  </a:cxn>
                  <a:cxn ang="0">
                    <a:pos x="1276" y="534"/>
                  </a:cxn>
                  <a:cxn ang="0">
                    <a:pos x="1256" y="610"/>
                  </a:cxn>
                  <a:cxn ang="0">
                    <a:pos x="1217" y="677"/>
                  </a:cxn>
                  <a:cxn ang="0">
                    <a:pos x="1163" y="732"/>
                  </a:cxn>
                  <a:cxn ang="0">
                    <a:pos x="1096" y="770"/>
                  </a:cxn>
                  <a:cxn ang="0">
                    <a:pos x="1021" y="791"/>
                  </a:cxn>
                  <a:cxn ang="0">
                    <a:pos x="944" y="792"/>
                  </a:cxn>
                  <a:cxn ang="0">
                    <a:pos x="878" y="776"/>
                  </a:cxn>
                  <a:cxn ang="0">
                    <a:pos x="818" y="784"/>
                  </a:cxn>
                  <a:cxn ang="0">
                    <a:pos x="752" y="816"/>
                  </a:cxn>
                  <a:cxn ang="0">
                    <a:pos x="678" y="833"/>
                  </a:cxn>
                  <a:cxn ang="0">
                    <a:pos x="597" y="832"/>
                  </a:cxn>
                  <a:cxn ang="0">
                    <a:pos x="515" y="811"/>
                  </a:cxn>
                  <a:cxn ang="0">
                    <a:pos x="449" y="822"/>
                  </a:cxn>
                  <a:cxn ang="0">
                    <a:pos x="383" y="868"/>
                  </a:cxn>
                  <a:cxn ang="0">
                    <a:pos x="308" y="897"/>
                  </a:cxn>
                  <a:cxn ang="0">
                    <a:pos x="224" y="908"/>
                  </a:cxn>
                  <a:cxn ang="0">
                    <a:pos x="142" y="898"/>
                  </a:cxn>
                  <a:cxn ang="0">
                    <a:pos x="66" y="870"/>
                  </a:cxn>
                  <a:cxn ang="0">
                    <a:pos x="0" y="824"/>
                  </a:cxn>
                </a:cxnLst>
                <a:rect l="0" t="0" r="r" b="b"/>
                <a:pathLst>
                  <a:path w="1279" h="908">
                    <a:moveTo>
                      <a:pt x="601" y="0"/>
                    </a:moveTo>
                    <a:lnTo>
                      <a:pt x="606" y="21"/>
                    </a:lnTo>
                    <a:lnTo>
                      <a:pt x="610" y="41"/>
                    </a:lnTo>
                    <a:lnTo>
                      <a:pt x="635" y="38"/>
                    </a:lnTo>
                    <a:lnTo>
                      <a:pt x="659" y="38"/>
                    </a:lnTo>
                    <a:lnTo>
                      <a:pt x="703" y="40"/>
                    </a:lnTo>
                    <a:lnTo>
                      <a:pt x="744" y="49"/>
                    </a:lnTo>
                    <a:lnTo>
                      <a:pt x="782" y="63"/>
                    </a:lnTo>
                    <a:lnTo>
                      <a:pt x="819" y="82"/>
                    </a:lnTo>
                    <a:lnTo>
                      <a:pt x="852" y="105"/>
                    </a:lnTo>
                    <a:lnTo>
                      <a:pt x="882" y="131"/>
                    </a:lnTo>
                    <a:lnTo>
                      <a:pt x="909" y="163"/>
                    </a:lnTo>
                    <a:lnTo>
                      <a:pt x="931" y="196"/>
                    </a:lnTo>
                    <a:lnTo>
                      <a:pt x="955" y="193"/>
                    </a:lnTo>
                    <a:lnTo>
                      <a:pt x="980" y="192"/>
                    </a:lnTo>
                    <a:lnTo>
                      <a:pt x="1021" y="195"/>
                    </a:lnTo>
                    <a:lnTo>
                      <a:pt x="1059" y="203"/>
                    </a:lnTo>
                    <a:lnTo>
                      <a:pt x="1096" y="216"/>
                    </a:lnTo>
                    <a:lnTo>
                      <a:pt x="1131" y="234"/>
                    </a:lnTo>
                    <a:lnTo>
                      <a:pt x="1163" y="255"/>
                    </a:lnTo>
                    <a:lnTo>
                      <a:pt x="1192" y="281"/>
                    </a:lnTo>
                    <a:lnTo>
                      <a:pt x="1217" y="310"/>
                    </a:lnTo>
                    <a:lnTo>
                      <a:pt x="1238" y="341"/>
                    </a:lnTo>
                    <a:lnTo>
                      <a:pt x="1256" y="376"/>
                    </a:lnTo>
                    <a:lnTo>
                      <a:pt x="1268" y="413"/>
                    </a:lnTo>
                    <a:lnTo>
                      <a:pt x="1276" y="453"/>
                    </a:lnTo>
                    <a:lnTo>
                      <a:pt x="1279" y="493"/>
                    </a:lnTo>
                    <a:lnTo>
                      <a:pt x="1276" y="534"/>
                    </a:lnTo>
                    <a:lnTo>
                      <a:pt x="1268" y="573"/>
                    </a:lnTo>
                    <a:lnTo>
                      <a:pt x="1256" y="610"/>
                    </a:lnTo>
                    <a:lnTo>
                      <a:pt x="1238" y="645"/>
                    </a:lnTo>
                    <a:lnTo>
                      <a:pt x="1217" y="677"/>
                    </a:lnTo>
                    <a:lnTo>
                      <a:pt x="1192" y="706"/>
                    </a:lnTo>
                    <a:lnTo>
                      <a:pt x="1163" y="732"/>
                    </a:lnTo>
                    <a:lnTo>
                      <a:pt x="1131" y="752"/>
                    </a:lnTo>
                    <a:lnTo>
                      <a:pt x="1096" y="770"/>
                    </a:lnTo>
                    <a:lnTo>
                      <a:pt x="1059" y="783"/>
                    </a:lnTo>
                    <a:lnTo>
                      <a:pt x="1021" y="791"/>
                    </a:lnTo>
                    <a:lnTo>
                      <a:pt x="980" y="794"/>
                    </a:lnTo>
                    <a:lnTo>
                      <a:pt x="944" y="792"/>
                    </a:lnTo>
                    <a:lnTo>
                      <a:pt x="911" y="786"/>
                    </a:lnTo>
                    <a:lnTo>
                      <a:pt x="878" y="776"/>
                    </a:lnTo>
                    <a:lnTo>
                      <a:pt x="848" y="763"/>
                    </a:lnTo>
                    <a:lnTo>
                      <a:pt x="818" y="784"/>
                    </a:lnTo>
                    <a:lnTo>
                      <a:pt x="786" y="802"/>
                    </a:lnTo>
                    <a:lnTo>
                      <a:pt x="752" y="816"/>
                    </a:lnTo>
                    <a:lnTo>
                      <a:pt x="715" y="826"/>
                    </a:lnTo>
                    <a:lnTo>
                      <a:pt x="678" y="833"/>
                    </a:lnTo>
                    <a:lnTo>
                      <a:pt x="640" y="835"/>
                    </a:lnTo>
                    <a:lnTo>
                      <a:pt x="597" y="832"/>
                    </a:lnTo>
                    <a:lnTo>
                      <a:pt x="554" y="824"/>
                    </a:lnTo>
                    <a:lnTo>
                      <a:pt x="515" y="811"/>
                    </a:lnTo>
                    <a:lnTo>
                      <a:pt x="478" y="794"/>
                    </a:lnTo>
                    <a:lnTo>
                      <a:pt x="449" y="822"/>
                    </a:lnTo>
                    <a:lnTo>
                      <a:pt x="418" y="847"/>
                    </a:lnTo>
                    <a:lnTo>
                      <a:pt x="383" y="868"/>
                    </a:lnTo>
                    <a:lnTo>
                      <a:pt x="347" y="885"/>
                    </a:lnTo>
                    <a:lnTo>
                      <a:pt x="308" y="897"/>
                    </a:lnTo>
                    <a:lnTo>
                      <a:pt x="267" y="905"/>
                    </a:lnTo>
                    <a:lnTo>
                      <a:pt x="224" y="908"/>
                    </a:lnTo>
                    <a:lnTo>
                      <a:pt x="182" y="905"/>
                    </a:lnTo>
                    <a:lnTo>
                      <a:pt x="142" y="898"/>
                    </a:lnTo>
                    <a:lnTo>
                      <a:pt x="103" y="885"/>
                    </a:lnTo>
                    <a:lnTo>
                      <a:pt x="66" y="870"/>
                    </a:lnTo>
                    <a:lnTo>
                      <a:pt x="32" y="849"/>
                    </a:lnTo>
                    <a:lnTo>
                      <a:pt x="0" y="824"/>
                    </a:lnTo>
                    <a:lnTo>
                      <a:pt x="601" y="0"/>
                    </a:lnTo>
                    <a:close/>
                  </a:path>
                </a:pathLst>
              </a:custGeom>
              <a:gradFill flip="none" rotWithShape="1">
                <a:gsLst>
                  <a:gs pos="1000">
                    <a:srgbClr val="0078D4"/>
                  </a:gs>
                  <a:gs pos="100000">
                    <a:srgbClr val="00B0F0"/>
                  </a:gs>
                </a:gsLst>
                <a:path path="circle">
                  <a:fillToRect t="100000" r="100000"/>
                </a:path>
                <a:tileRect l="-100000" b="-100000"/>
              </a:gra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prstClr val="black"/>
                  </a:solidFill>
                  <a:latin typeface="Calibri"/>
                </a:endParaRPr>
              </a:p>
            </p:txBody>
          </p:sp>
          <p:sp>
            <p:nvSpPr>
              <p:cNvPr id="298" name="TextBox 297">
                <a:extLst>
                  <a:ext uri="{FF2B5EF4-FFF2-40B4-BE49-F238E27FC236}">
                    <a16:creationId xmlns:a16="http://schemas.microsoft.com/office/drawing/2014/main" id="{A79775F4-181B-422E-A93B-F5E1EAC2A8B8}"/>
                  </a:ext>
                </a:extLst>
              </p:cNvPr>
              <p:cNvSpPr txBox="1"/>
              <p:nvPr/>
            </p:nvSpPr>
            <p:spPr>
              <a:xfrm flipH="1">
                <a:off x="6964019" y="3156545"/>
                <a:ext cx="2555500" cy="955841"/>
              </a:xfrm>
              <a:prstGeom prst="rect">
                <a:avLst/>
              </a:prstGeom>
              <a:noFill/>
            </p:spPr>
            <p:txBody>
              <a:bodyPr wrap="square" rtlCol="0">
                <a:spAutoFit/>
              </a:bodyPr>
              <a:lstStyle/>
              <a:p>
                <a:pPr algn="ctr" defTabSz="896386">
                  <a:defRPr/>
                </a:pPr>
                <a:r>
                  <a:rPr lang="en-US" sz="2745" kern="0" dirty="0">
                    <a:solidFill>
                      <a:srgbClr val="FFFFFF"/>
                    </a:solidFill>
                    <a:latin typeface="Segoe UI Semibold"/>
                    <a:cs typeface="Segoe UI Semilight" panose="020B0402040204020203" pitchFamily="34" charset="0"/>
                  </a:rPr>
                  <a:t>Cloud-Native</a:t>
                </a:r>
              </a:p>
              <a:p>
                <a:pPr algn="ctr" defTabSz="896386">
                  <a:defRPr/>
                </a:pPr>
                <a:r>
                  <a:rPr lang="en-US" sz="1372" kern="0" dirty="0">
                    <a:solidFill>
                      <a:srgbClr val="FFFFFF"/>
                    </a:solidFill>
                    <a:latin typeface="Segoe UI Semilight" panose="020B0402040204020203" pitchFamily="34" charset="0"/>
                    <a:cs typeface="Segoe UI Semilight" panose="020B0402040204020203" pitchFamily="34" charset="0"/>
                  </a:rPr>
                  <a:t>Applications, born in the cloud</a:t>
                </a:r>
              </a:p>
            </p:txBody>
          </p:sp>
        </p:grpSp>
        <p:sp>
          <p:nvSpPr>
            <p:cNvPr id="240" name="Oval 239">
              <a:extLst>
                <a:ext uri="{FF2B5EF4-FFF2-40B4-BE49-F238E27FC236}">
                  <a16:creationId xmlns:a16="http://schemas.microsoft.com/office/drawing/2014/main" id="{A6B3F862-B8E5-44A6-BFDD-7F90FA4F7632}"/>
                </a:ext>
              </a:extLst>
            </p:cNvPr>
            <p:cNvSpPr/>
            <p:nvPr/>
          </p:nvSpPr>
          <p:spPr>
            <a:xfrm>
              <a:off x="4215916" y="1476522"/>
              <a:ext cx="7564280" cy="3577700"/>
            </a:xfrm>
            <a:prstGeom prst="ellipse">
              <a:avLst/>
            </a:prstGeom>
            <a:noFill/>
            <a:ln w="6350" cap="flat" cmpd="sng" algn="ctr">
              <a:solidFill>
                <a:sysClr val="window" lastClr="FFFFFF">
                  <a:lumMod val="75000"/>
                </a:sysClr>
              </a:solidFill>
              <a:prstDash val="solid"/>
            </a:ln>
            <a:effectLst/>
          </p:spPr>
          <p:txBody>
            <a:bodyPr rtlCol="0" anchor="ctr"/>
            <a:lstStyle/>
            <a:p>
              <a:pPr algn="ctr" defTabSz="896386">
                <a:defRPr/>
              </a:pPr>
              <a:endParaRPr lang="en-US" sz="1765" kern="0">
                <a:solidFill>
                  <a:prstClr val="white"/>
                </a:solidFill>
                <a:latin typeface="Calibri"/>
              </a:endParaRPr>
            </a:p>
          </p:txBody>
        </p:sp>
        <p:sp>
          <p:nvSpPr>
            <p:cNvPr id="241" name="Oval 240">
              <a:extLst>
                <a:ext uri="{FF2B5EF4-FFF2-40B4-BE49-F238E27FC236}">
                  <a16:creationId xmlns:a16="http://schemas.microsoft.com/office/drawing/2014/main" id="{470E2275-61EC-4787-BD97-9E5A538671D9}"/>
                </a:ext>
              </a:extLst>
            </p:cNvPr>
            <p:cNvSpPr/>
            <p:nvPr/>
          </p:nvSpPr>
          <p:spPr>
            <a:xfrm>
              <a:off x="6254625" y="4650453"/>
              <a:ext cx="914400" cy="914400"/>
            </a:xfrm>
            <a:prstGeom prst="ellipse">
              <a:avLst/>
            </a:prstGeom>
            <a:solidFill>
              <a:srgbClr val="525252"/>
            </a:solidFill>
            <a:ln w="25400" cap="flat" cmpd="sng" algn="ctr">
              <a:noFill/>
              <a:prstDash val="solid"/>
            </a:ln>
            <a:effectLst/>
          </p:spPr>
          <p:txBody>
            <a:bodyPr rtlCol="0" anchor="ctr"/>
            <a:lstStyle/>
            <a:p>
              <a:pPr algn="ctr" defTabSz="896386">
                <a:defRPr/>
              </a:pPr>
              <a:endParaRPr lang="en-US" sz="1029" kern="0" dirty="0">
                <a:solidFill>
                  <a:prstClr val="white"/>
                </a:solidFill>
                <a:latin typeface="Arial" pitchFamily="34" charset="0"/>
                <a:cs typeface="Arial" pitchFamily="34" charset="0"/>
              </a:endParaRPr>
            </a:p>
          </p:txBody>
        </p:sp>
        <p:sp>
          <p:nvSpPr>
            <p:cNvPr id="242" name="Oval 241">
              <a:extLst>
                <a:ext uri="{FF2B5EF4-FFF2-40B4-BE49-F238E27FC236}">
                  <a16:creationId xmlns:a16="http://schemas.microsoft.com/office/drawing/2014/main" id="{24468041-FD3C-4EAD-8EBE-C3404FE4DC4E}"/>
                </a:ext>
              </a:extLst>
            </p:cNvPr>
            <p:cNvSpPr/>
            <p:nvPr/>
          </p:nvSpPr>
          <p:spPr>
            <a:xfrm>
              <a:off x="10391274" y="4007978"/>
              <a:ext cx="914400" cy="914400"/>
            </a:xfrm>
            <a:prstGeom prst="ellipse">
              <a:avLst/>
            </a:prstGeom>
            <a:solidFill>
              <a:srgbClr val="525252"/>
            </a:solidFill>
            <a:ln w="25400" cap="flat" cmpd="sng" algn="ctr">
              <a:noFill/>
              <a:prstDash val="solid"/>
            </a:ln>
            <a:effectLst/>
          </p:spPr>
          <p:txBody>
            <a:bodyPr rtlCol="0" anchor="ctr"/>
            <a:lstStyle/>
            <a:p>
              <a:pPr algn="ctr" defTabSz="896386">
                <a:defRPr/>
              </a:pPr>
              <a:endParaRPr lang="en-US" sz="1029" kern="0" dirty="0">
                <a:solidFill>
                  <a:prstClr val="white"/>
                </a:solidFill>
                <a:latin typeface="Arial" pitchFamily="34" charset="0"/>
                <a:cs typeface="Arial" pitchFamily="34" charset="0"/>
              </a:endParaRPr>
            </a:p>
          </p:txBody>
        </p:sp>
        <p:sp>
          <p:nvSpPr>
            <p:cNvPr id="243" name="Oval 242">
              <a:extLst>
                <a:ext uri="{FF2B5EF4-FFF2-40B4-BE49-F238E27FC236}">
                  <a16:creationId xmlns:a16="http://schemas.microsoft.com/office/drawing/2014/main" id="{5F06CE3A-DF31-4D6C-A0D7-DFEEE2898D1C}"/>
                </a:ext>
              </a:extLst>
            </p:cNvPr>
            <p:cNvSpPr/>
            <p:nvPr/>
          </p:nvSpPr>
          <p:spPr>
            <a:xfrm>
              <a:off x="4611754" y="3854911"/>
              <a:ext cx="914400" cy="914400"/>
            </a:xfrm>
            <a:prstGeom prst="ellipse">
              <a:avLst/>
            </a:prstGeom>
            <a:solidFill>
              <a:srgbClr val="525252"/>
            </a:solidFill>
            <a:ln w="25400" cap="flat" cmpd="sng" algn="ctr">
              <a:noFill/>
              <a:prstDash val="solid"/>
            </a:ln>
            <a:effectLst/>
          </p:spPr>
          <p:txBody>
            <a:bodyPr rtlCol="0" anchor="ctr"/>
            <a:lstStyle/>
            <a:p>
              <a:pPr algn="ctr" defTabSz="896386">
                <a:defRPr/>
              </a:pPr>
              <a:endParaRPr lang="en-US" sz="1029" kern="0" dirty="0">
                <a:solidFill>
                  <a:prstClr val="white"/>
                </a:solidFill>
                <a:latin typeface="Arial" pitchFamily="34" charset="0"/>
                <a:cs typeface="Arial" pitchFamily="34" charset="0"/>
              </a:endParaRPr>
            </a:p>
          </p:txBody>
        </p:sp>
        <p:sp>
          <p:nvSpPr>
            <p:cNvPr id="244" name="Oval 243">
              <a:extLst>
                <a:ext uri="{FF2B5EF4-FFF2-40B4-BE49-F238E27FC236}">
                  <a16:creationId xmlns:a16="http://schemas.microsoft.com/office/drawing/2014/main" id="{B2E01844-07FD-4E36-9A0C-8FF87FA5BA0A}"/>
                </a:ext>
              </a:extLst>
            </p:cNvPr>
            <p:cNvSpPr/>
            <p:nvPr/>
          </p:nvSpPr>
          <p:spPr>
            <a:xfrm>
              <a:off x="8314098" y="4823142"/>
              <a:ext cx="914400" cy="914400"/>
            </a:xfrm>
            <a:prstGeom prst="ellipse">
              <a:avLst/>
            </a:prstGeom>
            <a:solidFill>
              <a:srgbClr val="525252"/>
            </a:solidFill>
            <a:ln w="25400" cap="flat" cmpd="sng" algn="ctr">
              <a:noFill/>
              <a:prstDash val="solid"/>
            </a:ln>
            <a:effectLst/>
          </p:spPr>
          <p:txBody>
            <a:bodyPr rtlCol="0" anchor="ctr"/>
            <a:lstStyle/>
            <a:p>
              <a:pPr algn="ctr" defTabSz="896386">
                <a:defRPr/>
              </a:pPr>
              <a:endParaRPr lang="en-US" sz="1029" kern="0" dirty="0">
                <a:solidFill>
                  <a:prstClr val="white"/>
                </a:solidFill>
                <a:latin typeface="Arial" pitchFamily="34" charset="0"/>
                <a:cs typeface="Arial" pitchFamily="34" charset="0"/>
              </a:endParaRPr>
            </a:p>
          </p:txBody>
        </p:sp>
        <p:grpSp>
          <p:nvGrpSpPr>
            <p:cNvPr id="245" name="Group 244">
              <a:extLst>
                <a:ext uri="{FF2B5EF4-FFF2-40B4-BE49-F238E27FC236}">
                  <a16:creationId xmlns:a16="http://schemas.microsoft.com/office/drawing/2014/main" id="{9153E282-1C9A-43B0-A296-ED5273261CA4}"/>
                </a:ext>
              </a:extLst>
            </p:cNvPr>
            <p:cNvGrpSpPr/>
            <p:nvPr/>
          </p:nvGrpSpPr>
          <p:grpSpPr>
            <a:xfrm>
              <a:off x="4972683" y="1265226"/>
              <a:ext cx="1764153" cy="1566581"/>
              <a:chOff x="2956674" y="1159014"/>
              <a:chExt cx="1764153" cy="1566581"/>
            </a:xfrm>
          </p:grpSpPr>
          <p:sp>
            <p:nvSpPr>
              <p:cNvPr id="291" name="Oval 290">
                <a:extLst>
                  <a:ext uri="{FF2B5EF4-FFF2-40B4-BE49-F238E27FC236}">
                    <a16:creationId xmlns:a16="http://schemas.microsoft.com/office/drawing/2014/main" id="{E41BD0B7-E904-4A88-9736-B2D4A6C6D2E5}"/>
                  </a:ext>
                </a:extLst>
              </p:cNvPr>
              <p:cNvSpPr/>
              <p:nvPr/>
            </p:nvSpPr>
            <p:spPr>
              <a:xfrm>
                <a:off x="3322640" y="1159014"/>
                <a:ext cx="968719" cy="968720"/>
              </a:xfrm>
              <a:prstGeom prst="ellipse">
                <a:avLst/>
              </a:prstGeom>
              <a:solidFill>
                <a:srgbClr val="0078D4"/>
              </a:solidFill>
              <a:ln w="25400" cap="flat" cmpd="sng" algn="ctr">
                <a:noFill/>
                <a:prstDash val="solid"/>
              </a:ln>
              <a:effectLst/>
            </p:spPr>
            <p:txBody>
              <a:bodyPr rtlCol="0" anchor="ctr"/>
              <a:lstStyle/>
              <a:p>
                <a:pPr algn="ctr" defTabSz="896386">
                  <a:defRPr/>
                </a:pPr>
                <a:endParaRPr lang="en-US" sz="980" kern="0" dirty="0">
                  <a:solidFill>
                    <a:prstClr val="white"/>
                  </a:solidFill>
                  <a:latin typeface="Arial" pitchFamily="34" charset="0"/>
                  <a:cs typeface="Arial" pitchFamily="34" charset="0"/>
                </a:endParaRPr>
              </a:p>
            </p:txBody>
          </p:sp>
          <p:grpSp>
            <p:nvGrpSpPr>
              <p:cNvPr id="292" name="Group 291">
                <a:extLst>
                  <a:ext uri="{FF2B5EF4-FFF2-40B4-BE49-F238E27FC236}">
                    <a16:creationId xmlns:a16="http://schemas.microsoft.com/office/drawing/2014/main" id="{15AE861F-CFA8-418A-A69C-D07E6D58FDBB}"/>
                  </a:ext>
                </a:extLst>
              </p:cNvPr>
              <p:cNvGrpSpPr>
                <a:grpSpLocks noChangeAspect="1"/>
              </p:cNvGrpSpPr>
              <p:nvPr/>
            </p:nvGrpSpPr>
            <p:grpSpPr>
              <a:xfrm>
                <a:off x="3525324" y="1421011"/>
                <a:ext cx="563351" cy="491934"/>
                <a:chOff x="1826999" y="2833472"/>
                <a:chExt cx="867052" cy="757132"/>
              </a:xfrm>
            </p:grpSpPr>
            <p:sp>
              <p:nvSpPr>
                <p:cNvPr id="294" name="UniversalApp_E8CC">
                  <a:extLst>
                    <a:ext uri="{FF2B5EF4-FFF2-40B4-BE49-F238E27FC236}">
                      <a16:creationId xmlns:a16="http://schemas.microsoft.com/office/drawing/2014/main" id="{5100FEAD-A030-4CAE-ACB2-19D0C4A26EC2}"/>
                    </a:ext>
                  </a:extLst>
                </p:cNvPr>
                <p:cNvSpPr>
                  <a:spLocks noChangeAspect="1" noEditPoints="1"/>
                </p:cNvSpPr>
                <p:nvPr/>
              </p:nvSpPr>
              <p:spPr bwMode="auto">
                <a:xfrm>
                  <a:off x="1826999" y="2833472"/>
                  <a:ext cx="794146" cy="582761"/>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kern="0">
                    <a:gradFill>
                      <a:gsLst>
                        <a:gs pos="0">
                          <a:srgbClr val="505050"/>
                        </a:gs>
                        <a:gs pos="100000">
                          <a:srgbClr val="505050"/>
                        </a:gs>
                      </a:gsLst>
                    </a:gradFill>
                    <a:latin typeface="Segoe UI Semilight"/>
                  </a:endParaRPr>
                </a:p>
              </p:txBody>
            </p:sp>
            <p:sp>
              <p:nvSpPr>
                <p:cNvPr id="295" name="Touch_E815">
                  <a:extLst>
                    <a:ext uri="{FF2B5EF4-FFF2-40B4-BE49-F238E27FC236}">
                      <a16:creationId xmlns:a16="http://schemas.microsoft.com/office/drawing/2014/main" id="{FAB493B4-1057-4D81-B01D-69379C61D676}"/>
                    </a:ext>
                  </a:extLst>
                </p:cNvPr>
                <p:cNvSpPr>
                  <a:spLocks noChangeAspect="1" noEditPoints="1"/>
                </p:cNvSpPr>
                <p:nvPr/>
              </p:nvSpPr>
              <p:spPr bwMode="auto">
                <a:xfrm>
                  <a:off x="2295307" y="3007843"/>
                  <a:ext cx="398744" cy="582761"/>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solidFill>
                  <a:srgbClr val="0078D4"/>
                </a:solidFill>
                <a:ln w="15875" cap="sq">
                  <a:solidFill>
                    <a:srgbClr val="FFFFFF"/>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defRPr/>
                  </a:pPr>
                  <a:endParaRPr lang="en-US" sz="1765" kern="0">
                    <a:gradFill>
                      <a:gsLst>
                        <a:gs pos="0">
                          <a:srgbClr val="505050"/>
                        </a:gs>
                        <a:gs pos="100000">
                          <a:srgbClr val="505050"/>
                        </a:gs>
                      </a:gsLst>
                      <a:lin ang="5400000" scaled="1"/>
                    </a:gradFill>
                    <a:latin typeface="Segoe UI Semilight"/>
                  </a:endParaRPr>
                </a:p>
              </p:txBody>
            </p:sp>
          </p:grpSp>
          <p:sp>
            <p:nvSpPr>
              <p:cNvPr id="293" name="Rectangle 292">
                <a:extLst>
                  <a:ext uri="{FF2B5EF4-FFF2-40B4-BE49-F238E27FC236}">
                    <a16:creationId xmlns:a16="http://schemas.microsoft.com/office/drawing/2014/main" id="{7D16A8D4-9DD8-457F-B083-AA5BEA1E276F}"/>
                  </a:ext>
                </a:extLst>
              </p:cNvPr>
              <p:cNvSpPr/>
              <p:nvPr/>
            </p:nvSpPr>
            <p:spPr>
              <a:xfrm>
                <a:off x="2956674" y="2202375"/>
                <a:ext cx="1764153" cy="523220"/>
              </a:xfrm>
              <a:prstGeom prst="rect">
                <a:avLst/>
              </a:prstGeom>
            </p:spPr>
            <p:txBody>
              <a:bodyPr wrap="square">
                <a:spAutoFit/>
              </a:bodyPr>
              <a:lstStyle/>
              <a:p>
                <a:pPr algn="ctr" defTabSz="896354">
                  <a:buClr>
                    <a:srgbClr val="E9E9E9"/>
                  </a:buClr>
                  <a:defRPr/>
                </a:pPr>
                <a:r>
                  <a:rPr lang="en-US" sz="1372" dirty="0">
                    <a:latin typeface="Segoe UI"/>
                    <a:cs typeface="Segoe UI Semilight" panose="020B0402040204020203" pitchFamily="34" charset="0"/>
                  </a:rPr>
                  <a:t>Cross-Device</a:t>
                </a:r>
              </a:p>
              <a:p>
                <a:pPr algn="ctr" defTabSz="896354">
                  <a:buClr>
                    <a:srgbClr val="E9E9E9"/>
                  </a:buClr>
                  <a:defRPr/>
                </a:pPr>
                <a:r>
                  <a:rPr lang="en-US" sz="1372" dirty="0">
                    <a:latin typeface="Segoe UI"/>
                    <a:cs typeface="Segoe UI Semilight" panose="020B0402040204020203" pitchFamily="34" charset="0"/>
                  </a:rPr>
                  <a:t>Cross-Platform</a:t>
                </a:r>
              </a:p>
            </p:txBody>
          </p:sp>
        </p:grpSp>
        <p:grpSp>
          <p:nvGrpSpPr>
            <p:cNvPr id="246" name="Group 245">
              <a:extLst>
                <a:ext uri="{FF2B5EF4-FFF2-40B4-BE49-F238E27FC236}">
                  <a16:creationId xmlns:a16="http://schemas.microsoft.com/office/drawing/2014/main" id="{89D71376-BC7B-4610-989D-D71CCE1549BF}"/>
                </a:ext>
              </a:extLst>
            </p:cNvPr>
            <p:cNvGrpSpPr/>
            <p:nvPr/>
          </p:nvGrpSpPr>
          <p:grpSpPr>
            <a:xfrm>
              <a:off x="9427091" y="1380653"/>
              <a:ext cx="1764153" cy="1568148"/>
              <a:chOff x="7385682" y="1122041"/>
              <a:chExt cx="1764153" cy="1568148"/>
            </a:xfrm>
          </p:grpSpPr>
          <p:sp>
            <p:nvSpPr>
              <p:cNvPr id="287" name="Oval 286">
                <a:extLst>
                  <a:ext uri="{FF2B5EF4-FFF2-40B4-BE49-F238E27FC236}">
                    <a16:creationId xmlns:a16="http://schemas.microsoft.com/office/drawing/2014/main" id="{EB29EAC3-18BC-4ED4-9201-F618C71157C6}"/>
                  </a:ext>
                </a:extLst>
              </p:cNvPr>
              <p:cNvSpPr/>
              <p:nvPr/>
            </p:nvSpPr>
            <p:spPr>
              <a:xfrm>
                <a:off x="7791011" y="1122041"/>
                <a:ext cx="966196" cy="966196"/>
              </a:xfrm>
              <a:prstGeom prst="ellipse">
                <a:avLst/>
              </a:prstGeom>
              <a:solidFill>
                <a:srgbClr val="0078D4"/>
              </a:solidFill>
              <a:ln w="25400" cap="flat" cmpd="sng" algn="ctr">
                <a:noFill/>
                <a:prstDash val="solid"/>
              </a:ln>
              <a:effectLst/>
            </p:spPr>
            <p:txBody>
              <a:bodyPr rtlCol="0" anchor="ctr"/>
              <a:lstStyle/>
              <a:p>
                <a:pPr algn="ctr" defTabSz="896386">
                  <a:defRPr/>
                </a:pPr>
                <a:endParaRPr lang="en-US" sz="980" kern="0" dirty="0">
                  <a:solidFill>
                    <a:prstClr val="white"/>
                  </a:solidFill>
                  <a:latin typeface="Arial" pitchFamily="34" charset="0"/>
                  <a:cs typeface="Arial" pitchFamily="34" charset="0"/>
                </a:endParaRPr>
              </a:p>
            </p:txBody>
          </p:sp>
          <p:sp>
            <p:nvSpPr>
              <p:cNvPr id="288" name="binary" title="Icon of binary code, ones and zeros">
                <a:extLst>
                  <a:ext uri="{FF2B5EF4-FFF2-40B4-BE49-F238E27FC236}">
                    <a16:creationId xmlns:a16="http://schemas.microsoft.com/office/drawing/2014/main" id="{6F3A2BBF-7A85-4274-829E-149AD4E5C40C}"/>
                  </a:ext>
                </a:extLst>
              </p:cNvPr>
              <p:cNvSpPr>
                <a:spLocks noChangeAspect="1" noEditPoints="1"/>
              </p:cNvSpPr>
              <p:nvPr/>
            </p:nvSpPr>
            <p:spPr bwMode="auto">
              <a:xfrm>
                <a:off x="8045549" y="1480754"/>
                <a:ext cx="423524" cy="36571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270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54">
                  <a:defRPr/>
                </a:pPr>
                <a:endParaRPr lang="en-US" sz="1730" kern="0">
                  <a:solidFill>
                    <a:srgbClr val="1A1A1A"/>
                  </a:solidFill>
                  <a:latin typeface="Segoe UI"/>
                </a:endParaRPr>
              </a:p>
            </p:txBody>
          </p:sp>
          <p:sp>
            <p:nvSpPr>
              <p:cNvPr id="289" name="Processing_E9F5" title="Icon of two interlocked gears">
                <a:extLst>
                  <a:ext uri="{FF2B5EF4-FFF2-40B4-BE49-F238E27FC236}">
                    <a16:creationId xmlns:a16="http://schemas.microsoft.com/office/drawing/2014/main" id="{E20B4598-C808-42B1-B129-AFE0D0287A94}"/>
                  </a:ext>
                </a:extLst>
              </p:cNvPr>
              <p:cNvSpPr>
                <a:spLocks noChangeAspect="1" noEditPoints="1"/>
              </p:cNvSpPr>
              <p:nvPr/>
            </p:nvSpPr>
            <p:spPr bwMode="auto">
              <a:xfrm>
                <a:off x="8177207" y="1241630"/>
                <a:ext cx="423524" cy="3688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solidFill>
                <a:srgbClr val="0078D4"/>
              </a:solidFill>
              <a:ln w="15875" cap="flat">
                <a:solidFill>
                  <a:srgbClr val="FFFFFF"/>
                </a:solidFill>
                <a:prstDash val="solid"/>
                <a:miter lim="800000"/>
                <a:headEnd/>
                <a:tailEnd/>
              </a:ln>
            </p:spPr>
            <p:txBody>
              <a:bodyPr vert="horz" wrap="square" lIns="89642" tIns="44821" rIns="89642" bIns="44821" numCol="1" anchor="t" anchorCtr="0" compatLnSpc="1">
                <a:prstTxWarp prst="textNoShape">
                  <a:avLst/>
                </a:prstTxWarp>
              </a:bodyPr>
              <a:lstStyle/>
              <a:p>
                <a:pPr defTabSz="896354">
                  <a:defRPr/>
                </a:pPr>
                <a:endParaRPr lang="en-US" sz="1730" kern="0">
                  <a:solidFill>
                    <a:srgbClr val="1A1A1A"/>
                  </a:solidFill>
                  <a:latin typeface="Segoe UI"/>
                </a:endParaRPr>
              </a:p>
            </p:txBody>
          </p:sp>
          <p:sp>
            <p:nvSpPr>
              <p:cNvPr id="290" name="Rectangle 289">
                <a:extLst>
                  <a:ext uri="{FF2B5EF4-FFF2-40B4-BE49-F238E27FC236}">
                    <a16:creationId xmlns:a16="http://schemas.microsoft.com/office/drawing/2014/main" id="{1E925628-C001-44B2-B670-00D745753E4F}"/>
                  </a:ext>
                </a:extLst>
              </p:cNvPr>
              <p:cNvSpPr/>
              <p:nvPr/>
            </p:nvSpPr>
            <p:spPr>
              <a:xfrm>
                <a:off x="7385682" y="2166969"/>
                <a:ext cx="1764153" cy="523220"/>
              </a:xfrm>
              <a:prstGeom prst="rect">
                <a:avLst/>
              </a:prstGeom>
            </p:spPr>
            <p:txBody>
              <a:bodyPr wrap="square">
                <a:spAutoFit/>
              </a:bodyPr>
              <a:lstStyle/>
              <a:p>
                <a:pPr algn="ctr" defTabSz="896354">
                  <a:buClr>
                    <a:srgbClr val="E9E9E9"/>
                  </a:buClr>
                  <a:defRPr/>
                </a:pPr>
                <a:r>
                  <a:rPr lang="en-US" sz="1372" dirty="0">
                    <a:latin typeface="Segoe UI"/>
                    <a:cs typeface="Segoe UI Semilight" panose="020B0402040204020203" pitchFamily="34" charset="0"/>
                  </a:rPr>
                  <a:t>Intelligent</a:t>
                </a:r>
                <a:br>
                  <a:rPr lang="en-US" sz="1372" dirty="0">
                    <a:latin typeface="Segoe UI"/>
                    <a:cs typeface="Segoe UI Semilight" panose="020B0402040204020203" pitchFamily="34" charset="0"/>
                  </a:rPr>
                </a:br>
                <a:r>
                  <a:rPr lang="en-US" sz="1372" dirty="0">
                    <a:latin typeface="Segoe UI"/>
                    <a:cs typeface="Segoe UI Semilight" panose="020B0402040204020203" pitchFamily="34" charset="0"/>
                  </a:rPr>
                  <a:t>and Data-driven</a:t>
                </a:r>
              </a:p>
            </p:txBody>
          </p:sp>
        </p:grpSp>
        <p:grpSp>
          <p:nvGrpSpPr>
            <p:cNvPr id="247" name="Group 246">
              <a:extLst>
                <a:ext uri="{FF2B5EF4-FFF2-40B4-BE49-F238E27FC236}">
                  <a16:creationId xmlns:a16="http://schemas.microsoft.com/office/drawing/2014/main" id="{C424B70C-3893-4C64-94AD-A9A4832D09A4}"/>
                </a:ext>
              </a:extLst>
            </p:cNvPr>
            <p:cNvGrpSpPr/>
            <p:nvPr/>
          </p:nvGrpSpPr>
          <p:grpSpPr>
            <a:xfrm>
              <a:off x="7254660" y="719504"/>
              <a:ext cx="1764153" cy="1544708"/>
              <a:chOff x="7083210" y="687754"/>
              <a:chExt cx="1764153" cy="1544708"/>
            </a:xfrm>
          </p:grpSpPr>
          <p:grpSp>
            <p:nvGrpSpPr>
              <p:cNvPr id="283" name="Group 282">
                <a:extLst>
                  <a:ext uri="{FF2B5EF4-FFF2-40B4-BE49-F238E27FC236}">
                    <a16:creationId xmlns:a16="http://schemas.microsoft.com/office/drawing/2014/main" id="{8FE1BCE0-FB89-4017-819C-04C6D380C56F}"/>
                  </a:ext>
                </a:extLst>
              </p:cNvPr>
              <p:cNvGrpSpPr/>
              <p:nvPr/>
            </p:nvGrpSpPr>
            <p:grpSpPr>
              <a:xfrm>
                <a:off x="7083210" y="687754"/>
                <a:ext cx="1764153" cy="1544708"/>
                <a:chOff x="7083210" y="687754"/>
                <a:chExt cx="1764153" cy="1544708"/>
              </a:xfrm>
            </p:grpSpPr>
            <p:sp>
              <p:nvSpPr>
                <p:cNvPr id="285" name="Oval 284">
                  <a:extLst>
                    <a:ext uri="{FF2B5EF4-FFF2-40B4-BE49-F238E27FC236}">
                      <a16:creationId xmlns:a16="http://schemas.microsoft.com/office/drawing/2014/main" id="{6D3B4619-7D3B-4C3C-830C-CFC7538EB0D6}"/>
                    </a:ext>
                  </a:extLst>
                </p:cNvPr>
                <p:cNvSpPr/>
                <p:nvPr/>
              </p:nvSpPr>
              <p:spPr>
                <a:xfrm>
                  <a:off x="7480926" y="687754"/>
                  <a:ext cx="968719" cy="968720"/>
                </a:xfrm>
                <a:prstGeom prst="ellipse">
                  <a:avLst/>
                </a:prstGeom>
                <a:solidFill>
                  <a:srgbClr val="0078D4"/>
                </a:solidFill>
                <a:ln w="25400" cap="flat" cmpd="sng" algn="ctr">
                  <a:noFill/>
                  <a:prstDash val="solid"/>
                </a:ln>
                <a:effectLst/>
              </p:spPr>
              <p:txBody>
                <a:bodyPr rtlCol="0" anchor="ctr"/>
                <a:lstStyle/>
                <a:p>
                  <a:pPr algn="ctr" defTabSz="896386">
                    <a:defRPr/>
                  </a:pPr>
                  <a:endParaRPr lang="en-US" sz="980" kern="0" dirty="0">
                    <a:solidFill>
                      <a:prstClr val="white"/>
                    </a:solidFill>
                    <a:latin typeface="Arial" pitchFamily="34" charset="0"/>
                    <a:cs typeface="Arial" pitchFamily="34" charset="0"/>
                  </a:endParaRPr>
                </a:p>
              </p:txBody>
            </p:sp>
            <p:sp>
              <p:nvSpPr>
                <p:cNvPr id="286" name="Rectangle 285">
                  <a:extLst>
                    <a:ext uri="{FF2B5EF4-FFF2-40B4-BE49-F238E27FC236}">
                      <a16:creationId xmlns:a16="http://schemas.microsoft.com/office/drawing/2014/main" id="{3974BD9D-A56E-4141-B331-BFC3EDF92381}"/>
                    </a:ext>
                  </a:extLst>
                </p:cNvPr>
                <p:cNvSpPr/>
                <p:nvPr/>
              </p:nvSpPr>
              <p:spPr>
                <a:xfrm>
                  <a:off x="7083210" y="1709242"/>
                  <a:ext cx="1764153" cy="523220"/>
                </a:xfrm>
                <a:prstGeom prst="rect">
                  <a:avLst/>
                </a:prstGeom>
              </p:spPr>
              <p:txBody>
                <a:bodyPr wrap="square">
                  <a:spAutoFit/>
                </a:bodyPr>
                <a:lstStyle/>
                <a:p>
                  <a:pPr algn="ctr" defTabSz="896354">
                    <a:buClr>
                      <a:srgbClr val="E9E9E9"/>
                    </a:buClr>
                    <a:defRPr/>
                  </a:pPr>
                  <a:r>
                    <a:rPr lang="en-US" sz="1372" dirty="0">
                      <a:latin typeface="Segoe UI"/>
                      <a:cs typeface="Segoe UI Semilight" panose="020B0402040204020203" pitchFamily="34" charset="0"/>
                    </a:rPr>
                    <a:t>Immersive</a:t>
                  </a:r>
                  <a:br>
                    <a:rPr lang="en-US" sz="1372" dirty="0">
                      <a:latin typeface="Segoe UI"/>
                      <a:cs typeface="Segoe UI Semilight" panose="020B0402040204020203" pitchFamily="34" charset="0"/>
                    </a:rPr>
                  </a:br>
                  <a:r>
                    <a:rPr lang="en-US" sz="1372" dirty="0">
                      <a:latin typeface="Segoe UI"/>
                      <a:cs typeface="Segoe UI Semilight" panose="020B0402040204020203" pitchFamily="34" charset="0"/>
                    </a:rPr>
                    <a:t>and Personal</a:t>
                  </a:r>
                </a:p>
              </p:txBody>
            </p:sp>
          </p:grpSp>
          <p:sp>
            <p:nvSpPr>
              <p:cNvPr id="284" name="Data &amp; AI" title="Icon of several circles connected to eachother by lines">
                <a:extLst>
                  <a:ext uri="{FF2B5EF4-FFF2-40B4-BE49-F238E27FC236}">
                    <a16:creationId xmlns:a16="http://schemas.microsoft.com/office/drawing/2014/main" id="{C8006094-9FF9-40DA-AE13-0CC6D0F1DD8E}"/>
                  </a:ext>
                </a:extLst>
              </p:cNvPr>
              <p:cNvSpPr>
                <a:spLocks noChangeAspect="1" noEditPoints="1"/>
              </p:cNvSpPr>
              <p:nvPr/>
            </p:nvSpPr>
            <p:spPr bwMode="auto">
              <a:xfrm>
                <a:off x="7637889" y="928103"/>
                <a:ext cx="642092" cy="513421"/>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defRPr/>
                </a:pPr>
                <a:endParaRPr lang="en-US">
                  <a:gradFill>
                    <a:gsLst>
                      <a:gs pos="0">
                        <a:srgbClr val="505050"/>
                      </a:gs>
                      <a:gs pos="100000">
                        <a:srgbClr val="505050"/>
                      </a:gs>
                    </a:gsLst>
                  </a:gradFill>
                  <a:latin typeface="Segoe UI"/>
                </a:endParaRPr>
              </a:p>
            </p:txBody>
          </p:sp>
        </p:grpSp>
        <p:sp>
          <p:nvSpPr>
            <p:cNvPr id="248" name="Rectangle 247">
              <a:extLst>
                <a:ext uri="{FF2B5EF4-FFF2-40B4-BE49-F238E27FC236}">
                  <a16:creationId xmlns:a16="http://schemas.microsoft.com/office/drawing/2014/main" id="{51D69E45-0C6F-4090-929E-349FA91753AF}"/>
                </a:ext>
              </a:extLst>
            </p:cNvPr>
            <p:cNvSpPr/>
            <p:nvPr/>
          </p:nvSpPr>
          <p:spPr>
            <a:xfrm>
              <a:off x="4186878" y="4852203"/>
              <a:ext cx="1764153" cy="307777"/>
            </a:xfrm>
            <a:prstGeom prst="rect">
              <a:avLst/>
            </a:prstGeom>
          </p:spPr>
          <p:txBody>
            <a:bodyPr wrap="square">
              <a:spAutoFit/>
            </a:bodyPr>
            <a:lstStyle/>
            <a:p>
              <a:pPr algn="ctr" defTabSz="896354">
                <a:buClr>
                  <a:srgbClr val="E9E9E9"/>
                </a:buClr>
                <a:defRPr/>
              </a:pPr>
              <a:r>
                <a:rPr lang="en-US" sz="1372" dirty="0">
                  <a:latin typeface="Segoe UI"/>
                  <a:cs typeface="Segoe UI Semilight" panose="020B0402040204020203" pitchFamily="34" charset="0"/>
                </a:rPr>
                <a:t>Containers</a:t>
              </a:r>
            </a:p>
          </p:txBody>
        </p:sp>
        <p:sp>
          <p:nvSpPr>
            <p:cNvPr id="249" name="Rectangle 248">
              <a:extLst>
                <a:ext uri="{FF2B5EF4-FFF2-40B4-BE49-F238E27FC236}">
                  <a16:creationId xmlns:a16="http://schemas.microsoft.com/office/drawing/2014/main" id="{385DF56D-2B58-427F-8E83-0D5D13F56F87}"/>
                </a:ext>
              </a:extLst>
            </p:cNvPr>
            <p:cNvSpPr/>
            <p:nvPr/>
          </p:nvSpPr>
          <p:spPr>
            <a:xfrm>
              <a:off x="5804349" y="5674377"/>
              <a:ext cx="1764153" cy="307777"/>
            </a:xfrm>
            <a:prstGeom prst="rect">
              <a:avLst/>
            </a:prstGeom>
          </p:spPr>
          <p:txBody>
            <a:bodyPr wrap="square">
              <a:spAutoFit/>
            </a:bodyPr>
            <a:lstStyle/>
            <a:p>
              <a:pPr algn="ctr" defTabSz="896354">
                <a:buClr>
                  <a:srgbClr val="E9E9E9"/>
                </a:buClr>
                <a:defRPr/>
              </a:pPr>
              <a:r>
                <a:rPr lang="en-US" sz="1372" dirty="0">
                  <a:latin typeface="Segoe UI"/>
                  <a:cs typeface="Segoe UI Semilight" panose="020B0402040204020203" pitchFamily="34" charset="0"/>
                </a:rPr>
                <a:t>Orchestrators</a:t>
              </a:r>
            </a:p>
          </p:txBody>
        </p:sp>
        <p:sp>
          <p:nvSpPr>
            <p:cNvPr id="250" name="Rectangle 249">
              <a:extLst>
                <a:ext uri="{FF2B5EF4-FFF2-40B4-BE49-F238E27FC236}">
                  <a16:creationId xmlns:a16="http://schemas.microsoft.com/office/drawing/2014/main" id="{3A060B2A-747B-4156-B834-692CAD179BA2}"/>
                </a:ext>
              </a:extLst>
            </p:cNvPr>
            <p:cNvSpPr/>
            <p:nvPr/>
          </p:nvSpPr>
          <p:spPr>
            <a:xfrm>
              <a:off x="10010848" y="5031290"/>
              <a:ext cx="1764153" cy="307777"/>
            </a:xfrm>
            <a:prstGeom prst="rect">
              <a:avLst/>
            </a:prstGeom>
          </p:spPr>
          <p:txBody>
            <a:bodyPr wrap="square">
              <a:spAutoFit/>
            </a:bodyPr>
            <a:lstStyle/>
            <a:p>
              <a:pPr algn="ctr" defTabSz="896354">
                <a:buClr>
                  <a:srgbClr val="E9E9E9"/>
                </a:buClr>
                <a:defRPr/>
              </a:pPr>
              <a:r>
                <a:rPr lang="en-US" sz="1372" dirty="0">
                  <a:latin typeface="Segoe UI"/>
                  <a:cs typeface="Segoe UI Semilight" panose="020B0402040204020203" pitchFamily="34" charset="0"/>
                </a:rPr>
                <a:t>Microservices</a:t>
              </a:r>
            </a:p>
          </p:txBody>
        </p:sp>
        <p:sp>
          <p:nvSpPr>
            <p:cNvPr id="256" name="Rectangle 255">
              <a:extLst>
                <a:ext uri="{FF2B5EF4-FFF2-40B4-BE49-F238E27FC236}">
                  <a16:creationId xmlns:a16="http://schemas.microsoft.com/office/drawing/2014/main" id="{E80CBC20-6402-43CC-92BB-FCB567D7C92D}"/>
                </a:ext>
              </a:extLst>
            </p:cNvPr>
            <p:cNvSpPr/>
            <p:nvPr/>
          </p:nvSpPr>
          <p:spPr>
            <a:xfrm>
              <a:off x="7889222" y="5846594"/>
              <a:ext cx="1764153" cy="307777"/>
            </a:xfrm>
            <a:prstGeom prst="rect">
              <a:avLst/>
            </a:prstGeom>
          </p:spPr>
          <p:txBody>
            <a:bodyPr wrap="square">
              <a:spAutoFit/>
            </a:bodyPr>
            <a:lstStyle/>
            <a:p>
              <a:pPr algn="ctr" defTabSz="896354">
                <a:buClr>
                  <a:srgbClr val="E9E9E9"/>
                </a:buClr>
                <a:defRPr/>
              </a:pPr>
              <a:r>
                <a:rPr lang="en-US" sz="1372" dirty="0">
                  <a:latin typeface="Segoe UI"/>
                  <a:cs typeface="Segoe UI Semilight" panose="020B0402040204020203" pitchFamily="34" charset="0"/>
                </a:rPr>
                <a:t>Serverless</a:t>
              </a:r>
            </a:p>
          </p:txBody>
        </p:sp>
        <p:grpSp>
          <p:nvGrpSpPr>
            <p:cNvPr id="257" name="Group 256">
              <a:extLst>
                <a:ext uri="{FF2B5EF4-FFF2-40B4-BE49-F238E27FC236}">
                  <a16:creationId xmlns:a16="http://schemas.microsoft.com/office/drawing/2014/main" id="{4AB93EDC-1379-49B8-9D8B-DECB84CA3B3C}"/>
                </a:ext>
              </a:extLst>
            </p:cNvPr>
            <p:cNvGrpSpPr>
              <a:grpSpLocks noChangeAspect="1"/>
            </p:cNvGrpSpPr>
            <p:nvPr/>
          </p:nvGrpSpPr>
          <p:grpSpPr>
            <a:xfrm>
              <a:off x="10584621" y="4175020"/>
              <a:ext cx="490127" cy="566928"/>
              <a:chOff x="8226162" y="3539423"/>
              <a:chExt cx="849514" cy="982634"/>
            </a:xfrm>
          </p:grpSpPr>
          <p:sp>
            <p:nvSpPr>
              <p:cNvPr id="271" name="Freeform 17">
                <a:extLst>
                  <a:ext uri="{FF2B5EF4-FFF2-40B4-BE49-F238E27FC236}">
                    <a16:creationId xmlns:a16="http://schemas.microsoft.com/office/drawing/2014/main" id="{52B08A28-D087-4FE1-AA66-A0C08E3B49CE}"/>
                  </a:ext>
                </a:extLst>
              </p:cNvPr>
              <p:cNvSpPr>
                <a:spLocks/>
              </p:cNvSpPr>
              <p:nvPr/>
            </p:nvSpPr>
            <p:spPr bwMode="auto">
              <a:xfrm>
                <a:off x="8707795" y="4004117"/>
                <a:ext cx="367881" cy="425969"/>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68" tIns="43933" rIns="87868" bIns="43933" numCol="1" spcCol="0" rtlCol="0" fromWordArt="0" anchor="t" anchorCtr="0" forceAA="0" compatLnSpc="1">
                <a:prstTxWarp prst="textNoShape">
                  <a:avLst/>
                </a:prstTxWarp>
                <a:noAutofit/>
              </a:bodyPr>
              <a:lstStyle/>
              <a:p>
                <a:pPr defTabSz="896182">
                  <a:defRPr/>
                </a:pPr>
                <a:endParaRPr lang="en-US" sz="1730" kern="0">
                  <a:solidFill>
                    <a:srgbClr val="FFFFFF"/>
                  </a:solidFill>
                  <a:latin typeface="Segoe UI Semilight"/>
                </a:endParaRPr>
              </a:p>
            </p:txBody>
          </p:sp>
          <p:sp>
            <p:nvSpPr>
              <p:cNvPr id="272" name="Freeform 18">
                <a:extLst>
                  <a:ext uri="{FF2B5EF4-FFF2-40B4-BE49-F238E27FC236}">
                    <a16:creationId xmlns:a16="http://schemas.microsoft.com/office/drawing/2014/main" id="{33A5702C-B2D2-465D-BB6D-344E5C166B13}"/>
                  </a:ext>
                </a:extLst>
              </p:cNvPr>
              <p:cNvSpPr>
                <a:spLocks/>
              </p:cNvSpPr>
              <p:nvPr/>
            </p:nvSpPr>
            <p:spPr bwMode="auto">
              <a:xfrm>
                <a:off x="8707795" y="4113030"/>
                <a:ext cx="367881" cy="106492"/>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68" tIns="43933" rIns="87868" bIns="43933" numCol="1" spcCol="0" rtlCol="0" fromWordArt="0" anchor="t" anchorCtr="0" forceAA="0" compatLnSpc="1">
                <a:prstTxWarp prst="textNoShape">
                  <a:avLst/>
                </a:prstTxWarp>
                <a:noAutofit/>
              </a:bodyPr>
              <a:lstStyle/>
              <a:p>
                <a:pPr defTabSz="896182">
                  <a:defRPr/>
                </a:pPr>
                <a:endParaRPr lang="en-US" sz="1730" kern="0">
                  <a:solidFill>
                    <a:srgbClr val="FFFFFF"/>
                  </a:solidFill>
                  <a:latin typeface="Segoe UI Semilight"/>
                </a:endParaRPr>
              </a:p>
            </p:txBody>
          </p:sp>
          <p:sp>
            <p:nvSpPr>
              <p:cNvPr id="273" name="Line 19">
                <a:extLst>
                  <a:ext uri="{FF2B5EF4-FFF2-40B4-BE49-F238E27FC236}">
                    <a16:creationId xmlns:a16="http://schemas.microsoft.com/office/drawing/2014/main" id="{0E763879-531E-4F6D-9D18-293E04073E69}"/>
                  </a:ext>
                </a:extLst>
              </p:cNvPr>
              <p:cNvSpPr>
                <a:spLocks noChangeShapeType="1"/>
              </p:cNvSpPr>
              <p:nvPr/>
            </p:nvSpPr>
            <p:spPr bwMode="auto">
              <a:xfrm>
                <a:off x="8891736" y="4205000"/>
                <a:ext cx="0" cy="225086"/>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68" tIns="43933" rIns="87868" bIns="43933" numCol="1" spcCol="0" rtlCol="0" fromWordArt="0" anchor="t" anchorCtr="0" forceAA="0" compatLnSpc="1">
                <a:prstTxWarp prst="textNoShape">
                  <a:avLst/>
                </a:prstTxWarp>
                <a:noAutofit/>
              </a:bodyPr>
              <a:lstStyle/>
              <a:p>
                <a:pPr defTabSz="896182">
                  <a:defRPr/>
                </a:pPr>
                <a:endParaRPr lang="en-US" sz="1730" kern="0">
                  <a:solidFill>
                    <a:srgbClr val="FFFFFF"/>
                  </a:solidFill>
                  <a:latin typeface="Segoe UI Semilight"/>
                </a:endParaRPr>
              </a:p>
            </p:txBody>
          </p:sp>
          <p:sp>
            <p:nvSpPr>
              <p:cNvPr id="274" name="Freeform 20">
                <a:extLst>
                  <a:ext uri="{FF2B5EF4-FFF2-40B4-BE49-F238E27FC236}">
                    <a16:creationId xmlns:a16="http://schemas.microsoft.com/office/drawing/2014/main" id="{A2961D23-37A1-4BEE-AAE9-A3E28F8F82D8}"/>
                  </a:ext>
                </a:extLst>
              </p:cNvPr>
              <p:cNvSpPr>
                <a:spLocks/>
              </p:cNvSpPr>
              <p:nvPr/>
            </p:nvSpPr>
            <p:spPr bwMode="auto">
              <a:xfrm>
                <a:off x="8226162" y="4004117"/>
                <a:ext cx="367881" cy="425969"/>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68" tIns="43933" rIns="87868" bIns="43933" numCol="1" spcCol="0" rtlCol="0" fromWordArt="0" anchor="t" anchorCtr="0" forceAA="0" compatLnSpc="1">
                <a:prstTxWarp prst="textNoShape">
                  <a:avLst/>
                </a:prstTxWarp>
                <a:noAutofit/>
              </a:bodyPr>
              <a:lstStyle/>
              <a:p>
                <a:pPr defTabSz="896182">
                  <a:defRPr/>
                </a:pPr>
                <a:endParaRPr lang="en-US" sz="1730" kern="0">
                  <a:solidFill>
                    <a:srgbClr val="FFFFFF"/>
                  </a:solidFill>
                  <a:latin typeface="Segoe UI Semilight"/>
                </a:endParaRPr>
              </a:p>
            </p:txBody>
          </p:sp>
          <p:sp>
            <p:nvSpPr>
              <p:cNvPr id="275" name="Freeform 21">
                <a:extLst>
                  <a:ext uri="{FF2B5EF4-FFF2-40B4-BE49-F238E27FC236}">
                    <a16:creationId xmlns:a16="http://schemas.microsoft.com/office/drawing/2014/main" id="{0955BAB9-47D3-485D-9884-0806C5AB4E28}"/>
                  </a:ext>
                </a:extLst>
              </p:cNvPr>
              <p:cNvSpPr>
                <a:spLocks/>
              </p:cNvSpPr>
              <p:nvPr/>
            </p:nvSpPr>
            <p:spPr bwMode="auto">
              <a:xfrm>
                <a:off x="8226162" y="4113030"/>
                <a:ext cx="367881" cy="106492"/>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68" tIns="43933" rIns="87868" bIns="43933" numCol="1" spcCol="0" rtlCol="0" fromWordArt="0" anchor="t" anchorCtr="0" forceAA="0" compatLnSpc="1">
                <a:prstTxWarp prst="textNoShape">
                  <a:avLst/>
                </a:prstTxWarp>
                <a:noAutofit/>
              </a:bodyPr>
              <a:lstStyle/>
              <a:p>
                <a:pPr defTabSz="896182">
                  <a:defRPr/>
                </a:pPr>
                <a:endParaRPr lang="en-US" sz="1730" kern="0">
                  <a:solidFill>
                    <a:srgbClr val="FFFFFF"/>
                  </a:solidFill>
                  <a:latin typeface="Segoe UI Semilight"/>
                </a:endParaRPr>
              </a:p>
            </p:txBody>
          </p:sp>
          <p:sp>
            <p:nvSpPr>
              <p:cNvPr id="276" name="Line 22">
                <a:extLst>
                  <a:ext uri="{FF2B5EF4-FFF2-40B4-BE49-F238E27FC236}">
                    <a16:creationId xmlns:a16="http://schemas.microsoft.com/office/drawing/2014/main" id="{9889C4CB-8B61-4034-9602-18CF3F321E2E}"/>
                  </a:ext>
                </a:extLst>
              </p:cNvPr>
              <p:cNvSpPr>
                <a:spLocks noChangeShapeType="1"/>
              </p:cNvSpPr>
              <p:nvPr/>
            </p:nvSpPr>
            <p:spPr bwMode="auto">
              <a:xfrm>
                <a:off x="8410102" y="4205000"/>
                <a:ext cx="0" cy="225086"/>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68" tIns="43933" rIns="87868" bIns="43933" numCol="1" spcCol="0" rtlCol="0" fromWordArt="0" anchor="t" anchorCtr="0" forceAA="0" compatLnSpc="1">
                <a:prstTxWarp prst="textNoShape">
                  <a:avLst/>
                </a:prstTxWarp>
                <a:noAutofit/>
              </a:bodyPr>
              <a:lstStyle/>
              <a:p>
                <a:pPr defTabSz="896182">
                  <a:defRPr/>
                </a:pPr>
                <a:endParaRPr lang="en-US" sz="1730" kern="0">
                  <a:solidFill>
                    <a:srgbClr val="FFFFFF"/>
                  </a:solidFill>
                  <a:latin typeface="Segoe UI Semilight"/>
                </a:endParaRPr>
              </a:p>
            </p:txBody>
          </p:sp>
          <p:sp>
            <p:nvSpPr>
              <p:cNvPr id="277" name="Freeform 23">
                <a:extLst>
                  <a:ext uri="{FF2B5EF4-FFF2-40B4-BE49-F238E27FC236}">
                    <a16:creationId xmlns:a16="http://schemas.microsoft.com/office/drawing/2014/main" id="{B5355CA7-1A6F-4313-AF4C-B345C56ED570}"/>
                  </a:ext>
                </a:extLst>
              </p:cNvPr>
              <p:cNvSpPr>
                <a:spLocks/>
              </p:cNvSpPr>
              <p:nvPr/>
            </p:nvSpPr>
            <p:spPr bwMode="auto">
              <a:xfrm>
                <a:off x="8451247" y="4403463"/>
                <a:ext cx="394504" cy="118594"/>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68" tIns="43933" rIns="87868" bIns="43933" numCol="1" spcCol="0" rtlCol="0" fromWordArt="0" anchor="t" anchorCtr="0" forceAA="0" compatLnSpc="1">
                <a:prstTxWarp prst="textNoShape">
                  <a:avLst/>
                </a:prstTxWarp>
                <a:noAutofit/>
              </a:bodyPr>
              <a:lstStyle/>
              <a:p>
                <a:pPr defTabSz="896182">
                  <a:defRPr/>
                </a:pPr>
                <a:endParaRPr lang="en-US" sz="1730" kern="0">
                  <a:solidFill>
                    <a:srgbClr val="FFFFFF"/>
                  </a:solidFill>
                  <a:latin typeface="Segoe UI Semilight"/>
                </a:endParaRPr>
              </a:p>
            </p:txBody>
          </p:sp>
          <p:sp>
            <p:nvSpPr>
              <p:cNvPr id="278" name="Freeform 24">
                <a:extLst>
                  <a:ext uri="{FF2B5EF4-FFF2-40B4-BE49-F238E27FC236}">
                    <a16:creationId xmlns:a16="http://schemas.microsoft.com/office/drawing/2014/main" id="{4D67392B-F45A-433D-87D3-4B94A9C9D6A9}"/>
                  </a:ext>
                </a:extLst>
              </p:cNvPr>
              <p:cNvSpPr>
                <a:spLocks/>
              </p:cNvSpPr>
              <p:nvPr/>
            </p:nvSpPr>
            <p:spPr bwMode="auto">
              <a:xfrm>
                <a:off x="8468189" y="3539423"/>
                <a:ext cx="367881" cy="425969"/>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68" tIns="43933" rIns="87868" bIns="43933" numCol="1" spcCol="0" rtlCol="0" fromWordArt="0" anchor="t" anchorCtr="0" forceAA="0" compatLnSpc="1">
                <a:prstTxWarp prst="textNoShape">
                  <a:avLst/>
                </a:prstTxWarp>
                <a:noAutofit/>
              </a:bodyPr>
              <a:lstStyle/>
              <a:p>
                <a:pPr defTabSz="896182">
                  <a:defRPr/>
                </a:pPr>
                <a:endParaRPr lang="en-US" sz="1730" kern="0">
                  <a:solidFill>
                    <a:srgbClr val="FFFFFF"/>
                  </a:solidFill>
                  <a:latin typeface="Segoe UI Semilight"/>
                </a:endParaRPr>
              </a:p>
            </p:txBody>
          </p:sp>
          <p:sp>
            <p:nvSpPr>
              <p:cNvPr id="279" name="Freeform 25">
                <a:extLst>
                  <a:ext uri="{FF2B5EF4-FFF2-40B4-BE49-F238E27FC236}">
                    <a16:creationId xmlns:a16="http://schemas.microsoft.com/office/drawing/2014/main" id="{29399A42-3AB4-40A1-8251-99925FF06AF3}"/>
                  </a:ext>
                </a:extLst>
              </p:cNvPr>
              <p:cNvSpPr>
                <a:spLocks/>
              </p:cNvSpPr>
              <p:nvPr/>
            </p:nvSpPr>
            <p:spPr bwMode="auto">
              <a:xfrm>
                <a:off x="8468189" y="3648336"/>
                <a:ext cx="367881" cy="106492"/>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68" tIns="43933" rIns="87868" bIns="43933" numCol="1" spcCol="0" rtlCol="0" fromWordArt="0" anchor="t" anchorCtr="0" forceAA="0" compatLnSpc="1">
                <a:prstTxWarp prst="textNoShape">
                  <a:avLst/>
                </a:prstTxWarp>
                <a:noAutofit/>
              </a:bodyPr>
              <a:lstStyle/>
              <a:p>
                <a:pPr defTabSz="896182">
                  <a:defRPr/>
                </a:pPr>
                <a:endParaRPr lang="en-US" sz="1730" kern="0">
                  <a:solidFill>
                    <a:srgbClr val="FFFFFF"/>
                  </a:solidFill>
                  <a:latin typeface="Segoe UI Semilight"/>
                </a:endParaRPr>
              </a:p>
            </p:txBody>
          </p:sp>
          <p:sp>
            <p:nvSpPr>
              <p:cNvPr id="280" name="Line 26">
                <a:extLst>
                  <a:ext uri="{FF2B5EF4-FFF2-40B4-BE49-F238E27FC236}">
                    <a16:creationId xmlns:a16="http://schemas.microsoft.com/office/drawing/2014/main" id="{E122529E-361D-4FEF-9689-0066B4516468}"/>
                  </a:ext>
                </a:extLst>
              </p:cNvPr>
              <p:cNvSpPr>
                <a:spLocks noChangeShapeType="1"/>
              </p:cNvSpPr>
              <p:nvPr/>
            </p:nvSpPr>
            <p:spPr bwMode="auto">
              <a:xfrm>
                <a:off x="8652129" y="3754828"/>
                <a:ext cx="0" cy="210564"/>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68" tIns="43933" rIns="87868" bIns="43933" numCol="1" spcCol="0" rtlCol="0" fromWordArt="0" anchor="t" anchorCtr="0" forceAA="0" compatLnSpc="1">
                <a:prstTxWarp prst="textNoShape">
                  <a:avLst/>
                </a:prstTxWarp>
                <a:noAutofit/>
              </a:bodyPr>
              <a:lstStyle/>
              <a:p>
                <a:pPr defTabSz="896182">
                  <a:defRPr/>
                </a:pPr>
                <a:endParaRPr lang="en-US" sz="1730" kern="0">
                  <a:solidFill>
                    <a:srgbClr val="FFFFFF"/>
                  </a:solidFill>
                  <a:latin typeface="Segoe UI Semilight"/>
                </a:endParaRPr>
              </a:p>
            </p:txBody>
          </p:sp>
          <p:sp>
            <p:nvSpPr>
              <p:cNvPr id="281" name="Freeform 27">
                <a:extLst>
                  <a:ext uri="{FF2B5EF4-FFF2-40B4-BE49-F238E27FC236}">
                    <a16:creationId xmlns:a16="http://schemas.microsoft.com/office/drawing/2014/main" id="{A37D1DB6-9D79-4C7E-92A5-6CEEBB2BF466}"/>
                  </a:ext>
                </a:extLst>
              </p:cNvPr>
              <p:cNvSpPr>
                <a:spLocks/>
              </p:cNvSpPr>
              <p:nvPr/>
            </p:nvSpPr>
            <p:spPr bwMode="auto">
              <a:xfrm>
                <a:off x="8836069" y="3745147"/>
                <a:ext cx="198462" cy="341260"/>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68" tIns="43933" rIns="87868" bIns="43933" numCol="1" spcCol="0" rtlCol="0" fromWordArt="0" anchor="t" anchorCtr="0" forceAA="0" compatLnSpc="1">
                <a:prstTxWarp prst="textNoShape">
                  <a:avLst/>
                </a:prstTxWarp>
                <a:noAutofit/>
              </a:bodyPr>
              <a:lstStyle/>
              <a:p>
                <a:pPr defTabSz="896182">
                  <a:defRPr/>
                </a:pPr>
                <a:endParaRPr lang="en-US" sz="1730" kern="0">
                  <a:solidFill>
                    <a:srgbClr val="FFFFFF"/>
                  </a:solidFill>
                  <a:latin typeface="Segoe UI Semilight"/>
                </a:endParaRPr>
              </a:p>
            </p:txBody>
          </p:sp>
          <p:sp>
            <p:nvSpPr>
              <p:cNvPr id="282" name="Freeform 28">
                <a:extLst>
                  <a:ext uri="{FF2B5EF4-FFF2-40B4-BE49-F238E27FC236}">
                    <a16:creationId xmlns:a16="http://schemas.microsoft.com/office/drawing/2014/main" id="{20CA9507-4AE5-463C-8C09-21B7B72D0A15}"/>
                  </a:ext>
                </a:extLst>
              </p:cNvPr>
              <p:cNvSpPr>
                <a:spLocks/>
              </p:cNvSpPr>
              <p:nvPr/>
            </p:nvSpPr>
            <p:spPr bwMode="auto">
              <a:xfrm>
                <a:off x="8267307" y="3745147"/>
                <a:ext cx="200882" cy="341260"/>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7868" tIns="43933" rIns="87868" bIns="43933" numCol="1" spcCol="0" rtlCol="0" fromWordArt="0" anchor="t" anchorCtr="0" forceAA="0" compatLnSpc="1">
                <a:prstTxWarp prst="textNoShape">
                  <a:avLst/>
                </a:prstTxWarp>
                <a:noAutofit/>
              </a:bodyPr>
              <a:lstStyle/>
              <a:p>
                <a:pPr defTabSz="896182">
                  <a:defRPr/>
                </a:pPr>
                <a:endParaRPr lang="en-US" sz="1730" kern="0">
                  <a:solidFill>
                    <a:srgbClr val="FFFFFF"/>
                  </a:solidFill>
                  <a:latin typeface="Segoe UI Semilight"/>
                </a:endParaRPr>
              </a:p>
            </p:txBody>
          </p:sp>
        </p:grpSp>
        <p:grpSp>
          <p:nvGrpSpPr>
            <p:cNvPr id="262" name="Group 261">
              <a:extLst>
                <a:ext uri="{FF2B5EF4-FFF2-40B4-BE49-F238E27FC236}">
                  <a16:creationId xmlns:a16="http://schemas.microsoft.com/office/drawing/2014/main" id="{20BA17AF-F676-41CA-BF44-E304098C3FF5}"/>
                </a:ext>
              </a:extLst>
            </p:cNvPr>
            <p:cNvGrpSpPr>
              <a:grpSpLocks noChangeAspect="1"/>
            </p:cNvGrpSpPr>
            <p:nvPr/>
          </p:nvGrpSpPr>
          <p:grpSpPr>
            <a:xfrm>
              <a:off x="4768745" y="4062429"/>
              <a:ext cx="524219" cy="512064"/>
              <a:chOff x="5894388" y="-874713"/>
              <a:chExt cx="547687" cy="534988"/>
            </a:xfrm>
          </p:grpSpPr>
          <p:sp>
            <p:nvSpPr>
              <p:cNvPr id="267" name="Freeform 14">
                <a:extLst>
                  <a:ext uri="{FF2B5EF4-FFF2-40B4-BE49-F238E27FC236}">
                    <a16:creationId xmlns:a16="http://schemas.microsoft.com/office/drawing/2014/main" id="{A7D7264C-427E-4AA8-A6AC-A66DA71D0849}"/>
                  </a:ext>
                </a:extLst>
              </p:cNvPr>
              <p:cNvSpPr>
                <a:spLocks noEditPoints="1"/>
              </p:cNvSpPr>
              <p:nvPr/>
            </p:nvSpPr>
            <p:spPr bwMode="auto">
              <a:xfrm>
                <a:off x="5948363" y="-709613"/>
                <a:ext cx="234950" cy="200025"/>
              </a:xfrm>
              <a:custGeom>
                <a:avLst/>
                <a:gdLst>
                  <a:gd name="T0" fmla="*/ 112 w 148"/>
                  <a:gd name="T1" fmla="*/ 126 h 126"/>
                  <a:gd name="T2" fmla="*/ 36 w 148"/>
                  <a:gd name="T3" fmla="*/ 126 h 126"/>
                  <a:gd name="T4" fmla="*/ 0 w 148"/>
                  <a:gd name="T5" fmla="*/ 65 h 126"/>
                  <a:gd name="T6" fmla="*/ 36 w 148"/>
                  <a:gd name="T7" fmla="*/ 0 h 126"/>
                  <a:gd name="T8" fmla="*/ 112 w 148"/>
                  <a:gd name="T9" fmla="*/ 0 h 126"/>
                  <a:gd name="T10" fmla="*/ 148 w 148"/>
                  <a:gd name="T11" fmla="*/ 65 h 126"/>
                  <a:gd name="T12" fmla="*/ 112 w 148"/>
                  <a:gd name="T13" fmla="*/ 126 h 126"/>
                  <a:gd name="T14" fmla="*/ 42 w 148"/>
                  <a:gd name="T15" fmla="*/ 118 h 126"/>
                  <a:gd name="T16" fmla="*/ 106 w 148"/>
                  <a:gd name="T17" fmla="*/ 118 h 126"/>
                  <a:gd name="T18" fmla="*/ 137 w 148"/>
                  <a:gd name="T19" fmla="*/ 65 h 126"/>
                  <a:gd name="T20" fmla="*/ 106 w 148"/>
                  <a:gd name="T21" fmla="*/ 8 h 126"/>
                  <a:gd name="T22" fmla="*/ 42 w 148"/>
                  <a:gd name="T23" fmla="*/ 8 h 126"/>
                  <a:gd name="T24" fmla="*/ 11 w 148"/>
                  <a:gd name="T25" fmla="*/ 65 h 126"/>
                  <a:gd name="T26" fmla="*/ 42 w 148"/>
                  <a:gd name="T27" fmla="*/ 11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126">
                    <a:moveTo>
                      <a:pt x="112" y="126"/>
                    </a:moveTo>
                    <a:lnTo>
                      <a:pt x="36" y="126"/>
                    </a:lnTo>
                    <a:lnTo>
                      <a:pt x="0" y="65"/>
                    </a:lnTo>
                    <a:lnTo>
                      <a:pt x="36" y="0"/>
                    </a:lnTo>
                    <a:lnTo>
                      <a:pt x="112" y="0"/>
                    </a:lnTo>
                    <a:lnTo>
                      <a:pt x="148" y="65"/>
                    </a:lnTo>
                    <a:lnTo>
                      <a:pt x="112" y="126"/>
                    </a:lnTo>
                    <a:close/>
                    <a:moveTo>
                      <a:pt x="42" y="118"/>
                    </a:moveTo>
                    <a:lnTo>
                      <a:pt x="106" y="118"/>
                    </a:lnTo>
                    <a:lnTo>
                      <a:pt x="137" y="65"/>
                    </a:lnTo>
                    <a:lnTo>
                      <a:pt x="106" y="8"/>
                    </a:lnTo>
                    <a:lnTo>
                      <a:pt x="42" y="8"/>
                    </a:lnTo>
                    <a:lnTo>
                      <a:pt x="11" y="65"/>
                    </a:lnTo>
                    <a:lnTo>
                      <a:pt x="42" y="118"/>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314">
                  <a:defRPr/>
                </a:pPr>
                <a:endParaRPr lang="en-US">
                  <a:solidFill>
                    <a:srgbClr val="000000"/>
                  </a:solidFill>
                  <a:latin typeface="Segoe UI"/>
                </a:endParaRPr>
              </a:p>
            </p:txBody>
          </p:sp>
          <p:sp>
            <p:nvSpPr>
              <p:cNvPr id="268" name="Freeform 15">
                <a:extLst>
                  <a:ext uri="{FF2B5EF4-FFF2-40B4-BE49-F238E27FC236}">
                    <a16:creationId xmlns:a16="http://schemas.microsoft.com/office/drawing/2014/main" id="{4E6ADB1E-F969-4599-A6F1-DC305BADB3C9}"/>
                  </a:ext>
                </a:extLst>
              </p:cNvPr>
              <p:cNvSpPr>
                <a:spLocks noEditPoints="1"/>
              </p:cNvSpPr>
              <p:nvPr/>
            </p:nvSpPr>
            <p:spPr bwMode="auto">
              <a:xfrm>
                <a:off x="6153150" y="-825500"/>
                <a:ext cx="234950" cy="200025"/>
              </a:xfrm>
              <a:custGeom>
                <a:avLst/>
                <a:gdLst>
                  <a:gd name="T0" fmla="*/ 112 w 148"/>
                  <a:gd name="T1" fmla="*/ 126 h 126"/>
                  <a:gd name="T2" fmla="*/ 36 w 148"/>
                  <a:gd name="T3" fmla="*/ 126 h 126"/>
                  <a:gd name="T4" fmla="*/ 0 w 148"/>
                  <a:gd name="T5" fmla="*/ 62 h 126"/>
                  <a:gd name="T6" fmla="*/ 36 w 148"/>
                  <a:gd name="T7" fmla="*/ 0 h 126"/>
                  <a:gd name="T8" fmla="*/ 112 w 148"/>
                  <a:gd name="T9" fmla="*/ 0 h 126"/>
                  <a:gd name="T10" fmla="*/ 148 w 148"/>
                  <a:gd name="T11" fmla="*/ 62 h 126"/>
                  <a:gd name="T12" fmla="*/ 112 w 148"/>
                  <a:gd name="T13" fmla="*/ 126 h 126"/>
                  <a:gd name="T14" fmla="*/ 42 w 148"/>
                  <a:gd name="T15" fmla="*/ 118 h 126"/>
                  <a:gd name="T16" fmla="*/ 106 w 148"/>
                  <a:gd name="T17" fmla="*/ 118 h 126"/>
                  <a:gd name="T18" fmla="*/ 137 w 148"/>
                  <a:gd name="T19" fmla="*/ 62 h 126"/>
                  <a:gd name="T20" fmla="*/ 106 w 148"/>
                  <a:gd name="T21" fmla="*/ 8 h 126"/>
                  <a:gd name="T22" fmla="*/ 42 w 148"/>
                  <a:gd name="T23" fmla="*/ 8 h 126"/>
                  <a:gd name="T24" fmla="*/ 11 w 148"/>
                  <a:gd name="T25" fmla="*/ 62 h 126"/>
                  <a:gd name="T26" fmla="*/ 42 w 148"/>
                  <a:gd name="T27" fmla="*/ 11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126">
                    <a:moveTo>
                      <a:pt x="112" y="126"/>
                    </a:moveTo>
                    <a:lnTo>
                      <a:pt x="36" y="126"/>
                    </a:lnTo>
                    <a:lnTo>
                      <a:pt x="0" y="62"/>
                    </a:lnTo>
                    <a:lnTo>
                      <a:pt x="36" y="0"/>
                    </a:lnTo>
                    <a:lnTo>
                      <a:pt x="112" y="0"/>
                    </a:lnTo>
                    <a:lnTo>
                      <a:pt x="148" y="62"/>
                    </a:lnTo>
                    <a:lnTo>
                      <a:pt x="112" y="126"/>
                    </a:lnTo>
                    <a:close/>
                    <a:moveTo>
                      <a:pt x="42" y="118"/>
                    </a:moveTo>
                    <a:lnTo>
                      <a:pt x="106" y="118"/>
                    </a:lnTo>
                    <a:lnTo>
                      <a:pt x="137" y="62"/>
                    </a:lnTo>
                    <a:lnTo>
                      <a:pt x="106" y="8"/>
                    </a:lnTo>
                    <a:lnTo>
                      <a:pt x="42" y="8"/>
                    </a:lnTo>
                    <a:lnTo>
                      <a:pt x="11" y="62"/>
                    </a:lnTo>
                    <a:lnTo>
                      <a:pt x="42" y="118"/>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314">
                  <a:defRPr/>
                </a:pPr>
                <a:endParaRPr lang="en-US">
                  <a:solidFill>
                    <a:srgbClr val="000000"/>
                  </a:solidFill>
                  <a:latin typeface="Segoe UI"/>
                </a:endParaRPr>
              </a:p>
            </p:txBody>
          </p:sp>
          <p:sp>
            <p:nvSpPr>
              <p:cNvPr id="269" name="Freeform 16">
                <a:extLst>
                  <a:ext uri="{FF2B5EF4-FFF2-40B4-BE49-F238E27FC236}">
                    <a16:creationId xmlns:a16="http://schemas.microsoft.com/office/drawing/2014/main" id="{23B131B9-2CB3-4AF4-BCD7-8044184CF95C}"/>
                  </a:ext>
                </a:extLst>
              </p:cNvPr>
              <p:cNvSpPr>
                <a:spLocks noEditPoints="1"/>
              </p:cNvSpPr>
              <p:nvPr/>
            </p:nvSpPr>
            <p:spPr bwMode="auto">
              <a:xfrm>
                <a:off x="6153150" y="-588963"/>
                <a:ext cx="234950" cy="200025"/>
              </a:xfrm>
              <a:custGeom>
                <a:avLst/>
                <a:gdLst>
                  <a:gd name="T0" fmla="*/ 112 w 148"/>
                  <a:gd name="T1" fmla="*/ 126 h 126"/>
                  <a:gd name="T2" fmla="*/ 36 w 148"/>
                  <a:gd name="T3" fmla="*/ 126 h 126"/>
                  <a:gd name="T4" fmla="*/ 0 w 148"/>
                  <a:gd name="T5" fmla="*/ 62 h 126"/>
                  <a:gd name="T6" fmla="*/ 36 w 148"/>
                  <a:gd name="T7" fmla="*/ 0 h 126"/>
                  <a:gd name="T8" fmla="*/ 112 w 148"/>
                  <a:gd name="T9" fmla="*/ 0 h 126"/>
                  <a:gd name="T10" fmla="*/ 148 w 148"/>
                  <a:gd name="T11" fmla="*/ 62 h 126"/>
                  <a:gd name="T12" fmla="*/ 112 w 148"/>
                  <a:gd name="T13" fmla="*/ 126 h 126"/>
                  <a:gd name="T14" fmla="*/ 42 w 148"/>
                  <a:gd name="T15" fmla="*/ 118 h 126"/>
                  <a:gd name="T16" fmla="*/ 106 w 148"/>
                  <a:gd name="T17" fmla="*/ 118 h 126"/>
                  <a:gd name="T18" fmla="*/ 137 w 148"/>
                  <a:gd name="T19" fmla="*/ 62 h 126"/>
                  <a:gd name="T20" fmla="*/ 106 w 148"/>
                  <a:gd name="T21" fmla="*/ 8 h 126"/>
                  <a:gd name="T22" fmla="*/ 42 w 148"/>
                  <a:gd name="T23" fmla="*/ 8 h 126"/>
                  <a:gd name="T24" fmla="*/ 11 w 148"/>
                  <a:gd name="T25" fmla="*/ 62 h 126"/>
                  <a:gd name="T26" fmla="*/ 42 w 148"/>
                  <a:gd name="T27" fmla="*/ 11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126">
                    <a:moveTo>
                      <a:pt x="112" y="126"/>
                    </a:moveTo>
                    <a:lnTo>
                      <a:pt x="36" y="126"/>
                    </a:lnTo>
                    <a:lnTo>
                      <a:pt x="0" y="62"/>
                    </a:lnTo>
                    <a:lnTo>
                      <a:pt x="36" y="0"/>
                    </a:lnTo>
                    <a:lnTo>
                      <a:pt x="112" y="0"/>
                    </a:lnTo>
                    <a:lnTo>
                      <a:pt x="148" y="62"/>
                    </a:lnTo>
                    <a:lnTo>
                      <a:pt x="112" y="126"/>
                    </a:lnTo>
                    <a:close/>
                    <a:moveTo>
                      <a:pt x="42" y="118"/>
                    </a:moveTo>
                    <a:lnTo>
                      <a:pt x="106" y="118"/>
                    </a:lnTo>
                    <a:lnTo>
                      <a:pt x="137" y="62"/>
                    </a:lnTo>
                    <a:lnTo>
                      <a:pt x="106" y="8"/>
                    </a:lnTo>
                    <a:lnTo>
                      <a:pt x="42" y="8"/>
                    </a:lnTo>
                    <a:lnTo>
                      <a:pt x="11" y="62"/>
                    </a:lnTo>
                    <a:lnTo>
                      <a:pt x="42" y="118"/>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314">
                  <a:defRPr/>
                </a:pPr>
                <a:endParaRPr lang="en-US">
                  <a:solidFill>
                    <a:srgbClr val="000000"/>
                  </a:solidFill>
                  <a:latin typeface="Segoe UI"/>
                </a:endParaRPr>
              </a:p>
            </p:txBody>
          </p:sp>
          <p:sp>
            <p:nvSpPr>
              <p:cNvPr id="270" name="Freeform 17">
                <a:extLst>
                  <a:ext uri="{FF2B5EF4-FFF2-40B4-BE49-F238E27FC236}">
                    <a16:creationId xmlns:a16="http://schemas.microsoft.com/office/drawing/2014/main" id="{403DD075-9263-4222-9F72-BAE15A2AC634}"/>
                  </a:ext>
                </a:extLst>
              </p:cNvPr>
              <p:cNvSpPr>
                <a:spLocks noEditPoints="1"/>
              </p:cNvSpPr>
              <p:nvPr/>
            </p:nvSpPr>
            <p:spPr bwMode="auto">
              <a:xfrm>
                <a:off x="5894388" y="-874713"/>
                <a:ext cx="547687" cy="534988"/>
              </a:xfrm>
              <a:custGeom>
                <a:avLst/>
                <a:gdLst>
                  <a:gd name="T0" fmla="*/ 292 w 345"/>
                  <a:gd name="T1" fmla="*/ 337 h 337"/>
                  <a:gd name="T2" fmla="*/ 182 w 345"/>
                  <a:gd name="T3" fmla="*/ 337 h 337"/>
                  <a:gd name="T4" fmla="*/ 140 w 345"/>
                  <a:gd name="T5" fmla="*/ 261 h 337"/>
                  <a:gd name="T6" fmla="*/ 53 w 345"/>
                  <a:gd name="T7" fmla="*/ 261 h 337"/>
                  <a:gd name="T8" fmla="*/ 0 w 345"/>
                  <a:gd name="T9" fmla="*/ 169 h 337"/>
                  <a:gd name="T10" fmla="*/ 53 w 345"/>
                  <a:gd name="T11" fmla="*/ 73 h 337"/>
                  <a:gd name="T12" fmla="*/ 140 w 345"/>
                  <a:gd name="T13" fmla="*/ 73 h 337"/>
                  <a:gd name="T14" fmla="*/ 182 w 345"/>
                  <a:gd name="T15" fmla="*/ 0 h 337"/>
                  <a:gd name="T16" fmla="*/ 292 w 345"/>
                  <a:gd name="T17" fmla="*/ 0 h 337"/>
                  <a:gd name="T18" fmla="*/ 345 w 345"/>
                  <a:gd name="T19" fmla="*/ 93 h 337"/>
                  <a:gd name="T20" fmla="*/ 303 w 345"/>
                  <a:gd name="T21" fmla="*/ 169 h 337"/>
                  <a:gd name="T22" fmla="*/ 345 w 345"/>
                  <a:gd name="T23" fmla="*/ 242 h 337"/>
                  <a:gd name="T24" fmla="*/ 292 w 345"/>
                  <a:gd name="T25" fmla="*/ 337 h 337"/>
                  <a:gd name="T26" fmla="*/ 188 w 345"/>
                  <a:gd name="T27" fmla="*/ 326 h 337"/>
                  <a:gd name="T28" fmla="*/ 286 w 345"/>
                  <a:gd name="T29" fmla="*/ 326 h 337"/>
                  <a:gd name="T30" fmla="*/ 334 w 345"/>
                  <a:gd name="T31" fmla="*/ 242 h 337"/>
                  <a:gd name="T32" fmla="*/ 292 w 345"/>
                  <a:gd name="T33" fmla="*/ 169 h 337"/>
                  <a:gd name="T34" fmla="*/ 334 w 345"/>
                  <a:gd name="T35" fmla="*/ 93 h 337"/>
                  <a:gd name="T36" fmla="*/ 286 w 345"/>
                  <a:gd name="T37" fmla="*/ 8 h 337"/>
                  <a:gd name="T38" fmla="*/ 188 w 345"/>
                  <a:gd name="T39" fmla="*/ 8 h 337"/>
                  <a:gd name="T40" fmla="*/ 146 w 345"/>
                  <a:gd name="T41" fmla="*/ 84 h 337"/>
                  <a:gd name="T42" fmla="*/ 59 w 345"/>
                  <a:gd name="T43" fmla="*/ 84 h 337"/>
                  <a:gd name="T44" fmla="*/ 11 w 345"/>
                  <a:gd name="T45" fmla="*/ 169 h 337"/>
                  <a:gd name="T46" fmla="*/ 59 w 345"/>
                  <a:gd name="T47" fmla="*/ 253 h 337"/>
                  <a:gd name="T48" fmla="*/ 146 w 345"/>
                  <a:gd name="T49" fmla="*/ 253 h 337"/>
                  <a:gd name="T50" fmla="*/ 188 w 345"/>
                  <a:gd name="T51" fmla="*/ 32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5" h="337">
                    <a:moveTo>
                      <a:pt x="292" y="337"/>
                    </a:moveTo>
                    <a:lnTo>
                      <a:pt x="182" y="337"/>
                    </a:lnTo>
                    <a:lnTo>
                      <a:pt x="140" y="261"/>
                    </a:lnTo>
                    <a:lnTo>
                      <a:pt x="53" y="261"/>
                    </a:lnTo>
                    <a:lnTo>
                      <a:pt x="0" y="169"/>
                    </a:lnTo>
                    <a:lnTo>
                      <a:pt x="53" y="73"/>
                    </a:lnTo>
                    <a:lnTo>
                      <a:pt x="140" y="73"/>
                    </a:lnTo>
                    <a:lnTo>
                      <a:pt x="182" y="0"/>
                    </a:lnTo>
                    <a:lnTo>
                      <a:pt x="292" y="0"/>
                    </a:lnTo>
                    <a:lnTo>
                      <a:pt x="345" y="93"/>
                    </a:lnTo>
                    <a:lnTo>
                      <a:pt x="303" y="169"/>
                    </a:lnTo>
                    <a:lnTo>
                      <a:pt x="345" y="242"/>
                    </a:lnTo>
                    <a:lnTo>
                      <a:pt x="292" y="337"/>
                    </a:lnTo>
                    <a:close/>
                    <a:moveTo>
                      <a:pt x="188" y="326"/>
                    </a:moveTo>
                    <a:lnTo>
                      <a:pt x="286" y="326"/>
                    </a:lnTo>
                    <a:lnTo>
                      <a:pt x="334" y="242"/>
                    </a:lnTo>
                    <a:lnTo>
                      <a:pt x="292" y="169"/>
                    </a:lnTo>
                    <a:lnTo>
                      <a:pt x="334" y="93"/>
                    </a:lnTo>
                    <a:lnTo>
                      <a:pt x="286" y="8"/>
                    </a:lnTo>
                    <a:lnTo>
                      <a:pt x="188" y="8"/>
                    </a:lnTo>
                    <a:lnTo>
                      <a:pt x="146" y="84"/>
                    </a:lnTo>
                    <a:lnTo>
                      <a:pt x="59" y="84"/>
                    </a:lnTo>
                    <a:lnTo>
                      <a:pt x="11" y="169"/>
                    </a:lnTo>
                    <a:lnTo>
                      <a:pt x="59" y="253"/>
                    </a:lnTo>
                    <a:lnTo>
                      <a:pt x="146" y="253"/>
                    </a:lnTo>
                    <a:lnTo>
                      <a:pt x="188" y="326"/>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314">
                  <a:defRPr/>
                </a:pPr>
                <a:endParaRPr lang="en-US">
                  <a:solidFill>
                    <a:srgbClr val="000000"/>
                  </a:solidFill>
                  <a:latin typeface="Segoe UI"/>
                </a:endParaRPr>
              </a:p>
            </p:txBody>
          </p:sp>
        </p:grpSp>
        <p:sp>
          <p:nvSpPr>
            <p:cNvPr id="263" name="Freeform 21">
              <a:extLst>
                <a:ext uri="{FF2B5EF4-FFF2-40B4-BE49-F238E27FC236}">
                  <a16:creationId xmlns:a16="http://schemas.microsoft.com/office/drawing/2014/main" id="{C2E96C75-2F8B-4AE4-BEFE-7D4C8AAD8122}"/>
                </a:ext>
              </a:extLst>
            </p:cNvPr>
            <p:cNvSpPr>
              <a:spLocks noEditPoints="1"/>
            </p:cNvSpPr>
            <p:nvPr/>
          </p:nvSpPr>
          <p:spPr bwMode="auto">
            <a:xfrm>
              <a:off x="8620486" y="5011261"/>
              <a:ext cx="301625" cy="538163"/>
            </a:xfrm>
            <a:custGeom>
              <a:avLst/>
              <a:gdLst>
                <a:gd name="T0" fmla="*/ 18 w 190"/>
                <a:gd name="T1" fmla="*/ 339 h 339"/>
                <a:gd name="T2" fmla="*/ 18 w 190"/>
                <a:gd name="T3" fmla="*/ 339 h 339"/>
                <a:gd name="T4" fmla="*/ 8 w 190"/>
                <a:gd name="T5" fmla="*/ 334 h 339"/>
                <a:gd name="T6" fmla="*/ 8 w 190"/>
                <a:gd name="T7" fmla="*/ 331 h 339"/>
                <a:gd name="T8" fmla="*/ 21 w 190"/>
                <a:gd name="T9" fmla="*/ 302 h 339"/>
                <a:gd name="T10" fmla="*/ 62 w 190"/>
                <a:gd name="T11" fmla="*/ 214 h 339"/>
                <a:gd name="T12" fmla="*/ 3 w 190"/>
                <a:gd name="T13" fmla="*/ 206 h 339"/>
                <a:gd name="T14" fmla="*/ 0 w 190"/>
                <a:gd name="T15" fmla="*/ 203 h 339"/>
                <a:gd name="T16" fmla="*/ 0 w 190"/>
                <a:gd name="T17" fmla="*/ 198 h 339"/>
                <a:gd name="T18" fmla="*/ 44 w 190"/>
                <a:gd name="T19" fmla="*/ 149 h 339"/>
                <a:gd name="T20" fmla="*/ 88 w 190"/>
                <a:gd name="T21" fmla="*/ 91 h 339"/>
                <a:gd name="T22" fmla="*/ 138 w 190"/>
                <a:gd name="T23" fmla="*/ 23 h 339"/>
                <a:gd name="T24" fmla="*/ 164 w 190"/>
                <a:gd name="T25" fmla="*/ 3 h 339"/>
                <a:gd name="T26" fmla="*/ 172 w 190"/>
                <a:gd name="T27" fmla="*/ 0 h 339"/>
                <a:gd name="T28" fmla="*/ 177 w 190"/>
                <a:gd name="T29" fmla="*/ 0 h 339"/>
                <a:gd name="T30" fmla="*/ 180 w 190"/>
                <a:gd name="T31" fmla="*/ 5 h 339"/>
                <a:gd name="T32" fmla="*/ 182 w 190"/>
                <a:gd name="T33" fmla="*/ 8 h 339"/>
                <a:gd name="T34" fmla="*/ 169 w 190"/>
                <a:gd name="T35" fmla="*/ 39 h 339"/>
                <a:gd name="T36" fmla="*/ 130 w 190"/>
                <a:gd name="T37" fmla="*/ 128 h 339"/>
                <a:gd name="T38" fmla="*/ 185 w 190"/>
                <a:gd name="T39" fmla="*/ 133 h 339"/>
                <a:gd name="T40" fmla="*/ 190 w 190"/>
                <a:gd name="T41" fmla="*/ 136 h 339"/>
                <a:gd name="T42" fmla="*/ 187 w 190"/>
                <a:gd name="T43" fmla="*/ 141 h 339"/>
                <a:gd name="T44" fmla="*/ 146 w 190"/>
                <a:gd name="T45" fmla="*/ 190 h 339"/>
                <a:gd name="T46" fmla="*/ 102 w 190"/>
                <a:gd name="T47" fmla="*/ 248 h 339"/>
                <a:gd name="T48" fmla="*/ 49 w 190"/>
                <a:gd name="T49" fmla="*/ 316 h 339"/>
                <a:gd name="T50" fmla="*/ 26 w 190"/>
                <a:gd name="T51" fmla="*/ 336 h 339"/>
                <a:gd name="T52" fmla="*/ 18 w 190"/>
                <a:gd name="T53" fmla="*/ 339 h 339"/>
                <a:gd name="T54" fmla="*/ 16 w 190"/>
                <a:gd name="T55" fmla="*/ 198 h 339"/>
                <a:gd name="T56" fmla="*/ 70 w 190"/>
                <a:gd name="T57" fmla="*/ 203 h 339"/>
                <a:gd name="T58" fmla="*/ 75 w 190"/>
                <a:gd name="T59" fmla="*/ 206 h 339"/>
                <a:gd name="T60" fmla="*/ 75 w 190"/>
                <a:gd name="T61" fmla="*/ 211 h 339"/>
                <a:gd name="T62" fmla="*/ 18 w 190"/>
                <a:gd name="T63" fmla="*/ 329 h 339"/>
                <a:gd name="T64" fmla="*/ 31 w 190"/>
                <a:gd name="T65" fmla="*/ 321 h 339"/>
                <a:gd name="T66" fmla="*/ 94 w 190"/>
                <a:gd name="T67" fmla="*/ 243 h 339"/>
                <a:gd name="T68" fmla="*/ 133 w 190"/>
                <a:gd name="T69" fmla="*/ 190 h 339"/>
                <a:gd name="T70" fmla="*/ 174 w 190"/>
                <a:gd name="T71" fmla="*/ 141 h 339"/>
                <a:gd name="T72" fmla="*/ 122 w 190"/>
                <a:gd name="T73" fmla="*/ 138 h 339"/>
                <a:gd name="T74" fmla="*/ 117 w 190"/>
                <a:gd name="T75" fmla="*/ 136 h 339"/>
                <a:gd name="T76" fmla="*/ 117 w 190"/>
                <a:gd name="T77" fmla="*/ 130 h 339"/>
                <a:gd name="T78" fmla="*/ 151 w 190"/>
                <a:gd name="T79" fmla="*/ 57 h 339"/>
                <a:gd name="T80" fmla="*/ 172 w 190"/>
                <a:gd name="T81" fmla="*/ 10 h 339"/>
                <a:gd name="T82" fmla="*/ 159 w 190"/>
                <a:gd name="T83" fmla="*/ 18 h 339"/>
                <a:gd name="T84" fmla="*/ 96 w 190"/>
                <a:gd name="T85" fmla="*/ 96 h 339"/>
                <a:gd name="T86" fmla="*/ 55 w 190"/>
                <a:gd name="T87" fmla="*/ 151 h 339"/>
                <a:gd name="T88" fmla="*/ 16 w 190"/>
                <a:gd name="T89" fmla="*/ 198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0" h="339">
                  <a:moveTo>
                    <a:pt x="18" y="339"/>
                  </a:moveTo>
                  <a:lnTo>
                    <a:pt x="18" y="339"/>
                  </a:lnTo>
                  <a:lnTo>
                    <a:pt x="18" y="339"/>
                  </a:lnTo>
                  <a:lnTo>
                    <a:pt x="18" y="339"/>
                  </a:lnTo>
                  <a:lnTo>
                    <a:pt x="13" y="339"/>
                  </a:lnTo>
                  <a:lnTo>
                    <a:pt x="8" y="334"/>
                  </a:lnTo>
                  <a:lnTo>
                    <a:pt x="8" y="334"/>
                  </a:lnTo>
                  <a:lnTo>
                    <a:pt x="8" y="331"/>
                  </a:lnTo>
                  <a:lnTo>
                    <a:pt x="8" y="331"/>
                  </a:lnTo>
                  <a:lnTo>
                    <a:pt x="21" y="302"/>
                  </a:lnTo>
                  <a:lnTo>
                    <a:pt x="62" y="214"/>
                  </a:lnTo>
                  <a:lnTo>
                    <a:pt x="62" y="214"/>
                  </a:lnTo>
                  <a:lnTo>
                    <a:pt x="3" y="206"/>
                  </a:lnTo>
                  <a:lnTo>
                    <a:pt x="3" y="206"/>
                  </a:lnTo>
                  <a:lnTo>
                    <a:pt x="0" y="203"/>
                  </a:lnTo>
                  <a:lnTo>
                    <a:pt x="0" y="203"/>
                  </a:lnTo>
                  <a:lnTo>
                    <a:pt x="0" y="198"/>
                  </a:lnTo>
                  <a:lnTo>
                    <a:pt x="0" y="198"/>
                  </a:lnTo>
                  <a:lnTo>
                    <a:pt x="21" y="175"/>
                  </a:lnTo>
                  <a:lnTo>
                    <a:pt x="44" y="149"/>
                  </a:lnTo>
                  <a:lnTo>
                    <a:pt x="88" y="91"/>
                  </a:lnTo>
                  <a:lnTo>
                    <a:pt x="88" y="91"/>
                  </a:lnTo>
                  <a:lnTo>
                    <a:pt x="117" y="52"/>
                  </a:lnTo>
                  <a:lnTo>
                    <a:pt x="138" y="23"/>
                  </a:lnTo>
                  <a:lnTo>
                    <a:pt x="156" y="5"/>
                  </a:lnTo>
                  <a:lnTo>
                    <a:pt x="164" y="3"/>
                  </a:lnTo>
                  <a:lnTo>
                    <a:pt x="172" y="0"/>
                  </a:lnTo>
                  <a:lnTo>
                    <a:pt x="172" y="0"/>
                  </a:lnTo>
                  <a:lnTo>
                    <a:pt x="172" y="0"/>
                  </a:lnTo>
                  <a:lnTo>
                    <a:pt x="177" y="0"/>
                  </a:lnTo>
                  <a:lnTo>
                    <a:pt x="180" y="5"/>
                  </a:lnTo>
                  <a:lnTo>
                    <a:pt x="180" y="5"/>
                  </a:lnTo>
                  <a:lnTo>
                    <a:pt x="182" y="8"/>
                  </a:lnTo>
                  <a:lnTo>
                    <a:pt x="182" y="8"/>
                  </a:lnTo>
                  <a:lnTo>
                    <a:pt x="180" y="18"/>
                  </a:lnTo>
                  <a:lnTo>
                    <a:pt x="169" y="39"/>
                  </a:lnTo>
                  <a:lnTo>
                    <a:pt x="130" y="128"/>
                  </a:lnTo>
                  <a:lnTo>
                    <a:pt x="130" y="128"/>
                  </a:lnTo>
                  <a:lnTo>
                    <a:pt x="185" y="133"/>
                  </a:lnTo>
                  <a:lnTo>
                    <a:pt x="185" y="133"/>
                  </a:lnTo>
                  <a:lnTo>
                    <a:pt x="190" y="136"/>
                  </a:lnTo>
                  <a:lnTo>
                    <a:pt x="190" y="136"/>
                  </a:lnTo>
                  <a:lnTo>
                    <a:pt x="187" y="141"/>
                  </a:lnTo>
                  <a:lnTo>
                    <a:pt x="187" y="141"/>
                  </a:lnTo>
                  <a:lnTo>
                    <a:pt x="167" y="164"/>
                  </a:lnTo>
                  <a:lnTo>
                    <a:pt x="146" y="190"/>
                  </a:lnTo>
                  <a:lnTo>
                    <a:pt x="102" y="248"/>
                  </a:lnTo>
                  <a:lnTo>
                    <a:pt x="102" y="248"/>
                  </a:lnTo>
                  <a:lnTo>
                    <a:pt x="73" y="287"/>
                  </a:lnTo>
                  <a:lnTo>
                    <a:pt x="49" y="316"/>
                  </a:lnTo>
                  <a:lnTo>
                    <a:pt x="31" y="334"/>
                  </a:lnTo>
                  <a:lnTo>
                    <a:pt x="26" y="336"/>
                  </a:lnTo>
                  <a:lnTo>
                    <a:pt x="18" y="339"/>
                  </a:lnTo>
                  <a:lnTo>
                    <a:pt x="18" y="339"/>
                  </a:lnTo>
                  <a:close/>
                  <a:moveTo>
                    <a:pt x="16" y="198"/>
                  </a:moveTo>
                  <a:lnTo>
                    <a:pt x="16" y="198"/>
                  </a:lnTo>
                  <a:lnTo>
                    <a:pt x="70" y="203"/>
                  </a:lnTo>
                  <a:lnTo>
                    <a:pt x="70" y="203"/>
                  </a:lnTo>
                  <a:lnTo>
                    <a:pt x="75" y="206"/>
                  </a:lnTo>
                  <a:lnTo>
                    <a:pt x="75" y="206"/>
                  </a:lnTo>
                  <a:lnTo>
                    <a:pt x="75" y="211"/>
                  </a:lnTo>
                  <a:lnTo>
                    <a:pt x="75" y="211"/>
                  </a:lnTo>
                  <a:lnTo>
                    <a:pt x="18" y="329"/>
                  </a:lnTo>
                  <a:lnTo>
                    <a:pt x="18" y="329"/>
                  </a:lnTo>
                  <a:lnTo>
                    <a:pt x="23" y="326"/>
                  </a:lnTo>
                  <a:lnTo>
                    <a:pt x="31" y="321"/>
                  </a:lnTo>
                  <a:lnTo>
                    <a:pt x="49" y="300"/>
                  </a:lnTo>
                  <a:lnTo>
                    <a:pt x="94" y="243"/>
                  </a:lnTo>
                  <a:lnTo>
                    <a:pt x="94" y="243"/>
                  </a:lnTo>
                  <a:lnTo>
                    <a:pt x="133" y="190"/>
                  </a:lnTo>
                  <a:lnTo>
                    <a:pt x="154" y="164"/>
                  </a:lnTo>
                  <a:lnTo>
                    <a:pt x="174" y="141"/>
                  </a:lnTo>
                  <a:lnTo>
                    <a:pt x="174" y="141"/>
                  </a:lnTo>
                  <a:lnTo>
                    <a:pt x="122" y="138"/>
                  </a:lnTo>
                  <a:lnTo>
                    <a:pt x="122" y="138"/>
                  </a:lnTo>
                  <a:lnTo>
                    <a:pt x="117" y="136"/>
                  </a:lnTo>
                  <a:lnTo>
                    <a:pt x="117" y="136"/>
                  </a:lnTo>
                  <a:lnTo>
                    <a:pt x="117" y="130"/>
                  </a:lnTo>
                  <a:lnTo>
                    <a:pt x="117" y="130"/>
                  </a:lnTo>
                  <a:lnTo>
                    <a:pt x="151" y="57"/>
                  </a:lnTo>
                  <a:lnTo>
                    <a:pt x="172" y="10"/>
                  </a:lnTo>
                  <a:lnTo>
                    <a:pt x="172" y="10"/>
                  </a:lnTo>
                  <a:lnTo>
                    <a:pt x="164" y="13"/>
                  </a:lnTo>
                  <a:lnTo>
                    <a:pt x="159" y="18"/>
                  </a:lnTo>
                  <a:lnTo>
                    <a:pt x="141" y="39"/>
                  </a:lnTo>
                  <a:lnTo>
                    <a:pt x="96" y="96"/>
                  </a:lnTo>
                  <a:lnTo>
                    <a:pt x="96" y="96"/>
                  </a:lnTo>
                  <a:lnTo>
                    <a:pt x="55" y="151"/>
                  </a:lnTo>
                  <a:lnTo>
                    <a:pt x="34" y="175"/>
                  </a:lnTo>
                  <a:lnTo>
                    <a:pt x="16" y="198"/>
                  </a:lnTo>
                  <a:lnTo>
                    <a:pt x="16" y="198"/>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314">
                <a:defRPr/>
              </a:pPr>
              <a:endParaRPr lang="en-US">
                <a:solidFill>
                  <a:srgbClr val="000000"/>
                </a:solidFill>
                <a:latin typeface="Segoe UI"/>
              </a:endParaRPr>
            </a:p>
          </p:txBody>
        </p:sp>
        <p:grpSp>
          <p:nvGrpSpPr>
            <p:cNvPr id="264" name="Group 263">
              <a:extLst>
                <a:ext uri="{FF2B5EF4-FFF2-40B4-BE49-F238E27FC236}">
                  <a16:creationId xmlns:a16="http://schemas.microsoft.com/office/drawing/2014/main" id="{45021D11-7054-4EE6-BAEE-3FC808082E81}"/>
                </a:ext>
              </a:extLst>
            </p:cNvPr>
            <p:cNvGrpSpPr>
              <a:grpSpLocks noChangeAspect="1"/>
            </p:cNvGrpSpPr>
            <p:nvPr/>
          </p:nvGrpSpPr>
          <p:grpSpPr>
            <a:xfrm>
              <a:off x="6499479" y="4901891"/>
              <a:ext cx="424692" cy="411524"/>
              <a:chOff x="4934517" y="3561764"/>
              <a:chExt cx="509737" cy="493931"/>
            </a:xfrm>
          </p:grpSpPr>
          <p:sp>
            <p:nvSpPr>
              <p:cNvPr id="265" name="Rectangle 264">
                <a:extLst>
                  <a:ext uri="{FF2B5EF4-FFF2-40B4-BE49-F238E27FC236}">
                    <a16:creationId xmlns:a16="http://schemas.microsoft.com/office/drawing/2014/main" id="{A9E79887-05D5-47F2-9C2C-B1AF285F55F0}"/>
                  </a:ext>
                </a:extLst>
              </p:cNvPr>
              <p:cNvSpPr/>
              <p:nvPr/>
            </p:nvSpPr>
            <p:spPr bwMode="auto">
              <a:xfrm>
                <a:off x="5132046" y="3561764"/>
                <a:ext cx="312208" cy="312202"/>
              </a:xfrm>
              <a:prstGeom prst="rect">
                <a:avLst/>
              </a:prstGeom>
              <a:noFill/>
              <a:ln w="15875" cap="flat" cmpd="sng" algn="ctr">
                <a:solidFill>
                  <a:schemeClr val="bg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cs typeface="Segoe UI" pitchFamily="34" charset="0"/>
                </a:endParaRPr>
              </a:p>
            </p:txBody>
          </p:sp>
          <p:sp>
            <p:nvSpPr>
              <p:cNvPr id="266" name="Rectangle 265">
                <a:extLst>
                  <a:ext uri="{FF2B5EF4-FFF2-40B4-BE49-F238E27FC236}">
                    <a16:creationId xmlns:a16="http://schemas.microsoft.com/office/drawing/2014/main" id="{0545F739-C732-480C-B97E-C8A0FFBFC145}"/>
                  </a:ext>
                </a:extLst>
              </p:cNvPr>
              <p:cNvSpPr/>
              <p:nvPr/>
            </p:nvSpPr>
            <p:spPr bwMode="auto">
              <a:xfrm>
                <a:off x="4934517" y="3743493"/>
                <a:ext cx="312208" cy="312202"/>
              </a:xfrm>
              <a:prstGeom prst="rect">
                <a:avLst/>
              </a:prstGeom>
              <a:noFill/>
              <a:ln w="15875" cap="flat" cmpd="sng" algn="ctr">
                <a:solidFill>
                  <a:schemeClr val="bg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cs typeface="Segoe UI" pitchFamily="34" charset="0"/>
                </a:endParaRPr>
              </a:p>
            </p:txBody>
          </p:sp>
        </p:grpSp>
      </p:grpSp>
      <p:sp>
        <p:nvSpPr>
          <p:cNvPr id="235" name="Left Bracket 234">
            <a:extLst>
              <a:ext uri="{FF2B5EF4-FFF2-40B4-BE49-F238E27FC236}">
                <a16:creationId xmlns:a16="http://schemas.microsoft.com/office/drawing/2014/main" id="{25B342FA-3220-4894-B873-724C153E8707}"/>
              </a:ext>
            </a:extLst>
          </p:cNvPr>
          <p:cNvSpPr/>
          <p:nvPr/>
        </p:nvSpPr>
        <p:spPr>
          <a:xfrm rot="16200000">
            <a:off x="7899102" y="2270512"/>
            <a:ext cx="169336" cy="7813791"/>
          </a:xfrm>
          <a:prstGeom prst="leftBracket">
            <a:avLst>
              <a:gd name="adj" fmla="val 2963"/>
            </a:avLst>
          </a:prstGeom>
          <a:noFill/>
          <a:ln w="15875" cap="flat" cmpd="sng" algn="ctr">
            <a:solidFill>
              <a:srgbClr val="0078D4"/>
            </a:solidFill>
            <a:prstDash val="solid"/>
            <a:headEnd type="none" w="lg" len="med"/>
            <a:tailEnd type="none" w="lg" len="med"/>
          </a:ln>
          <a:effectLst/>
        </p:spPr>
        <p:txBody>
          <a:bodyPr rtlCol="0" anchor="ctr"/>
          <a:lstStyle/>
          <a:p>
            <a:pPr algn="ctr" defTabSz="896386">
              <a:defRPr/>
            </a:pPr>
            <a:endParaRPr lang="en-US" sz="1765" kern="0">
              <a:solidFill>
                <a:srgbClr val="1A1A1A"/>
              </a:solidFill>
              <a:latin typeface="Segoe UI"/>
            </a:endParaRPr>
          </a:p>
        </p:txBody>
      </p:sp>
      <p:sp>
        <p:nvSpPr>
          <p:cNvPr id="236" name="TextBox 235">
            <a:extLst>
              <a:ext uri="{FF2B5EF4-FFF2-40B4-BE49-F238E27FC236}">
                <a16:creationId xmlns:a16="http://schemas.microsoft.com/office/drawing/2014/main" id="{9D1D1CDE-7582-4138-887C-1C6D1EC1D587}"/>
              </a:ext>
            </a:extLst>
          </p:cNvPr>
          <p:cNvSpPr txBox="1"/>
          <p:nvPr/>
        </p:nvSpPr>
        <p:spPr>
          <a:xfrm>
            <a:off x="7457313" y="6111416"/>
            <a:ext cx="1052916" cy="271554"/>
          </a:xfrm>
          <a:prstGeom prst="rect">
            <a:avLst/>
          </a:prstGeom>
          <a:solidFill>
            <a:schemeClr val="bg1"/>
          </a:solidFill>
        </p:spPr>
        <p:txBody>
          <a:bodyPr wrap="square" lIns="0" tIns="0" rIns="0" bIns="0" rtlCol="0">
            <a:spAutoFit/>
          </a:bodyPr>
          <a:lstStyle/>
          <a:p>
            <a:pPr algn="ctr" defTabSz="878390">
              <a:spcAft>
                <a:spcPts val="576"/>
              </a:spcAft>
              <a:defRPr/>
            </a:pPr>
            <a:r>
              <a:rPr lang="en-US" sz="1765" kern="0" dirty="0">
                <a:solidFill>
                  <a:schemeClr val="tx2"/>
                </a:solidFill>
                <a:latin typeface="Segoe UI Semibold"/>
              </a:rPr>
              <a:t>DevOps</a:t>
            </a:r>
          </a:p>
        </p:txBody>
      </p:sp>
    </p:spTree>
    <p:extLst>
      <p:ext uri="{BB962C8B-B14F-4D97-AF65-F5344CB8AC3E}">
        <p14:creationId xmlns:p14="http://schemas.microsoft.com/office/powerpoint/2010/main" val="115084545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DevOps: the three stage conversation</a:t>
            </a:r>
          </a:p>
        </p:txBody>
      </p:sp>
      <p:grpSp>
        <p:nvGrpSpPr>
          <p:cNvPr id="8" name="Group 7"/>
          <p:cNvGrpSpPr/>
          <p:nvPr/>
        </p:nvGrpSpPr>
        <p:grpSpPr>
          <a:xfrm>
            <a:off x="4274539" y="5512033"/>
            <a:ext cx="3578722" cy="869935"/>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5293" b="1" i="0" u="none" strike="noStrike" kern="0" cap="none" spc="0" normalizeH="0" baseline="0" noProof="0">
                  <a:ln w="0"/>
                  <a:gradFill>
                    <a:gsLst>
                      <a:gs pos="1250">
                        <a:srgbClr val="FFFFFF"/>
                      </a:gs>
                      <a:gs pos="100000">
                        <a:srgbClr val="FFFFFF"/>
                      </a:gs>
                    </a:gsLst>
                    <a:lin ang="0" scaled="0"/>
                  </a:gradFill>
                  <a:effectLst/>
                  <a:uLnTx/>
                  <a:uFillTx/>
                  <a:latin typeface="Segoe UI"/>
                  <a:ea typeface="+mn-ea"/>
                  <a:cs typeface="+mn-cs"/>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a:ln w="0"/>
                  <a:gradFill>
                    <a:gsLst>
                      <a:gs pos="1250">
                        <a:srgbClr val="FFFFFF"/>
                      </a:gs>
                      <a:gs pos="100000">
                        <a:srgbClr val="FFFFFF"/>
                      </a:gs>
                    </a:gsLst>
                    <a:lin ang="0" scaled="0"/>
                  </a:gradFill>
                  <a:effectLst/>
                  <a:uLnTx/>
                  <a:uFillTx/>
                  <a:latin typeface="Segoe UI Light"/>
                  <a:ea typeface="+mn-ea"/>
                  <a:cs typeface="+mn-cs"/>
                </a:rPr>
                <a:t>Process</a:t>
              </a:r>
            </a:p>
          </p:txBody>
        </p:sp>
      </p:grpSp>
      <p:grpSp>
        <p:nvGrpSpPr>
          <p:cNvPr id="9" name="Group 8"/>
          <p:cNvGrpSpPr/>
          <p:nvPr/>
        </p:nvGrpSpPr>
        <p:grpSpPr>
          <a:xfrm>
            <a:off x="8046854" y="5512034"/>
            <a:ext cx="3578721" cy="869935"/>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5293" b="1" i="0" u="none" strike="noStrike" kern="0" cap="none" spc="0" normalizeH="0" baseline="0" noProof="0">
                  <a:ln w="0"/>
                  <a:gradFill>
                    <a:gsLst>
                      <a:gs pos="1250">
                        <a:srgbClr val="FFFFFF"/>
                      </a:gs>
                      <a:gs pos="100000">
                        <a:srgbClr val="FFFFFF"/>
                      </a:gs>
                    </a:gsLst>
                    <a:lin ang="0" scaled="0"/>
                  </a:gradFill>
                  <a:effectLst/>
                  <a:uLnTx/>
                  <a:uFillTx/>
                  <a:latin typeface="Segoe UI"/>
                  <a:ea typeface="+mn-ea"/>
                  <a:cs typeface="+mn-cs"/>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a:ln w="0"/>
                  <a:gradFill>
                    <a:gsLst>
                      <a:gs pos="1250">
                        <a:srgbClr val="FFFFFF"/>
                      </a:gs>
                      <a:gs pos="100000">
                        <a:srgbClr val="FFFFFF"/>
                      </a:gs>
                    </a:gsLst>
                    <a:lin ang="0" scaled="0"/>
                  </a:gradFill>
                  <a:effectLst/>
                  <a:uLnTx/>
                  <a:uFillTx/>
                  <a:latin typeface="Segoe UI Light"/>
                  <a:ea typeface="+mn-ea"/>
                  <a:cs typeface="+mn-cs"/>
                </a:rPr>
                <a:t>Products</a:t>
              </a:r>
            </a:p>
          </p:txBody>
        </p:sp>
      </p:grpSp>
      <p:grpSp>
        <p:nvGrpSpPr>
          <p:cNvPr id="19" name="Group 18"/>
          <p:cNvGrpSpPr/>
          <p:nvPr/>
        </p:nvGrpSpPr>
        <p:grpSpPr>
          <a:xfrm>
            <a:off x="502222" y="5517244"/>
            <a:ext cx="3578722" cy="869935"/>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5293" b="1" i="0" u="none" strike="noStrike" kern="0" cap="none" spc="0" normalizeH="0" baseline="0" noProof="0">
                  <a:ln w="0"/>
                  <a:gradFill>
                    <a:gsLst>
                      <a:gs pos="1250">
                        <a:srgbClr val="FFFFFF"/>
                      </a:gs>
                      <a:gs pos="100000">
                        <a:srgbClr val="FFFFFF"/>
                      </a:gs>
                    </a:gsLst>
                    <a:lin ang="0" scaled="0"/>
                  </a:gradFill>
                  <a:effectLst/>
                  <a:uLnTx/>
                  <a:uFillTx/>
                  <a:latin typeface="Segoe UI"/>
                  <a:ea typeface="+mn-ea"/>
                  <a:cs typeface="+mn-cs"/>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a:ln w="0"/>
                  <a:gradFill>
                    <a:gsLst>
                      <a:gs pos="1250">
                        <a:srgbClr val="FFFFFF"/>
                      </a:gs>
                      <a:gs pos="100000">
                        <a:srgbClr val="FFFFFF"/>
                      </a:gs>
                    </a:gsLst>
                    <a:lin ang="0" scaled="0"/>
                  </a:gradFill>
                  <a:effectLst/>
                  <a:uLnTx/>
                  <a:uFillTx/>
                  <a:latin typeface="Segoe UI Light"/>
                  <a:ea typeface="+mn-ea"/>
                  <a:cs typeface="+mn-cs"/>
                </a:rPr>
                <a:t>People</a:t>
              </a:r>
            </a:p>
          </p:txBody>
        </p:sp>
      </p:grpSp>
      <p:pic>
        <p:nvPicPr>
          <p:cNvPr id="26" name="Picture 2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4306" y="2060534"/>
            <a:ext cx="1691063" cy="3026756"/>
          </a:xfrm>
          <a:prstGeom prst="rect">
            <a:avLst/>
          </a:prstGeom>
        </p:spPr>
      </p:pic>
      <p:pic>
        <p:nvPicPr>
          <p:cNvPr id="27" name="Picture 2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02004" y="2432206"/>
            <a:ext cx="1303997" cy="2559869"/>
          </a:xfrm>
          <a:prstGeom prst="rect">
            <a:avLst/>
          </a:prstGeom>
        </p:spPr>
      </p:pic>
      <p:grpSp>
        <p:nvGrpSpPr>
          <p:cNvPr id="5" name="Group 4"/>
          <p:cNvGrpSpPr/>
          <p:nvPr/>
        </p:nvGrpSpPr>
        <p:grpSpPr>
          <a:xfrm>
            <a:off x="4478999" y="2059247"/>
            <a:ext cx="3234003" cy="3235117"/>
            <a:chOff x="3763989" y="1325427"/>
            <a:chExt cx="4610100" cy="4611688"/>
          </a:xfrm>
        </p:grpSpPr>
        <p:pic>
          <p:nvPicPr>
            <p:cNvPr id="28" name="Picture 2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p14="http://schemas.microsoft.com/office/powerpoint/2010/main"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p14="http://schemas.microsoft.com/office/powerpoint/2010/main"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p14="http://schemas.microsoft.com/office/powerpoint/2010/main"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4" name="Group 4"/>
          <p:cNvGrpSpPr>
            <a:grpSpLocks noChangeAspect="1"/>
          </p:cNvGrpSpPr>
          <p:nvPr/>
        </p:nvGrpSpPr>
        <p:grpSpPr bwMode="auto">
          <a:xfrm>
            <a:off x="7546466" y="1139693"/>
            <a:ext cx="4575502" cy="4575502"/>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5" name="TextBox 24"/>
          <p:cNvSpPr txBox="1"/>
          <p:nvPr/>
        </p:nvSpPr>
        <p:spPr>
          <a:xfrm>
            <a:off x="1144463" y="3224296"/>
            <a:ext cx="751236" cy="506901"/>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a:ln>
                  <a:noFill/>
                </a:ln>
                <a:gradFill>
                  <a:gsLst>
                    <a:gs pos="2917">
                      <a:srgbClr val="1A1A1A">
                        <a:lumMod val="50000"/>
                      </a:srgbClr>
                    </a:gs>
                    <a:gs pos="30000">
                      <a:srgbClr val="1A1A1A">
                        <a:lumMod val="50000"/>
                      </a:srgbClr>
                    </a:gs>
                  </a:gsLst>
                  <a:lin ang="5400000" scaled="0"/>
                </a:gradFill>
                <a:effectLst/>
                <a:uLnTx/>
                <a:uFillTx/>
                <a:latin typeface="Segoe UI"/>
                <a:ea typeface="+mn-ea"/>
                <a:cs typeface="+mn-cs"/>
              </a:rPr>
              <a:t>DEV</a:t>
            </a:r>
          </a:p>
        </p:txBody>
      </p:sp>
      <p:pic>
        <p:nvPicPr>
          <p:cNvPr id="56" name="Picture 55"/>
          <p:cNvPicPr>
            <a:picLocks/>
          </p:cNvPicPr>
          <p:nvPr/>
        </p:nvPicPr>
        <p:blipFill>
          <a:blip r:embed="rId9"/>
          <a:stretch>
            <a:fillRect/>
          </a:stretch>
        </p:blipFill>
        <p:spPr>
          <a:xfrm>
            <a:off x="2581197" y="2885633"/>
            <a:ext cx="121204" cy="134464"/>
          </a:xfrm>
          <a:prstGeom prst="rect">
            <a:avLst/>
          </a:prstGeom>
        </p:spPr>
      </p:pic>
      <p:pic>
        <p:nvPicPr>
          <p:cNvPr id="57" name="Picture 56"/>
          <p:cNvPicPr>
            <a:picLocks/>
          </p:cNvPicPr>
          <p:nvPr/>
        </p:nvPicPr>
        <p:blipFill>
          <a:blip r:embed="rId9"/>
          <a:stretch>
            <a:fillRect/>
          </a:stretch>
        </p:blipFill>
        <p:spPr>
          <a:xfrm flipH="1">
            <a:off x="2850343" y="2885633"/>
            <a:ext cx="121204" cy="134464"/>
          </a:xfrm>
          <a:prstGeom prst="rect">
            <a:avLst/>
          </a:prstGeom>
        </p:spPr>
      </p:pic>
      <p:sp>
        <p:nvSpPr>
          <p:cNvPr id="58" name="TextBox 57"/>
          <p:cNvSpPr txBox="1"/>
          <p:nvPr/>
        </p:nvSpPr>
        <p:spPr>
          <a:xfrm>
            <a:off x="2402004" y="3224296"/>
            <a:ext cx="751802" cy="506901"/>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OPS</a:t>
            </a:r>
          </a:p>
        </p:txBody>
      </p:sp>
    </p:spTree>
    <p:extLst>
      <p:ext uri="{BB962C8B-B14F-4D97-AF65-F5344CB8AC3E}">
        <p14:creationId xmlns:p14="http://schemas.microsoft.com/office/powerpoint/2010/main" val="218887155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26424" y="1116292"/>
            <a:ext cx="11338166" cy="276999"/>
          </a:xfrm>
        </p:spPr>
        <p:txBody>
          <a:bodyPr/>
          <a:lstStyle/>
          <a:p>
            <a:r>
              <a:rPr lang="en-US" sz="1800" dirty="0">
                <a:solidFill>
                  <a:schemeClr val="tx1">
                    <a:lumMod val="65000"/>
                    <a:lumOff val="35000"/>
                  </a:schemeClr>
                </a:solidFill>
              </a:rPr>
              <a:t>People. Process. Products.</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98"/>
              <a:t>What is DevOps?</a:t>
            </a:r>
          </a:p>
        </p:txBody>
      </p:sp>
      <p:grpSp>
        <p:nvGrpSpPr>
          <p:cNvPr id="38" name="Group 37">
            <a:extLst>
              <a:ext uri="{FF2B5EF4-FFF2-40B4-BE49-F238E27FC236}">
                <a16:creationId xmlns:a16="http://schemas.microsoft.com/office/drawing/2014/main" id="{2EC9AE04-AF68-4BE2-A10B-4484F4319989}"/>
              </a:ext>
            </a:extLst>
          </p:cNvPr>
          <p:cNvGrpSpPr/>
          <p:nvPr/>
        </p:nvGrpSpPr>
        <p:grpSpPr>
          <a:xfrm>
            <a:off x="426425" y="1890756"/>
            <a:ext cx="5306540" cy="3886006"/>
            <a:chOff x="366076" y="1432242"/>
            <a:chExt cx="4716106" cy="3964491"/>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366076" y="1432242"/>
              <a:ext cx="4716106"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761853" rIns="179259" bIns="143407"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1A1A1A"/>
                  </a:solidFill>
                  <a:effectLst/>
                  <a:uLnTx/>
                  <a:uFillTx/>
                  <a:latin typeface="Segoe UI"/>
                  <a:ea typeface="+mn-ea"/>
                  <a:cs typeface="+mn-cs"/>
                </a:rPr>
                <a:t>DevOps is the union of </a:t>
              </a:r>
              <a:r>
                <a:rPr kumimoji="0" lang="en-US" sz="2745" b="1" i="0" u="none" strike="noStrike" kern="1200" cap="none" spc="0" normalizeH="0" baseline="0" noProof="0" dirty="0">
                  <a:ln>
                    <a:noFill/>
                  </a:ln>
                  <a:solidFill>
                    <a:srgbClr val="0078D7"/>
                  </a:solidFill>
                  <a:effectLst/>
                  <a:uLnTx/>
                  <a:uFillTx/>
                  <a:latin typeface="Segoe UI"/>
                  <a:ea typeface="+mn-ea"/>
                  <a:cs typeface="+mn-cs"/>
                </a:rPr>
                <a:t>people</a:t>
              </a:r>
              <a:r>
                <a:rPr kumimoji="0" lang="en-US" sz="2745" b="0" i="0" u="none" strike="noStrike" kern="1200" cap="none" spc="0" normalizeH="0" baseline="0" noProof="0" dirty="0">
                  <a:ln>
                    <a:noFill/>
                  </a:ln>
                  <a:solidFill>
                    <a:srgbClr val="1A1A1A"/>
                  </a:solidFill>
                  <a:effectLst/>
                  <a:uLnTx/>
                  <a:uFillTx/>
                  <a:latin typeface="Segoe UI"/>
                  <a:ea typeface="+mn-ea"/>
                  <a:cs typeface="+mn-cs"/>
                </a:rPr>
                <a:t>, </a:t>
              </a:r>
              <a:r>
                <a:rPr kumimoji="0" lang="en-US" sz="2745" b="1" i="0" u="none" strike="noStrike" kern="1200" cap="none" spc="0" normalizeH="0" baseline="0" noProof="0" dirty="0">
                  <a:ln>
                    <a:noFill/>
                  </a:ln>
                  <a:solidFill>
                    <a:srgbClr val="0078D7"/>
                  </a:solidFill>
                  <a:effectLst/>
                  <a:uLnTx/>
                  <a:uFillTx/>
                  <a:latin typeface="Segoe UI"/>
                  <a:ea typeface="+mn-ea"/>
                  <a:cs typeface="+mn-cs"/>
                </a:rPr>
                <a:t>process</a:t>
              </a:r>
              <a:r>
                <a:rPr kumimoji="0" lang="en-US" sz="2745" b="0" i="0" u="none" strike="noStrike" kern="1200" cap="none" spc="0" normalizeH="0" baseline="0" noProof="0" dirty="0">
                  <a:ln>
                    <a:noFill/>
                  </a:ln>
                  <a:solidFill>
                    <a:srgbClr val="1A1A1A"/>
                  </a:solidFill>
                  <a:effectLst/>
                  <a:uLnTx/>
                  <a:uFillTx/>
                  <a:latin typeface="Segoe UI"/>
                  <a:ea typeface="+mn-ea"/>
                  <a:cs typeface="+mn-cs"/>
                </a:rPr>
                <a:t>, and </a:t>
              </a:r>
              <a:r>
                <a:rPr kumimoji="0" lang="en-US" sz="2745" b="1" i="0" u="none" strike="noStrike" kern="1200" cap="none" spc="0" normalizeH="0" baseline="0" noProof="0" dirty="0">
                  <a:ln>
                    <a:noFill/>
                  </a:ln>
                  <a:solidFill>
                    <a:srgbClr val="0078D7"/>
                  </a:solidFill>
                  <a:effectLst/>
                  <a:uLnTx/>
                  <a:uFillTx/>
                  <a:latin typeface="Segoe UI"/>
                  <a:ea typeface="+mn-ea"/>
                  <a:cs typeface="+mn-cs"/>
                </a:rPr>
                <a:t>products</a:t>
              </a:r>
              <a:r>
                <a:rPr kumimoji="0" lang="en-US" sz="2745" b="0" i="0" u="none" strike="noStrike" kern="1200" cap="none" spc="0" normalizeH="0" baseline="0" noProof="0" dirty="0">
                  <a:ln>
                    <a:noFill/>
                  </a:ln>
                  <a:solidFill>
                    <a:srgbClr val="1A1A1A"/>
                  </a:solidFill>
                  <a:effectLst/>
                  <a:uLnTx/>
                  <a:uFillTx/>
                  <a:latin typeface="Segoe UI"/>
                  <a:ea typeface="+mn-ea"/>
                  <a:cs typeface="+mn-cs"/>
                </a:rPr>
                <a:t> to enable continuous delivery of value to your end users.</a:t>
              </a:r>
            </a:p>
          </p:txBody>
        </p:sp>
        <p:sp>
          <p:nvSpPr>
            <p:cNvPr id="43" name="Rectangle 42">
              <a:extLst>
                <a:ext uri="{FF2B5EF4-FFF2-40B4-BE49-F238E27FC236}">
                  <a16:creationId xmlns:a16="http://schemas.microsoft.com/office/drawing/2014/main" id="{2F8088B3-00CA-4565-A4F2-49A69D180CE0}"/>
                </a:ext>
              </a:extLst>
            </p:cNvPr>
            <p:cNvSpPr/>
            <p:nvPr/>
          </p:nvSpPr>
          <p:spPr>
            <a:xfrm>
              <a:off x="366077" y="1432242"/>
              <a:ext cx="687151" cy="1098688"/>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273" b="0" i="0" u="none" strike="noStrike" kern="0" cap="none" spc="-10" normalizeH="0" baseline="0" noProof="0">
                  <a:ln w="3175">
                    <a:noFill/>
                  </a:ln>
                  <a:solidFill>
                    <a:srgbClr val="0078D7"/>
                  </a:solidFill>
                  <a:effectLst/>
                  <a:uLnTx/>
                  <a:uFillTx/>
                  <a:latin typeface="Rockwell Extra Bold" panose="02060903040505020403" pitchFamily="18" charset="0"/>
                  <a:ea typeface="+mn-ea"/>
                  <a:cs typeface="Segoe UI" pitchFamily="34" charset="0"/>
                </a:rPr>
                <a:t>“</a:t>
              </a:r>
              <a:endParaRPr kumimoji="0" lang="en-US" sz="6273" b="0" i="0" u="none" strike="noStrike" kern="0" cap="none" spc="0" normalizeH="0" baseline="0" noProof="0">
                <a:ln>
                  <a:noFill/>
                </a:ln>
                <a:solidFill>
                  <a:srgbClr val="0078D7"/>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90933A4D-4859-4CF1-9E2F-B6522C3D957A}"/>
                </a:ext>
              </a:extLst>
            </p:cNvPr>
            <p:cNvSpPr/>
            <p:nvPr/>
          </p:nvSpPr>
          <p:spPr>
            <a:xfrm>
              <a:off x="3728097" y="3396602"/>
              <a:ext cx="673739" cy="1077243"/>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273" b="0" i="0" u="none" strike="noStrike" kern="0" cap="none" spc="-10" normalizeH="0" baseline="0" noProof="0">
                  <a:ln w="3175">
                    <a:noFill/>
                  </a:ln>
                  <a:solidFill>
                    <a:srgbClr val="0078D7"/>
                  </a:solidFill>
                  <a:effectLst/>
                  <a:uLnTx/>
                  <a:uFillTx/>
                  <a:latin typeface="Rockwell Extra Bold" panose="02060903040505020403" pitchFamily="18" charset="0"/>
                  <a:ea typeface="+mn-ea"/>
                  <a:cs typeface="Segoe UI" pitchFamily="34" charset="0"/>
                </a:rPr>
                <a:t>”</a:t>
              </a:r>
              <a:endParaRPr kumimoji="0" lang="en-US" sz="6273" b="0" i="0" u="none" strike="noStrike" kern="0" cap="none" spc="0" normalizeH="0" baseline="0" noProof="0">
                <a:ln>
                  <a:noFill/>
                </a:ln>
                <a:solidFill>
                  <a:srgbClr val="0078D7"/>
                </a:solidFill>
                <a:effectLst/>
                <a:uLnTx/>
                <a:uFillTx/>
                <a:latin typeface="Segoe UI"/>
                <a:ea typeface="+mn-ea"/>
                <a:cs typeface="+mn-cs"/>
              </a:endParaRPr>
            </a:p>
          </p:txBody>
        </p:sp>
      </p:grpSp>
      <p:sp>
        <p:nvSpPr>
          <p:cNvPr id="51" name="Oval 50">
            <a:extLst>
              <a:ext uri="{FF2B5EF4-FFF2-40B4-BE49-F238E27FC236}">
                <a16:creationId xmlns:a16="http://schemas.microsoft.com/office/drawing/2014/main" id="{3C946028-2F07-4CC9-B487-50F1C2859698}"/>
              </a:ext>
            </a:extLst>
          </p:cNvPr>
          <p:cNvSpPr/>
          <p:nvPr/>
        </p:nvSpPr>
        <p:spPr bwMode="auto">
          <a:xfrm>
            <a:off x="6763713" y="1382869"/>
            <a:ext cx="4428530" cy="4445011"/>
          </a:xfrm>
          <a:prstGeom prst="ellipse">
            <a:avLst/>
          </a:prstGeom>
          <a:no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0" normalizeH="0" baseline="0" noProof="0">
              <a:ln>
                <a:noFill/>
              </a:ln>
              <a:solidFill>
                <a:srgbClr val="0D0D0D"/>
              </a:soli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DB8E49D4-4CAC-45F7-863B-618A6CA49982}"/>
              </a:ext>
            </a:extLst>
          </p:cNvPr>
          <p:cNvSpPr/>
          <p:nvPr/>
        </p:nvSpPr>
        <p:spPr bwMode="auto">
          <a:xfrm>
            <a:off x="7158699" y="1135170"/>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a:ln>
                  <a:noFill/>
                </a:ln>
                <a:solidFill>
                  <a:srgbClr val="0D0D0D"/>
                </a:solidFill>
                <a:effectLst/>
                <a:uLnTx/>
                <a:uFillTx/>
                <a:latin typeface="Segoe UI"/>
                <a:ea typeface="Segoe UI" pitchFamily="34" charset="0"/>
                <a:cs typeface="Segoe UI" pitchFamily="34" charset="0"/>
              </a:rPr>
              <a:t>Build&amp; Test</a:t>
            </a:r>
          </a:p>
        </p:txBody>
      </p:sp>
      <p:grpSp>
        <p:nvGrpSpPr>
          <p:cNvPr id="53" name="Group 52">
            <a:extLst>
              <a:ext uri="{FF2B5EF4-FFF2-40B4-BE49-F238E27FC236}">
                <a16:creationId xmlns:a16="http://schemas.microsoft.com/office/drawing/2014/main" id="{29929064-DF06-4EF7-9BA7-BC3483725B39}"/>
              </a:ext>
            </a:extLst>
          </p:cNvPr>
          <p:cNvGrpSpPr/>
          <p:nvPr/>
        </p:nvGrpSpPr>
        <p:grpSpPr>
          <a:xfrm>
            <a:off x="8098393" y="2760586"/>
            <a:ext cx="1658276" cy="1817180"/>
            <a:chOff x="5375754" y="2898175"/>
            <a:chExt cx="1568588" cy="1718897"/>
          </a:xfrm>
        </p:grpSpPr>
        <p:sp>
          <p:nvSpPr>
            <p:cNvPr id="54" name="Business Trans large">
              <a:extLst>
                <a:ext uri="{FF2B5EF4-FFF2-40B4-BE49-F238E27FC236}">
                  <a16:creationId xmlns:a16="http://schemas.microsoft.com/office/drawing/2014/main" id="{8D16BFF0-BA65-412B-94C9-D67AA44A0D80}"/>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marL="0" marR="0" lvl="0" indent="0" algn="ctr" defTabSz="896010" rtl="0" eaLnBrk="1" fontAlgn="auto" latinLnBrk="0" hangingPunct="1">
                <a:lnSpc>
                  <a:spcPct val="90000"/>
                </a:lnSpc>
                <a:spcBef>
                  <a:spcPts val="769"/>
                </a:spcBef>
                <a:spcAft>
                  <a:spcPts val="0"/>
                </a:spcAft>
                <a:buClrTx/>
                <a:buSzTx/>
                <a:buFontTx/>
                <a:buNone/>
                <a:tabLst/>
                <a:defRPr/>
              </a:pPr>
              <a:r>
                <a:rPr kumimoji="0" lang="en-US" sz="1765" b="0" i="0" u="none" strike="noStrike" kern="1200" cap="none" spc="10" normalizeH="0" baseline="0" noProof="0">
                  <a:ln w="3175">
                    <a:noFill/>
                  </a:ln>
                  <a:solidFill>
                    <a:srgbClr val="0D0D0D"/>
                  </a:solidFill>
                  <a:effectLst/>
                  <a:uLnTx/>
                  <a:uFillTx/>
                  <a:latin typeface="Segoe UI"/>
                  <a:ea typeface="+mn-ea"/>
                  <a:cs typeface="Segoe UI Semilight" panose="020B0402040204020203" pitchFamily="34" charset="0"/>
                </a:rPr>
                <a:t>Continuous</a:t>
              </a:r>
              <a:br>
                <a:rPr kumimoji="0" lang="en-US" sz="1765" b="0" i="0" u="none" strike="noStrike" kern="1200" cap="none" spc="10" normalizeH="0" baseline="0" noProof="0">
                  <a:ln w="3175">
                    <a:noFill/>
                  </a:ln>
                  <a:solidFill>
                    <a:srgbClr val="0D0D0D"/>
                  </a:solidFill>
                  <a:effectLst/>
                  <a:uLnTx/>
                  <a:uFillTx/>
                  <a:latin typeface="Segoe UI"/>
                  <a:ea typeface="+mn-ea"/>
                  <a:cs typeface="Segoe UI Semilight" panose="020B0402040204020203" pitchFamily="34" charset="0"/>
                </a:rPr>
              </a:br>
              <a:r>
                <a:rPr kumimoji="0" lang="en-US" sz="1765" b="0" i="0" u="none" strike="noStrike" kern="1200" cap="none" spc="10" normalizeH="0" baseline="0" noProof="0">
                  <a:ln w="3175">
                    <a:noFill/>
                  </a:ln>
                  <a:solidFill>
                    <a:srgbClr val="0D0D0D"/>
                  </a:solidFill>
                  <a:effectLst/>
                  <a:uLnTx/>
                  <a:uFillTx/>
                  <a:latin typeface="Segoe UI"/>
                  <a:ea typeface="+mn-ea"/>
                  <a:cs typeface="Segoe UI Semilight" panose="020B0402040204020203" pitchFamily="34" charset="0"/>
                </a:rPr>
                <a:t>Delivery</a:t>
              </a:r>
            </a:p>
          </p:txBody>
        </p:sp>
        <p:grpSp>
          <p:nvGrpSpPr>
            <p:cNvPr id="55" name="Group 54">
              <a:extLst>
                <a:ext uri="{FF2B5EF4-FFF2-40B4-BE49-F238E27FC236}">
                  <a16:creationId xmlns:a16="http://schemas.microsoft.com/office/drawing/2014/main" id="{2D227A8E-BD89-428C-9CD4-5D72D5B56E2A}"/>
                </a:ext>
              </a:extLst>
            </p:cNvPr>
            <p:cNvGrpSpPr/>
            <p:nvPr/>
          </p:nvGrpSpPr>
          <p:grpSpPr>
            <a:xfrm>
              <a:off x="5404710" y="2898175"/>
              <a:ext cx="1513009" cy="1718897"/>
              <a:chOff x="13906501" y="3922655"/>
              <a:chExt cx="619125" cy="703377"/>
            </a:xfrm>
          </p:grpSpPr>
          <p:sp>
            <p:nvSpPr>
              <p:cNvPr id="56" name="Freeform 17">
                <a:extLst>
                  <a:ext uri="{FF2B5EF4-FFF2-40B4-BE49-F238E27FC236}">
                    <a16:creationId xmlns:a16="http://schemas.microsoft.com/office/drawing/2014/main" id="{C0BB35B1-36DA-41B6-82C0-B7307F0022F0}"/>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895337"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1A1A1A">
                      <a:lumMod val="50000"/>
                      <a:lumOff val="50000"/>
                    </a:srgbClr>
                  </a:solidFill>
                  <a:effectLst/>
                  <a:uLnTx/>
                  <a:uFillTx/>
                  <a:latin typeface="Segoe UI"/>
                  <a:ea typeface="MS PGothic" panose="020B0600070205080204" pitchFamily="34" charset="-128"/>
                  <a:cs typeface="+mn-cs"/>
                </a:endParaRPr>
              </a:p>
            </p:txBody>
          </p:sp>
          <p:sp>
            <p:nvSpPr>
              <p:cNvPr id="57" name="Freeform 18">
                <a:extLst>
                  <a:ext uri="{FF2B5EF4-FFF2-40B4-BE49-F238E27FC236}">
                    <a16:creationId xmlns:a16="http://schemas.microsoft.com/office/drawing/2014/main" id="{AE5E9BEA-A2DD-4578-90C1-902E9A1DFB1F}"/>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895337"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1A1A1A">
                      <a:lumMod val="50000"/>
                      <a:lumOff val="50000"/>
                    </a:srgbClr>
                  </a:solidFill>
                  <a:effectLst/>
                  <a:uLnTx/>
                  <a:uFillTx/>
                  <a:latin typeface="Segoe UI"/>
                  <a:ea typeface="MS PGothic" panose="020B0600070205080204" pitchFamily="34" charset="-128"/>
                  <a:cs typeface="+mn-cs"/>
                </a:endParaRPr>
              </a:p>
            </p:txBody>
          </p:sp>
          <p:sp>
            <p:nvSpPr>
              <p:cNvPr id="58" name="Line 19">
                <a:extLst>
                  <a:ext uri="{FF2B5EF4-FFF2-40B4-BE49-F238E27FC236}">
                    <a16:creationId xmlns:a16="http://schemas.microsoft.com/office/drawing/2014/main" id="{E096815D-3301-4085-B4B8-DEFFC64F4A98}"/>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marL="0" marR="0" lvl="0" indent="0" algn="l" defTabSz="895337"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59" name="Freeform 20">
                <a:extLst>
                  <a:ext uri="{FF2B5EF4-FFF2-40B4-BE49-F238E27FC236}">
                    <a16:creationId xmlns:a16="http://schemas.microsoft.com/office/drawing/2014/main" id="{30B333D4-859E-4FAE-8847-3FAF1DBB426B}"/>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895337"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1A1A1A">
                      <a:lumMod val="50000"/>
                      <a:lumOff val="50000"/>
                    </a:srgbClr>
                  </a:solidFill>
                  <a:effectLst/>
                  <a:uLnTx/>
                  <a:uFillTx/>
                  <a:latin typeface="Segoe UI"/>
                  <a:ea typeface="MS PGothic" panose="020B0600070205080204" pitchFamily="34" charset="-128"/>
                  <a:cs typeface="+mn-cs"/>
                </a:endParaRPr>
              </a:p>
            </p:txBody>
          </p:sp>
          <p:sp>
            <p:nvSpPr>
              <p:cNvPr id="60" name="Line 21">
                <a:extLst>
                  <a:ext uri="{FF2B5EF4-FFF2-40B4-BE49-F238E27FC236}">
                    <a16:creationId xmlns:a16="http://schemas.microsoft.com/office/drawing/2014/main" id="{071F32D5-B94C-4FC7-A6F7-B8678D738062}"/>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marL="0" marR="0" lvl="0" indent="0" algn="l" defTabSz="895337"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80" name="Freeform 22">
                <a:extLst>
                  <a:ext uri="{FF2B5EF4-FFF2-40B4-BE49-F238E27FC236}">
                    <a16:creationId xmlns:a16="http://schemas.microsoft.com/office/drawing/2014/main" id="{8D5762D9-5E19-4339-8209-6ECA4835A062}"/>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895337"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1A1A1A">
                      <a:lumMod val="50000"/>
                      <a:lumOff val="50000"/>
                    </a:srgbClr>
                  </a:solidFill>
                  <a:effectLst/>
                  <a:uLnTx/>
                  <a:uFillTx/>
                  <a:latin typeface="Segoe UI"/>
                  <a:ea typeface="MS PGothic" panose="020B0600070205080204" pitchFamily="34" charset="-128"/>
                  <a:cs typeface="+mn-cs"/>
                </a:endParaRPr>
              </a:p>
            </p:txBody>
          </p:sp>
          <p:sp>
            <p:nvSpPr>
              <p:cNvPr id="81" name="Line 23">
                <a:extLst>
                  <a:ext uri="{FF2B5EF4-FFF2-40B4-BE49-F238E27FC236}">
                    <a16:creationId xmlns:a16="http://schemas.microsoft.com/office/drawing/2014/main" id="{1D952B3C-B0C6-4D71-BB9F-3E44301B46E9}"/>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marL="0" marR="0" lvl="0" indent="0" algn="l" defTabSz="895337"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grpSp>
      </p:grpSp>
      <p:sp>
        <p:nvSpPr>
          <p:cNvPr id="82" name="Oval 81">
            <a:extLst>
              <a:ext uri="{FF2B5EF4-FFF2-40B4-BE49-F238E27FC236}">
                <a16:creationId xmlns:a16="http://schemas.microsoft.com/office/drawing/2014/main" id="{72C08E3E-4120-43D7-9BCB-F6A7E0731BC8}"/>
              </a:ext>
            </a:extLst>
          </p:cNvPr>
          <p:cNvSpPr/>
          <p:nvPr/>
        </p:nvSpPr>
        <p:spPr bwMode="auto">
          <a:xfrm>
            <a:off x="9333146" y="997241"/>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0" normalizeH="0" baseline="0" noProof="0">
              <a:ln>
                <a:noFill/>
              </a:ln>
              <a:solidFill>
                <a:srgbClr val="0D0D0D"/>
              </a:solidFill>
              <a:effectLst/>
              <a:uLnTx/>
              <a:uFillTx/>
              <a:latin typeface="Segoe UI"/>
              <a:ea typeface="Segoe UI" pitchFamily="34" charset="0"/>
              <a:cs typeface="Segoe UI" pitchFamily="34" charset="0"/>
            </a:endParaRPr>
          </a:p>
        </p:txBody>
      </p:sp>
      <p:sp>
        <p:nvSpPr>
          <p:cNvPr id="83" name="TextBox 82">
            <a:extLst>
              <a:ext uri="{FF2B5EF4-FFF2-40B4-BE49-F238E27FC236}">
                <a16:creationId xmlns:a16="http://schemas.microsoft.com/office/drawing/2014/main" id="{D3AAAA1C-BB9D-4A08-8F4F-3BC791EC80EC}"/>
              </a:ext>
            </a:extLst>
          </p:cNvPr>
          <p:cNvSpPr txBox="1"/>
          <p:nvPr/>
        </p:nvSpPr>
        <p:spPr>
          <a:xfrm>
            <a:off x="9496319" y="1370760"/>
            <a:ext cx="933254" cy="506833"/>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0D0D0D"/>
                </a:solidFill>
                <a:effectLst/>
                <a:uLnTx/>
                <a:uFillTx/>
                <a:latin typeface="Segoe UI"/>
                <a:ea typeface="Segoe UI" pitchFamily="34" charset="0"/>
                <a:cs typeface="Segoe UI" pitchFamily="34" charset="0"/>
              </a:rPr>
              <a:t>Deploy</a:t>
            </a:r>
          </a:p>
        </p:txBody>
      </p:sp>
      <p:sp>
        <p:nvSpPr>
          <p:cNvPr id="84" name="Oval 83">
            <a:extLst>
              <a:ext uri="{FF2B5EF4-FFF2-40B4-BE49-F238E27FC236}">
                <a16:creationId xmlns:a16="http://schemas.microsoft.com/office/drawing/2014/main" id="{8B9E1685-271B-4D81-AA70-C9553CEA6024}"/>
              </a:ext>
            </a:extLst>
          </p:cNvPr>
          <p:cNvSpPr/>
          <p:nvPr/>
        </p:nvSpPr>
        <p:spPr bwMode="auto">
          <a:xfrm>
            <a:off x="10586370" y="2988021"/>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0" normalizeH="0" baseline="0" noProof="0">
              <a:ln>
                <a:noFill/>
              </a:ln>
              <a:solidFill>
                <a:srgbClr val="0D0D0D"/>
              </a:solidFill>
              <a:effectLst/>
              <a:uLnTx/>
              <a:uFillTx/>
              <a:latin typeface="Segoe UI"/>
              <a:ea typeface="Segoe UI" pitchFamily="34" charset="0"/>
              <a:cs typeface="Segoe UI" pitchFamily="34" charset="0"/>
            </a:endParaRPr>
          </a:p>
        </p:txBody>
      </p:sp>
      <p:sp>
        <p:nvSpPr>
          <p:cNvPr id="85" name="TextBox 84">
            <a:extLst>
              <a:ext uri="{FF2B5EF4-FFF2-40B4-BE49-F238E27FC236}">
                <a16:creationId xmlns:a16="http://schemas.microsoft.com/office/drawing/2014/main" id="{8683DB6F-EB64-4DE8-8FFA-557E3D0CD8AB}"/>
              </a:ext>
            </a:extLst>
          </p:cNvPr>
          <p:cNvSpPr txBox="1"/>
          <p:nvPr/>
        </p:nvSpPr>
        <p:spPr>
          <a:xfrm>
            <a:off x="10695738" y="3399603"/>
            <a:ext cx="1025587" cy="506833"/>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0D0D0D"/>
                </a:solidFill>
                <a:effectLst/>
                <a:uLnTx/>
                <a:uFillTx/>
                <a:latin typeface="Segoe UI"/>
                <a:ea typeface="Segoe UI" pitchFamily="34" charset="0"/>
                <a:cs typeface="Segoe UI" pitchFamily="34" charset="0"/>
              </a:rPr>
              <a:t>Operate</a:t>
            </a:r>
          </a:p>
        </p:txBody>
      </p:sp>
      <p:sp>
        <p:nvSpPr>
          <p:cNvPr id="86" name="Oval 85">
            <a:extLst>
              <a:ext uri="{FF2B5EF4-FFF2-40B4-BE49-F238E27FC236}">
                <a16:creationId xmlns:a16="http://schemas.microsoft.com/office/drawing/2014/main" id="{FA0DCE45-C3CE-4CCE-BC15-174B844F7489}"/>
              </a:ext>
            </a:extLst>
          </p:cNvPr>
          <p:cNvSpPr/>
          <p:nvPr/>
        </p:nvSpPr>
        <p:spPr bwMode="auto">
          <a:xfrm>
            <a:off x="9432555" y="4825248"/>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0" normalizeH="0" baseline="0" noProof="0">
              <a:ln>
                <a:noFill/>
              </a:ln>
              <a:solidFill>
                <a:srgbClr val="0D0D0D"/>
              </a:solidFill>
              <a:effectLst/>
              <a:uLnTx/>
              <a:uFillTx/>
              <a:latin typeface="Segoe UI"/>
              <a:ea typeface="Segoe UI" pitchFamily="34" charset="0"/>
              <a:cs typeface="Segoe UI" pitchFamily="34" charset="0"/>
            </a:endParaRPr>
          </a:p>
        </p:txBody>
      </p:sp>
      <p:sp>
        <p:nvSpPr>
          <p:cNvPr id="87" name="TextBox 86">
            <a:extLst>
              <a:ext uri="{FF2B5EF4-FFF2-40B4-BE49-F238E27FC236}">
                <a16:creationId xmlns:a16="http://schemas.microsoft.com/office/drawing/2014/main" id="{5FB68E7A-14DD-4325-BD98-2F250A9D97A5}"/>
              </a:ext>
            </a:extLst>
          </p:cNvPr>
          <p:cNvSpPr txBox="1"/>
          <p:nvPr/>
        </p:nvSpPr>
        <p:spPr>
          <a:xfrm>
            <a:off x="9496319" y="5015400"/>
            <a:ext cx="1162691" cy="94138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0D0D0D"/>
                </a:solidFill>
                <a:effectLst/>
                <a:uLnTx/>
                <a:uFillTx/>
                <a:latin typeface="Segoe UI"/>
                <a:ea typeface="Segoe UI" pitchFamily="34" charset="0"/>
                <a:cs typeface="Segoe UI" pitchFamily="34" charset="0"/>
              </a:rPr>
              <a:t>Monitor </a:t>
            </a:r>
            <a:br>
              <a:rPr kumimoji="0" lang="en-US" sz="1568" b="0" i="0" u="none" strike="noStrike" kern="1200" cap="none" spc="0" normalizeH="0" baseline="0" noProof="0">
                <a:ln>
                  <a:noFill/>
                </a:ln>
                <a:solidFill>
                  <a:srgbClr val="0D0D0D"/>
                </a:solidFill>
                <a:effectLst/>
                <a:uLnTx/>
                <a:uFillTx/>
                <a:latin typeface="Segoe UI"/>
                <a:ea typeface="Segoe UI" pitchFamily="34" charset="0"/>
                <a:cs typeface="Segoe UI" pitchFamily="34" charset="0"/>
              </a:rPr>
            </a:br>
            <a:r>
              <a:rPr kumimoji="0" lang="en-US" sz="1568" b="0" i="0" u="none" strike="noStrike" kern="1200" cap="none" spc="0" normalizeH="0" baseline="0" noProof="0">
                <a:ln>
                  <a:noFill/>
                </a:ln>
                <a:solidFill>
                  <a:srgbClr val="0D0D0D"/>
                </a:solidFill>
                <a:effectLst/>
                <a:uLnTx/>
                <a:uFillTx/>
                <a:latin typeface="Segoe UI"/>
                <a:ea typeface="Segoe UI" pitchFamily="34" charset="0"/>
                <a:cs typeface="Segoe UI" pitchFamily="34" charset="0"/>
              </a:rPr>
              <a:t>&amp; </a:t>
            </a:r>
            <a:br>
              <a:rPr kumimoji="0" lang="en-US" sz="1568" b="0" i="0" u="none" strike="noStrike" kern="1200" cap="none" spc="0" normalizeH="0" baseline="0" noProof="0">
                <a:ln>
                  <a:noFill/>
                </a:ln>
                <a:solidFill>
                  <a:srgbClr val="0D0D0D"/>
                </a:solidFill>
                <a:effectLst/>
                <a:uLnTx/>
                <a:uFillTx/>
                <a:latin typeface="Segoe UI"/>
                <a:ea typeface="Segoe UI" pitchFamily="34" charset="0"/>
                <a:cs typeface="Segoe UI" pitchFamily="34" charset="0"/>
              </a:rPr>
            </a:br>
            <a:r>
              <a:rPr kumimoji="0" lang="en-US" sz="1568" b="0" i="0" u="none" strike="noStrike" kern="1200" cap="none" spc="0" normalizeH="0" baseline="0" noProof="0">
                <a:ln>
                  <a:noFill/>
                </a:ln>
                <a:solidFill>
                  <a:srgbClr val="0D0D0D"/>
                </a:solidFill>
                <a:effectLst/>
                <a:uLnTx/>
                <a:uFillTx/>
                <a:latin typeface="Segoe UI"/>
                <a:ea typeface="Segoe UI" pitchFamily="34" charset="0"/>
                <a:cs typeface="Segoe UI" pitchFamily="34" charset="0"/>
              </a:rPr>
              <a:t>Learn</a:t>
            </a:r>
          </a:p>
        </p:txBody>
      </p:sp>
      <p:sp>
        <p:nvSpPr>
          <p:cNvPr id="88" name="Oval 87">
            <a:extLst>
              <a:ext uri="{FF2B5EF4-FFF2-40B4-BE49-F238E27FC236}">
                <a16:creationId xmlns:a16="http://schemas.microsoft.com/office/drawing/2014/main" id="{DB79AF50-31B2-4B86-A38F-DC27728A5193}"/>
              </a:ext>
            </a:extLst>
          </p:cNvPr>
          <p:cNvSpPr/>
          <p:nvPr/>
        </p:nvSpPr>
        <p:spPr bwMode="auto">
          <a:xfrm>
            <a:off x="7160428" y="4849034"/>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0" normalizeH="0" baseline="0" noProof="0">
              <a:ln>
                <a:noFill/>
              </a:ln>
              <a:solidFill>
                <a:srgbClr val="0D0D0D"/>
              </a:solidFill>
              <a:effectLst/>
              <a:uLnTx/>
              <a:uFillTx/>
              <a:latin typeface="Segoe UI"/>
              <a:ea typeface="Segoe UI" pitchFamily="34" charset="0"/>
              <a:cs typeface="Segoe UI" pitchFamily="34" charset="0"/>
            </a:endParaRPr>
          </a:p>
        </p:txBody>
      </p:sp>
      <p:sp>
        <p:nvSpPr>
          <p:cNvPr id="89" name="TextBox 88">
            <a:extLst>
              <a:ext uri="{FF2B5EF4-FFF2-40B4-BE49-F238E27FC236}">
                <a16:creationId xmlns:a16="http://schemas.microsoft.com/office/drawing/2014/main" id="{7A2EFAB0-306F-4782-B61D-081FA72E24A4}"/>
              </a:ext>
            </a:extLst>
          </p:cNvPr>
          <p:cNvSpPr txBox="1"/>
          <p:nvPr/>
        </p:nvSpPr>
        <p:spPr>
          <a:xfrm>
            <a:off x="7212050" y="5015398"/>
            <a:ext cx="1162691" cy="94138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0D0D0D"/>
                </a:solidFill>
                <a:effectLst/>
                <a:uLnTx/>
                <a:uFillTx/>
                <a:latin typeface="Segoe UI"/>
                <a:ea typeface="Segoe UI" pitchFamily="34" charset="0"/>
                <a:cs typeface="Segoe UI" pitchFamily="34" charset="0"/>
              </a:rPr>
              <a:t>Plan </a:t>
            </a:r>
            <a:br>
              <a:rPr kumimoji="0" lang="en-US" sz="1568" b="0" i="0" u="none" strike="noStrike" kern="1200" cap="none" spc="0" normalizeH="0" baseline="0" noProof="0">
                <a:ln>
                  <a:noFill/>
                </a:ln>
                <a:solidFill>
                  <a:srgbClr val="0D0D0D"/>
                </a:solidFill>
                <a:effectLst/>
                <a:uLnTx/>
                <a:uFillTx/>
                <a:latin typeface="Segoe UI"/>
                <a:ea typeface="Segoe UI" pitchFamily="34" charset="0"/>
                <a:cs typeface="Segoe UI" pitchFamily="34" charset="0"/>
              </a:rPr>
            </a:br>
            <a:r>
              <a:rPr kumimoji="0" lang="en-US" sz="1568" b="0" i="0" u="none" strike="noStrike" kern="1200" cap="none" spc="0" normalizeH="0" baseline="0" noProof="0">
                <a:ln>
                  <a:noFill/>
                </a:ln>
                <a:solidFill>
                  <a:srgbClr val="0D0D0D"/>
                </a:solidFill>
                <a:effectLst/>
                <a:uLnTx/>
                <a:uFillTx/>
                <a:latin typeface="Segoe UI"/>
                <a:ea typeface="Segoe UI" pitchFamily="34" charset="0"/>
                <a:cs typeface="Segoe UI" pitchFamily="34" charset="0"/>
              </a:rPr>
              <a:t>&amp; </a:t>
            </a:r>
            <a:br>
              <a:rPr kumimoji="0" lang="en-US" sz="1568" b="0" i="0" u="none" strike="noStrike" kern="1200" cap="none" spc="0" normalizeH="0" baseline="0" noProof="0">
                <a:ln>
                  <a:noFill/>
                </a:ln>
                <a:solidFill>
                  <a:srgbClr val="0D0D0D"/>
                </a:solidFill>
                <a:effectLst/>
                <a:uLnTx/>
                <a:uFillTx/>
                <a:latin typeface="Segoe UI"/>
                <a:ea typeface="Segoe UI" pitchFamily="34" charset="0"/>
                <a:cs typeface="Segoe UI" pitchFamily="34" charset="0"/>
              </a:rPr>
            </a:br>
            <a:r>
              <a:rPr kumimoji="0" lang="en-US" sz="1568" b="0" i="0" u="none" strike="noStrike" kern="1200" cap="none" spc="0" normalizeH="0" baseline="0" noProof="0">
                <a:ln>
                  <a:noFill/>
                </a:ln>
                <a:solidFill>
                  <a:srgbClr val="0D0D0D"/>
                </a:solidFill>
                <a:effectLst/>
                <a:uLnTx/>
                <a:uFillTx/>
                <a:latin typeface="Segoe UI"/>
                <a:ea typeface="Segoe UI" pitchFamily="34" charset="0"/>
                <a:cs typeface="Segoe UI" pitchFamily="34" charset="0"/>
              </a:rPr>
              <a:t>Track</a:t>
            </a:r>
          </a:p>
        </p:txBody>
      </p:sp>
      <p:sp>
        <p:nvSpPr>
          <p:cNvPr id="90" name="Oval 89">
            <a:extLst>
              <a:ext uri="{FF2B5EF4-FFF2-40B4-BE49-F238E27FC236}">
                <a16:creationId xmlns:a16="http://schemas.microsoft.com/office/drawing/2014/main" id="{140729EF-31D9-4DE9-9ACB-E76997DB7F27}"/>
              </a:ext>
            </a:extLst>
          </p:cNvPr>
          <p:cNvSpPr/>
          <p:nvPr/>
        </p:nvSpPr>
        <p:spPr bwMode="auto">
          <a:xfrm>
            <a:off x="6006614" y="3014647"/>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0" normalizeH="0" baseline="0" noProof="0">
              <a:ln>
                <a:noFill/>
              </a:ln>
              <a:solidFill>
                <a:srgbClr val="0D0D0D"/>
              </a:solidFill>
              <a:effectLst/>
              <a:uLnTx/>
              <a:uFillTx/>
              <a:latin typeface="Segoe UI"/>
              <a:ea typeface="Segoe UI" pitchFamily="34" charset="0"/>
              <a:cs typeface="Segoe UI" pitchFamily="34" charset="0"/>
            </a:endParaRPr>
          </a:p>
        </p:txBody>
      </p:sp>
      <p:sp>
        <p:nvSpPr>
          <p:cNvPr id="91" name="TextBox 90">
            <a:extLst>
              <a:ext uri="{FF2B5EF4-FFF2-40B4-BE49-F238E27FC236}">
                <a16:creationId xmlns:a16="http://schemas.microsoft.com/office/drawing/2014/main" id="{12C0A6E8-B5E2-42BA-91CA-85A9A189289C}"/>
              </a:ext>
            </a:extLst>
          </p:cNvPr>
          <p:cNvSpPr txBox="1"/>
          <p:nvPr/>
        </p:nvSpPr>
        <p:spPr>
          <a:xfrm>
            <a:off x="6068981" y="3397895"/>
            <a:ext cx="1162691"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0D0D0D"/>
                </a:solidFill>
                <a:effectLst/>
                <a:uLnTx/>
                <a:uFillTx/>
                <a:latin typeface="Segoe UI"/>
                <a:ea typeface="Segoe UI" pitchFamily="34" charset="0"/>
                <a:cs typeface="Segoe UI" pitchFamily="34" charset="0"/>
              </a:rPr>
              <a:t>Develop</a:t>
            </a:r>
          </a:p>
        </p:txBody>
      </p:sp>
      <p:sp>
        <p:nvSpPr>
          <p:cNvPr id="2" name="TextBox 1">
            <a:extLst>
              <a:ext uri="{FF2B5EF4-FFF2-40B4-BE49-F238E27FC236}">
                <a16:creationId xmlns:a16="http://schemas.microsoft.com/office/drawing/2014/main" id="{32ABD390-9C14-2942-A3CA-E83E3CFB05BA}"/>
              </a:ext>
            </a:extLst>
          </p:cNvPr>
          <p:cNvSpPr txBox="1"/>
          <p:nvPr/>
        </p:nvSpPr>
        <p:spPr>
          <a:xfrm>
            <a:off x="3297051" y="4527695"/>
            <a:ext cx="2728508"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Donovan Brown</a:t>
            </a:r>
          </a:p>
        </p:txBody>
      </p:sp>
    </p:spTree>
    <p:extLst>
      <p:ext uri="{BB962C8B-B14F-4D97-AF65-F5344CB8AC3E}">
        <p14:creationId xmlns:p14="http://schemas.microsoft.com/office/powerpoint/2010/main" val="2248795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7E70-B7C5-EC4B-B681-72E4872E1E39}"/>
              </a:ext>
            </a:extLst>
          </p:cNvPr>
          <p:cNvSpPr>
            <a:spLocks noGrp="1"/>
          </p:cNvSpPr>
          <p:nvPr>
            <p:ph type="title"/>
          </p:nvPr>
        </p:nvSpPr>
        <p:spPr/>
        <p:txBody>
          <a:bodyPr/>
          <a:lstStyle/>
          <a:p>
            <a:r>
              <a:rPr lang="en-US" dirty="0"/>
              <a:t>DevOps w/ Containers</a:t>
            </a:r>
          </a:p>
        </p:txBody>
      </p:sp>
      <p:sp>
        <p:nvSpPr>
          <p:cNvPr id="3" name="TextBox 2">
            <a:extLst>
              <a:ext uri="{FF2B5EF4-FFF2-40B4-BE49-F238E27FC236}">
                <a16:creationId xmlns:a16="http://schemas.microsoft.com/office/drawing/2014/main" id="{0E7D061F-3A35-1D4F-818F-053AC7B0BA5B}"/>
              </a:ext>
            </a:extLst>
          </p:cNvPr>
          <p:cNvSpPr txBox="1"/>
          <p:nvPr/>
        </p:nvSpPr>
        <p:spPr>
          <a:xfrm>
            <a:off x="515007" y="1639614"/>
            <a:ext cx="11004331" cy="3748719"/>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2"/>
              </a:rPr>
              <a:t>Containers as foundation for DevOps collaboration</a:t>
            </a: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Containers allow for an exponentially simpler CI/CD process, by introducing standard build and release artifacts.</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The rise of self-healing container orchestration platforms based on containers (Kubernetes) made the use of containers ubiquitous and hassle-free</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5" name="Rectangle 4">
            <a:extLst>
              <a:ext uri="{FF2B5EF4-FFF2-40B4-BE49-F238E27FC236}">
                <a16:creationId xmlns:a16="http://schemas.microsoft.com/office/drawing/2014/main" id="{0C6318AB-2DF3-8A4D-AFF2-7030286DAC23}"/>
              </a:ext>
            </a:extLst>
          </p:cNvPr>
          <p:cNvSpPr/>
          <p:nvPr/>
        </p:nvSpPr>
        <p:spPr>
          <a:xfrm>
            <a:off x="73572" y="6428398"/>
            <a:ext cx="12118428" cy="276999"/>
          </a:xfrm>
          <a:prstGeom prst="rect">
            <a:avLst/>
          </a:prstGeom>
        </p:spPr>
        <p:txBody>
          <a:bodyPr wrap="square">
            <a:spAutoFit/>
          </a:bodyPr>
          <a:lstStyle/>
          <a:p>
            <a:r>
              <a:rPr lang="en-US" sz="1200" dirty="0">
                <a:solidFill>
                  <a:schemeClr val="bg1"/>
                </a:solidFill>
              </a:rPr>
              <a:t>https://</a:t>
            </a:r>
            <a:r>
              <a:rPr lang="en-US" sz="1200" dirty="0" err="1">
                <a:solidFill>
                  <a:schemeClr val="bg1"/>
                </a:solidFill>
              </a:rPr>
              <a:t>aka.ms</a:t>
            </a:r>
            <a:r>
              <a:rPr lang="en-US" sz="1200" dirty="0">
                <a:solidFill>
                  <a:schemeClr val="bg1"/>
                </a:solidFill>
              </a:rPr>
              <a:t>/</a:t>
            </a:r>
            <a:r>
              <a:rPr lang="en-US" sz="1200" dirty="0" err="1">
                <a:solidFill>
                  <a:schemeClr val="bg1"/>
                </a:solidFill>
              </a:rPr>
              <a:t>devopscontainers</a:t>
            </a:r>
            <a:endParaRPr lang="en-US" sz="1200" dirty="0">
              <a:solidFill>
                <a:schemeClr val="bg1"/>
              </a:solidFill>
            </a:endParaRPr>
          </a:p>
        </p:txBody>
      </p:sp>
    </p:spTree>
    <p:extLst>
      <p:ext uri="{BB962C8B-B14F-4D97-AF65-F5344CB8AC3E}">
        <p14:creationId xmlns:p14="http://schemas.microsoft.com/office/powerpoint/2010/main" val="417664401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7E70-B7C5-EC4B-B681-72E4872E1E39}"/>
              </a:ext>
            </a:extLst>
          </p:cNvPr>
          <p:cNvSpPr>
            <a:spLocks noGrp="1"/>
          </p:cNvSpPr>
          <p:nvPr>
            <p:ph type="title"/>
          </p:nvPr>
        </p:nvSpPr>
        <p:spPr/>
        <p:txBody>
          <a:bodyPr/>
          <a:lstStyle/>
          <a:p>
            <a:r>
              <a:rPr lang="en-US" dirty="0"/>
              <a:t>DevOps w/ Containers</a:t>
            </a:r>
          </a:p>
        </p:txBody>
      </p:sp>
      <p:sp>
        <p:nvSpPr>
          <p:cNvPr id="5" name="Rectangle 4">
            <a:extLst>
              <a:ext uri="{FF2B5EF4-FFF2-40B4-BE49-F238E27FC236}">
                <a16:creationId xmlns:a16="http://schemas.microsoft.com/office/drawing/2014/main" id="{0C6318AB-2DF3-8A4D-AFF2-7030286DAC23}"/>
              </a:ext>
            </a:extLst>
          </p:cNvPr>
          <p:cNvSpPr/>
          <p:nvPr/>
        </p:nvSpPr>
        <p:spPr>
          <a:xfrm>
            <a:off x="73572" y="6428398"/>
            <a:ext cx="12118428" cy="276999"/>
          </a:xfrm>
          <a:prstGeom prst="rect">
            <a:avLst/>
          </a:prstGeom>
        </p:spPr>
        <p:txBody>
          <a:bodyPr wrap="square">
            <a:spAutoFit/>
          </a:bodyPr>
          <a:lstStyle/>
          <a:p>
            <a:r>
              <a:rPr lang="en-US" sz="1200" dirty="0">
                <a:solidFill>
                  <a:schemeClr val="bg1"/>
                </a:solidFill>
              </a:rPr>
              <a:t>https://</a:t>
            </a:r>
            <a:r>
              <a:rPr lang="en-US" sz="1200" dirty="0" err="1">
                <a:solidFill>
                  <a:schemeClr val="bg1"/>
                </a:solidFill>
              </a:rPr>
              <a:t>aka.ms</a:t>
            </a:r>
            <a:r>
              <a:rPr lang="en-US" sz="1200" dirty="0">
                <a:solidFill>
                  <a:schemeClr val="bg1"/>
                </a:solidFill>
              </a:rPr>
              <a:t>/</a:t>
            </a:r>
            <a:r>
              <a:rPr lang="en-US" sz="1200" dirty="0" err="1">
                <a:solidFill>
                  <a:schemeClr val="bg1"/>
                </a:solidFill>
              </a:rPr>
              <a:t>devopscontainers</a:t>
            </a:r>
            <a:endParaRPr lang="en-US" sz="1200" dirty="0">
              <a:solidFill>
                <a:schemeClr val="bg1"/>
              </a:solidFill>
            </a:endParaRPr>
          </a:p>
        </p:txBody>
      </p:sp>
      <p:pic>
        <p:nvPicPr>
          <p:cNvPr id="4" name="Picture 3">
            <a:extLst>
              <a:ext uri="{FF2B5EF4-FFF2-40B4-BE49-F238E27FC236}">
                <a16:creationId xmlns:a16="http://schemas.microsoft.com/office/drawing/2014/main" id="{79BBE8F6-F20D-6345-8DB7-EF73DCC8C4B4}"/>
              </a:ext>
            </a:extLst>
          </p:cNvPr>
          <p:cNvPicPr>
            <a:picLocks noChangeAspect="1"/>
          </p:cNvPicPr>
          <p:nvPr/>
        </p:nvPicPr>
        <p:blipFill>
          <a:blip r:embed="rId3"/>
          <a:stretch>
            <a:fillRect/>
          </a:stretch>
        </p:blipFill>
        <p:spPr>
          <a:xfrm>
            <a:off x="6909073" y="1190767"/>
            <a:ext cx="5187183" cy="4882055"/>
          </a:xfrm>
          <a:prstGeom prst="rect">
            <a:avLst/>
          </a:prstGeom>
        </p:spPr>
      </p:pic>
      <p:sp>
        <p:nvSpPr>
          <p:cNvPr id="3" name="TextBox 2">
            <a:extLst>
              <a:ext uri="{FF2B5EF4-FFF2-40B4-BE49-F238E27FC236}">
                <a16:creationId xmlns:a16="http://schemas.microsoft.com/office/drawing/2014/main" id="{09DA4259-3A30-5F41-A825-7608C7D85146}"/>
              </a:ext>
            </a:extLst>
          </p:cNvPr>
          <p:cNvSpPr txBox="1"/>
          <p:nvPr/>
        </p:nvSpPr>
        <p:spPr>
          <a:xfrm>
            <a:off x="567559" y="1881352"/>
            <a:ext cx="5843751" cy="162506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The industry standard OCI is the engine behind breakthroughs in application deployment innovations in the last 5 years.</a:t>
            </a:r>
          </a:p>
        </p:txBody>
      </p:sp>
    </p:spTree>
    <p:extLst>
      <p:ext uri="{BB962C8B-B14F-4D97-AF65-F5344CB8AC3E}">
        <p14:creationId xmlns:p14="http://schemas.microsoft.com/office/powerpoint/2010/main" val="319855815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bwMode="auto">
          <a:xfrm>
            <a:off x="5040983" y="1616922"/>
            <a:ext cx="1907942" cy="190794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56D2EA55-BA61-3A4F-97ED-150E64A2B4BF}"/>
              </a:ext>
            </a:extLst>
          </p:cNvPr>
          <p:cNvSpPr>
            <a:spLocks noGrp="1"/>
          </p:cNvSpPr>
          <p:nvPr>
            <p:ph type="title"/>
          </p:nvPr>
        </p:nvSpPr>
        <p:spPr/>
        <p:txBody>
          <a:bodyPr/>
          <a:lstStyle/>
          <a:p>
            <a:r>
              <a:rPr lang="en-GB" dirty="0"/>
              <a:t>DevOps view of the container </a:t>
            </a:r>
            <a:r>
              <a:rPr lang="en-GB" dirty="0">
                <a:solidFill>
                  <a:srgbClr val="0078D7"/>
                </a:solidFill>
              </a:rPr>
              <a:t>advantage</a:t>
            </a:r>
          </a:p>
        </p:txBody>
      </p:sp>
      <p:grpSp>
        <p:nvGrpSpPr>
          <p:cNvPr id="25" name="Group 24">
            <a:extLst>
              <a:ext uri="{FF2B5EF4-FFF2-40B4-BE49-F238E27FC236}">
                <a16:creationId xmlns:a16="http://schemas.microsoft.com/office/drawing/2014/main" id="{6730F2C3-44D6-40A3-B6B0-16433CB6A56B}"/>
              </a:ext>
            </a:extLst>
          </p:cNvPr>
          <p:cNvGrpSpPr/>
          <p:nvPr/>
        </p:nvGrpSpPr>
        <p:grpSpPr>
          <a:xfrm>
            <a:off x="575607" y="4788839"/>
            <a:ext cx="5275829" cy="827224"/>
            <a:chOff x="598846" y="4981633"/>
            <a:chExt cx="5488832" cy="860622"/>
          </a:xfrm>
        </p:grpSpPr>
        <p:sp>
          <p:nvSpPr>
            <p:cNvPr id="26" name="TextBox 25">
              <a:extLst>
                <a:ext uri="{FF2B5EF4-FFF2-40B4-BE49-F238E27FC236}">
                  <a16:creationId xmlns:a16="http://schemas.microsoft.com/office/drawing/2014/main" id="{F0E637DF-EA86-4ABC-9F14-C02D882DD020}"/>
                </a:ext>
              </a:extLst>
            </p:cNvPr>
            <p:cNvSpPr txBox="1"/>
            <p:nvPr/>
          </p:nvSpPr>
          <p:spPr>
            <a:xfrm>
              <a:off x="598846" y="4981633"/>
              <a:ext cx="1655536" cy="860622"/>
            </a:xfrm>
            <a:prstGeom prst="rect">
              <a:avLst/>
            </a:prstGeom>
            <a:noFill/>
          </p:spPr>
          <p:txBody>
            <a:bodyPr wrap="square" lIns="140626" tIns="140626" rIns="140626" bIns="140626" rtlCol="0">
              <a:spAutoFit/>
            </a:bodyPr>
            <a:lstStyle/>
            <a:p>
              <a:pPr algn="ctr" defTabSz="914554">
                <a:spcAft>
                  <a:spcPts val="2307"/>
                </a:spcAft>
              </a:pPr>
              <a:r>
                <a:rPr lang="en-US">
                  <a:solidFill>
                    <a:srgbClr val="505050"/>
                  </a:solidFill>
                  <a:latin typeface="Segoe UI" panose="020B0502040204020203" pitchFamily="34" charset="0"/>
                  <a:cs typeface="Segoe UI" panose="020B0502040204020203" pitchFamily="34" charset="0"/>
                </a:rPr>
                <a:t>Fast </a:t>
              </a:r>
              <a:br>
                <a:rPr lang="en-US">
                  <a:solidFill>
                    <a:srgbClr val="505050"/>
                  </a:solidFill>
                  <a:latin typeface="Segoe UI" panose="020B0502040204020203" pitchFamily="34" charset="0"/>
                  <a:cs typeface="Segoe UI" panose="020B0502040204020203" pitchFamily="34" charset="0"/>
                </a:rPr>
              </a:br>
              <a:r>
                <a:rPr lang="en-US">
                  <a:solidFill>
                    <a:srgbClr val="505050"/>
                  </a:solidFill>
                  <a:latin typeface="Segoe UI" panose="020B0502040204020203" pitchFamily="34" charset="0"/>
                  <a:cs typeface="Segoe UI" panose="020B0502040204020203" pitchFamily="34" charset="0"/>
                </a:rPr>
                <a:t>iteration</a:t>
              </a:r>
            </a:p>
          </p:txBody>
        </p:sp>
        <p:sp>
          <p:nvSpPr>
            <p:cNvPr id="49" name="TextBox 48">
              <a:extLst>
                <a:ext uri="{FF2B5EF4-FFF2-40B4-BE49-F238E27FC236}">
                  <a16:creationId xmlns:a16="http://schemas.microsoft.com/office/drawing/2014/main" id="{05884DD8-E961-4A61-9B0C-035A58CC535A}"/>
                </a:ext>
              </a:extLst>
            </p:cNvPr>
            <p:cNvSpPr txBox="1"/>
            <p:nvPr/>
          </p:nvSpPr>
          <p:spPr>
            <a:xfrm>
              <a:off x="2447571" y="4981633"/>
              <a:ext cx="1791382" cy="860622"/>
            </a:xfrm>
            <a:prstGeom prst="rect">
              <a:avLst/>
            </a:prstGeom>
            <a:noFill/>
          </p:spPr>
          <p:txBody>
            <a:bodyPr wrap="square" lIns="140626" tIns="140626" rIns="140626" bIns="140626" rtlCol="0">
              <a:spAutoFit/>
            </a:bodyPr>
            <a:lstStyle/>
            <a:p>
              <a:pPr algn="ctr" defTabSz="914554">
                <a:spcAft>
                  <a:spcPts val="2307"/>
                </a:spcAft>
              </a:pPr>
              <a:r>
                <a:rPr lang="en-US">
                  <a:solidFill>
                    <a:srgbClr val="505050"/>
                  </a:solidFill>
                  <a:latin typeface="Segoe UI" panose="020B0502040204020203" pitchFamily="34" charset="0"/>
                  <a:cs typeface="Segoe UI" panose="020B0502040204020203" pitchFamily="34" charset="0"/>
                </a:rPr>
                <a:t>Agile </a:t>
              </a:r>
              <a:br>
                <a:rPr lang="en-US">
                  <a:solidFill>
                    <a:srgbClr val="505050"/>
                  </a:solidFill>
                  <a:latin typeface="Segoe UI" panose="020B0502040204020203" pitchFamily="34" charset="0"/>
                  <a:cs typeface="Segoe UI" panose="020B0502040204020203" pitchFamily="34" charset="0"/>
                </a:rPr>
              </a:br>
              <a:r>
                <a:rPr lang="en-US">
                  <a:solidFill>
                    <a:srgbClr val="505050"/>
                  </a:solidFill>
                  <a:latin typeface="Segoe UI" panose="020B0502040204020203" pitchFamily="34" charset="0"/>
                  <a:cs typeface="Segoe UI" panose="020B0502040204020203" pitchFamily="34" charset="0"/>
                </a:rPr>
                <a:t>delivery</a:t>
              </a:r>
            </a:p>
          </p:txBody>
        </p:sp>
        <p:sp>
          <p:nvSpPr>
            <p:cNvPr id="50" name="TextBox 49">
              <a:extLst>
                <a:ext uri="{FF2B5EF4-FFF2-40B4-BE49-F238E27FC236}">
                  <a16:creationId xmlns:a16="http://schemas.microsoft.com/office/drawing/2014/main" id="{068523FD-BFE9-4720-B928-EE84920E05D2}"/>
                </a:ext>
              </a:extLst>
            </p:cNvPr>
            <p:cNvSpPr txBox="1"/>
            <p:nvPr/>
          </p:nvSpPr>
          <p:spPr>
            <a:xfrm>
              <a:off x="4432142" y="4981633"/>
              <a:ext cx="1655536" cy="572464"/>
            </a:xfrm>
            <a:prstGeom prst="rect">
              <a:avLst/>
            </a:prstGeom>
            <a:noFill/>
          </p:spPr>
          <p:txBody>
            <a:bodyPr wrap="square" lIns="140626" tIns="140626" rIns="140626" bIns="140626" rtlCol="0">
              <a:spAutoFit/>
            </a:bodyPr>
            <a:lstStyle/>
            <a:p>
              <a:pPr algn="ctr" defTabSz="914554">
                <a:spcAft>
                  <a:spcPts val="2307"/>
                </a:spcAft>
              </a:pPr>
              <a:r>
                <a:rPr lang="en-US">
                  <a:solidFill>
                    <a:srgbClr val="505050"/>
                  </a:solidFill>
                  <a:latin typeface="Segoe UI" panose="020B0502040204020203" pitchFamily="34" charset="0"/>
                  <a:cs typeface="Segoe UI" panose="020B0502040204020203" pitchFamily="34" charset="0"/>
                </a:rPr>
                <a:t>Immutability</a:t>
              </a:r>
            </a:p>
          </p:txBody>
        </p:sp>
      </p:grpSp>
      <p:grpSp>
        <p:nvGrpSpPr>
          <p:cNvPr id="51" name="Group 50">
            <a:extLst>
              <a:ext uri="{FF2B5EF4-FFF2-40B4-BE49-F238E27FC236}">
                <a16:creationId xmlns:a16="http://schemas.microsoft.com/office/drawing/2014/main" id="{BA33CDD7-EFB6-4CDD-BB4D-A8319356A443}"/>
              </a:ext>
            </a:extLst>
          </p:cNvPr>
          <p:cNvGrpSpPr/>
          <p:nvPr/>
        </p:nvGrpSpPr>
        <p:grpSpPr>
          <a:xfrm>
            <a:off x="1800962" y="4310711"/>
            <a:ext cx="8351932" cy="0"/>
            <a:chOff x="1873673" y="4484201"/>
            <a:chExt cx="8689128" cy="0"/>
          </a:xfrm>
        </p:grpSpPr>
        <p:cxnSp>
          <p:nvCxnSpPr>
            <p:cNvPr id="52" name="Straight Connector 51">
              <a:extLst>
                <a:ext uri="{FF2B5EF4-FFF2-40B4-BE49-F238E27FC236}">
                  <a16:creationId xmlns:a16="http://schemas.microsoft.com/office/drawing/2014/main" id="{15104528-8906-4955-BC4D-9BA5DB4327FB}"/>
                </a:ext>
              </a:extLst>
            </p:cNvPr>
            <p:cNvCxnSpPr>
              <a:cxnSpLocks/>
            </p:cNvCxnSpPr>
            <p:nvPr/>
          </p:nvCxnSpPr>
          <p:spPr>
            <a:xfrm>
              <a:off x="1873673" y="4484201"/>
              <a:ext cx="1022530" cy="0"/>
            </a:xfrm>
            <a:prstGeom prst="line">
              <a:avLst/>
            </a:prstGeom>
            <a:ln w="28575" cap="rnd">
              <a:solidFill>
                <a:srgbClr val="A6A6A6"/>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2D2D268-271F-42D8-9A33-CF16F057ECA7}"/>
                </a:ext>
              </a:extLst>
            </p:cNvPr>
            <p:cNvCxnSpPr>
              <a:cxnSpLocks/>
            </p:cNvCxnSpPr>
            <p:nvPr/>
          </p:nvCxnSpPr>
          <p:spPr>
            <a:xfrm>
              <a:off x="3790322" y="4484201"/>
              <a:ext cx="1022530" cy="0"/>
            </a:xfrm>
            <a:prstGeom prst="line">
              <a:avLst/>
            </a:prstGeom>
            <a:ln w="28575" cap="rnd">
              <a:solidFill>
                <a:srgbClr val="A6A6A6"/>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E6A0968-D38D-43B2-A21A-6EFEE71C8C81}"/>
                </a:ext>
              </a:extLst>
            </p:cNvPr>
            <p:cNvCxnSpPr>
              <a:cxnSpLocks/>
            </p:cNvCxnSpPr>
            <p:nvPr/>
          </p:nvCxnSpPr>
          <p:spPr>
            <a:xfrm>
              <a:off x="7623621" y="4484201"/>
              <a:ext cx="1022530" cy="0"/>
            </a:xfrm>
            <a:prstGeom prst="line">
              <a:avLst/>
            </a:prstGeom>
            <a:ln w="28575" cap="rnd">
              <a:solidFill>
                <a:srgbClr val="A6A6A6"/>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351DF10-E61D-4ABC-A47D-C36A3985E556}"/>
                </a:ext>
              </a:extLst>
            </p:cNvPr>
            <p:cNvCxnSpPr>
              <a:cxnSpLocks/>
            </p:cNvCxnSpPr>
            <p:nvPr/>
          </p:nvCxnSpPr>
          <p:spPr>
            <a:xfrm>
              <a:off x="9540271" y="4484201"/>
              <a:ext cx="1022530" cy="0"/>
            </a:xfrm>
            <a:prstGeom prst="line">
              <a:avLst/>
            </a:prstGeom>
            <a:ln w="28575" cap="rnd">
              <a:solidFill>
                <a:srgbClr val="A6A6A6"/>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6" name="Connector: Elbow 24">
            <a:extLst>
              <a:ext uri="{FF2B5EF4-FFF2-40B4-BE49-F238E27FC236}">
                <a16:creationId xmlns:a16="http://schemas.microsoft.com/office/drawing/2014/main" id="{D2B2FC03-5BDF-417F-B1E8-10C408DD6F94}"/>
              </a:ext>
            </a:extLst>
          </p:cNvPr>
          <p:cNvCxnSpPr>
            <a:cxnSpLocks/>
          </p:cNvCxnSpPr>
          <p:nvPr/>
        </p:nvCxnSpPr>
        <p:spPr>
          <a:xfrm rot="5400000" flipH="1" flipV="1">
            <a:off x="3311585" y="2303036"/>
            <a:ext cx="1455154" cy="1651279"/>
          </a:xfrm>
          <a:prstGeom prst="bentConnector2">
            <a:avLst/>
          </a:prstGeom>
          <a:ln w="28575" cap="rnd">
            <a:solidFill>
              <a:srgbClr val="A6A6A6"/>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Connector: Elbow 74">
            <a:extLst>
              <a:ext uri="{FF2B5EF4-FFF2-40B4-BE49-F238E27FC236}">
                <a16:creationId xmlns:a16="http://schemas.microsoft.com/office/drawing/2014/main" id="{F9C59010-2ADE-48A0-BCDC-61DF8A714E53}"/>
              </a:ext>
            </a:extLst>
          </p:cNvPr>
          <p:cNvCxnSpPr>
            <a:cxnSpLocks/>
          </p:cNvCxnSpPr>
          <p:nvPr/>
        </p:nvCxnSpPr>
        <p:spPr>
          <a:xfrm rot="16200000" flipV="1">
            <a:off x="7187120" y="2303036"/>
            <a:ext cx="1455154" cy="1651277"/>
          </a:xfrm>
          <a:prstGeom prst="bentConnector2">
            <a:avLst/>
          </a:prstGeom>
          <a:ln w="28575" cap="rnd">
            <a:solidFill>
              <a:srgbClr val="A6A6A6"/>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C526CB1E-8273-47B7-B921-DA8061592A80}"/>
              </a:ext>
            </a:extLst>
          </p:cNvPr>
          <p:cNvGrpSpPr/>
          <p:nvPr/>
        </p:nvGrpSpPr>
        <p:grpSpPr>
          <a:xfrm>
            <a:off x="6102423" y="4788844"/>
            <a:ext cx="5275823" cy="827224"/>
            <a:chOff x="6348798" y="4981633"/>
            <a:chExt cx="5488826" cy="860621"/>
          </a:xfrm>
        </p:grpSpPr>
        <p:sp>
          <p:nvSpPr>
            <p:cNvPr id="62" name="TextBox 61">
              <a:extLst>
                <a:ext uri="{FF2B5EF4-FFF2-40B4-BE49-F238E27FC236}">
                  <a16:creationId xmlns:a16="http://schemas.microsoft.com/office/drawing/2014/main" id="{310CD638-A464-4A78-A6C3-A8378EC416D8}"/>
                </a:ext>
              </a:extLst>
            </p:cNvPr>
            <p:cNvSpPr txBox="1"/>
            <p:nvPr/>
          </p:nvSpPr>
          <p:spPr>
            <a:xfrm>
              <a:off x="6348798" y="4981633"/>
              <a:ext cx="1655536" cy="860621"/>
            </a:xfrm>
            <a:prstGeom prst="rect">
              <a:avLst/>
            </a:prstGeom>
            <a:noFill/>
          </p:spPr>
          <p:txBody>
            <a:bodyPr wrap="square" lIns="140626" tIns="140626" rIns="140626" bIns="140626" rtlCol="0">
              <a:spAutoFit/>
            </a:bodyPr>
            <a:lstStyle/>
            <a:p>
              <a:pPr algn="ctr" defTabSz="914554">
                <a:spcAft>
                  <a:spcPts val="2307"/>
                </a:spcAft>
              </a:pPr>
              <a:r>
                <a:rPr lang="en-US">
                  <a:solidFill>
                    <a:srgbClr val="505050"/>
                  </a:solidFill>
                  <a:latin typeface="Segoe UI" panose="020B0502040204020203" pitchFamily="34" charset="0"/>
                  <a:cs typeface="Segoe UI" panose="020B0502040204020203" pitchFamily="34" charset="0"/>
                </a:rPr>
                <a:t>Cost </a:t>
              </a:r>
              <a:br>
                <a:rPr lang="en-US">
                  <a:solidFill>
                    <a:srgbClr val="505050"/>
                  </a:solidFill>
                  <a:latin typeface="Segoe UI" panose="020B0502040204020203" pitchFamily="34" charset="0"/>
                  <a:cs typeface="Segoe UI" panose="020B0502040204020203" pitchFamily="34" charset="0"/>
                </a:rPr>
              </a:br>
              <a:r>
                <a:rPr lang="en-US">
                  <a:solidFill>
                    <a:srgbClr val="505050"/>
                  </a:solidFill>
                  <a:latin typeface="Segoe UI" panose="020B0502040204020203" pitchFamily="34" charset="0"/>
                  <a:cs typeface="Segoe UI" panose="020B0502040204020203" pitchFamily="34" charset="0"/>
                </a:rPr>
                <a:t>savings</a:t>
              </a:r>
            </a:p>
          </p:txBody>
        </p:sp>
        <p:sp>
          <p:nvSpPr>
            <p:cNvPr id="63" name="TextBox 62">
              <a:extLst>
                <a:ext uri="{FF2B5EF4-FFF2-40B4-BE49-F238E27FC236}">
                  <a16:creationId xmlns:a16="http://schemas.microsoft.com/office/drawing/2014/main" id="{7659F402-BAB9-4F5D-B027-0E638B4031F9}"/>
                </a:ext>
              </a:extLst>
            </p:cNvPr>
            <p:cNvSpPr txBox="1"/>
            <p:nvPr/>
          </p:nvSpPr>
          <p:spPr>
            <a:xfrm>
              <a:off x="10182088" y="4981633"/>
              <a:ext cx="1655536" cy="860621"/>
            </a:xfrm>
            <a:prstGeom prst="rect">
              <a:avLst/>
            </a:prstGeom>
            <a:noFill/>
          </p:spPr>
          <p:txBody>
            <a:bodyPr wrap="square" lIns="140626" tIns="140626" rIns="140626" bIns="140626" rtlCol="0">
              <a:spAutoFit/>
            </a:bodyPr>
            <a:lstStyle/>
            <a:p>
              <a:pPr algn="ctr" defTabSz="914554">
                <a:spcAft>
                  <a:spcPts val="2307"/>
                </a:spcAft>
              </a:pPr>
              <a:r>
                <a:rPr lang="en-US">
                  <a:solidFill>
                    <a:srgbClr val="505050"/>
                  </a:solidFill>
                  <a:latin typeface="Segoe UI" panose="020B0502040204020203" pitchFamily="34" charset="0"/>
                  <a:cs typeface="Segoe UI" panose="020B0502040204020203" pitchFamily="34" charset="0"/>
                </a:rPr>
                <a:t>Elastic bursting</a:t>
              </a:r>
            </a:p>
          </p:txBody>
        </p:sp>
        <p:sp>
          <p:nvSpPr>
            <p:cNvPr id="64" name="TextBox 63">
              <a:extLst>
                <a:ext uri="{FF2B5EF4-FFF2-40B4-BE49-F238E27FC236}">
                  <a16:creationId xmlns:a16="http://schemas.microsoft.com/office/drawing/2014/main" id="{A36FF80F-5247-4BE9-81C9-3FF7607ABFFE}"/>
                </a:ext>
              </a:extLst>
            </p:cNvPr>
            <p:cNvSpPr txBox="1"/>
            <p:nvPr/>
          </p:nvSpPr>
          <p:spPr>
            <a:xfrm>
              <a:off x="8265443" y="4981633"/>
              <a:ext cx="1655536" cy="860621"/>
            </a:xfrm>
            <a:prstGeom prst="rect">
              <a:avLst/>
            </a:prstGeom>
            <a:noFill/>
          </p:spPr>
          <p:txBody>
            <a:bodyPr wrap="square" lIns="140626" tIns="140626" rIns="140626" bIns="140626" rtlCol="0">
              <a:spAutoFit/>
            </a:bodyPr>
            <a:lstStyle/>
            <a:p>
              <a:pPr algn="ctr" defTabSz="914554">
                <a:spcAft>
                  <a:spcPts val="2307"/>
                </a:spcAft>
              </a:pPr>
              <a:r>
                <a:rPr lang="en-US">
                  <a:solidFill>
                    <a:srgbClr val="505050"/>
                  </a:solidFill>
                  <a:latin typeface="Segoe UI" panose="020B0502040204020203" pitchFamily="34" charset="0"/>
                  <a:cs typeface="Segoe UI" panose="020B0502040204020203" pitchFamily="34" charset="0"/>
                </a:rPr>
                <a:t>Efficient deployment</a:t>
              </a:r>
            </a:p>
          </p:txBody>
        </p:sp>
      </p:grpSp>
      <p:sp>
        <p:nvSpPr>
          <p:cNvPr id="106" name="Left Bracket 105">
            <a:extLst>
              <a:ext uri="{FF2B5EF4-FFF2-40B4-BE49-F238E27FC236}">
                <a16:creationId xmlns:a16="http://schemas.microsoft.com/office/drawing/2014/main" id="{6F638F08-674C-4ED9-A7DE-0B5F64223055}"/>
              </a:ext>
            </a:extLst>
          </p:cNvPr>
          <p:cNvSpPr/>
          <p:nvPr/>
        </p:nvSpPr>
        <p:spPr>
          <a:xfrm rot="16200000">
            <a:off x="8688550" y="3757908"/>
            <a:ext cx="87891" cy="4306685"/>
          </a:xfrm>
          <a:prstGeom prst="leftBracket">
            <a:avLst>
              <a:gd name="adj" fmla="val 1954"/>
            </a:avLst>
          </a:prstGeom>
          <a:ln w="28575" cap="rnd">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554"/>
            <a:endParaRPr lang="en-US">
              <a:solidFill>
                <a:srgbClr val="505050"/>
              </a:solidFill>
              <a:latin typeface="Segoe UI"/>
            </a:endParaRPr>
          </a:p>
        </p:txBody>
      </p:sp>
      <p:sp>
        <p:nvSpPr>
          <p:cNvPr id="107" name="TextBox 106">
            <a:extLst>
              <a:ext uri="{FF2B5EF4-FFF2-40B4-BE49-F238E27FC236}">
                <a16:creationId xmlns:a16="http://schemas.microsoft.com/office/drawing/2014/main" id="{DFF78382-BFA8-4113-9376-B631AD2546FA}"/>
              </a:ext>
            </a:extLst>
          </p:cNvPr>
          <p:cNvSpPr txBox="1"/>
          <p:nvPr/>
        </p:nvSpPr>
        <p:spPr>
          <a:xfrm>
            <a:off x="8116559" y="5636287"/>
            <a:ext cx="1247550" cy="638998"/>
          </a:xfrm>
          <a:prstGeom prst="rect">
            <a:avLst/>
          </a:prstGeom>
          <a:solidFill>
            <a:srgbClr val="FFFFFF"/>
          </a:solidFill>
          <a:ln>
            <a:noFill/>
          </a:ln>
        </p:spPr>
        <p:txBody>
          <a:bodyPr wrap="square" lIns="140626" tIns="140626" rIns="140626" bIns="140626" rtlCol="0">
            <a:spAutoFit/>
          </a:bodyPr>
          <a:lstStyle/>
          <a:p>
            <a:pPr algn="ctr" defTabSz="914554">
              <a:spcAft>
                <a:spcPts val="2307"/>
              </a:spcAft>
            </a:pPr>
            <a:r>
              <a:rPr lang="en-US" sz="2307">
                <a:solidFill>
                  <a:srgbClr val="0072C6"/>
                </a:solidFill>
                <a:latin typeface="Segoe UI Semibold" panose="020B0702040204020203" pitchFamily="34" charset="0"/>
                <a:cs typeface="Segoe UI Semibold" panose="020B0702040204020203" pitchFamily="34" charset="0"/>
              </a:rPr>
              <a:t>For IT</a:t>
            </a:r>
          </a:p>
        </p:txBody>
      </p:sp>
      <p:sp>
        <p:nvSpPr>
          <p:cNvPr id="109" name="Left Bracket 108">
            <a:extLst>
              <a:ext uri="{FF2B5EF4-FFF2-40B4-BE49-F238E27FC236}">
                <a16:creationId xmlns:a16="http://schemas.microsoft.com/office/drawing/2014/main" id="{730FD369-ECB0-464C-B41D-C92AB256DC29}"/>
              </a:ext>
            </a:extLst>
          </p:cNvPr>
          <p:cNvSpPr/>
          <p:nvPr/>
        </p:nvSpPr>
        <p:spPr>
          <a:xfrm rot="16200000">
            <a:off x="3178683" y="3757908"/>
            <a:ext cx="87891" cy="4306685"/>
          </a:xfrm>
          <a:prstGeom prst="leftBracket">
            <a:avLst>
              <a:gd name="adj" fmla="val 1954"/>
            </a:avLst>
          </a:prstGeom>
          <a:ln w="28575" cap="rnd">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554"/>
            <a:endParaRPr lang="en-US">
              <a:solidFill>
                <a:srgbClr val="505050"/>
              </a:solidFill>
              <a:latin typeface="Segoe UI"/>
            </a:endParaRPr>
          </a:p>
        </p:txBody>
      </p:sp>
      <p:sp>
        <p:nvSpPr>
          <p:cNvPr id="110" name="TextBox 109">
            <a:extLst>
              <a:ext uri="{FF2B5EF4-FFF2-40B4-BE49-F238E27FC236}">
                <a16:creationId xmlns:a16="http://schemas.microsoft.com/office/drawing/2014/main" id="{B565BAC2-3907-4541-9DB0-3DB74119E184}"/>
              </a:ext>
            </a:extLst>
          </p:cNvPr>
          <p:cNvSpPr txBox="1"/>
          <p:nvPr/>
        </p:nvSpPr>
        <p:spPr>
          <a:xfrm>
            <a:off x="2081296" y="5636287"/>
            <a:ext cx="2264453" cy="638998"/>
          </a:xfrm>
          <a:prstGeom prst="rect">
            <a:avLst/>
          </a:prstGeom>
          <a:solidFill>
            <a:schemeClr val="bg1"/>
          </a:solidFill>
          <a:ln>
            <a:noFill/>
          </a:ln>
        </p:spPr>
        <p:txBody>
          <a:bodyPr wrap="square" lIns="140626" tIns="140626" rIns="140626" bIns="140626" rtlCol="0">
            <a:spAutoFit/>
          </a:bodyPr>
          <a:lstStyle/>
          <a:p>
            <a:pPr algn="ctr" defTabSz="914554">
              <a:spcAft>
                <a:spcPts val="2307"/>
              </a:spcAft>
            </a:pPr>
            <a:r>
              <a:rPr lang="en-US" sz="2307" dirty="0">
                <a:solidFill>
                  <a:srgbClr val="0072C6"/>
                </a:solidFill>
                <a:latin typeface="Segoe UI Semibold" panose="020B0702040204020203" pitchFamily="34" charset="0"/>
                <a:cs typeface="Segoe UI Semibold" panose="020B0702040204020203" pitchFamily="34" charset="0"/>
              </a:rPr>
              <a:t>For developers</a:t>
            </a:r>
          </a:p>
        </p:txBody>
      </p:sp>
      <p:sp>
        <p:nvSpPr>
          <p:cNvPr id="112" name="Oval 111"/>
          <p:cNvSpPr/>
          <p:nvPr/>
        </p:nvSpPr>
        <p:spPr bwMode="auto">
          <a:xfrm>
            <a:off x="923847" y="3916699"/>
            <a:ext cx="823330" cy="82333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3" name="arrow_11" title="Icon of a circle made of two curved arrows">
            <a:extLst>
              <a:ext uri="{FF2B5EF4-FFF2-40B4-BE49-F238E27FC236}">
                <a16:creationId xmlns:a16="http://schemas.microsoft.com/office/drawing/2014/main" id="{8AA96DD9-7B9D-457C-A969-01EC3193771D}"/>
              </a:ext>
            </a:extLst>
          </p:cNvPr>
          <p:cNvSpPr>
            <a:spLocks noChangeAspect="1" noEditPoints="1"/>
          </p:cNvSpPr>
          <p:nvPr/>
        </p:nvSpPr>
        <p:spPr bwMode="auto">
          <a:xfrm>
            <a:off x="1128822" y="4112448"/>
            <a:ext cx="413379" cy="431834"/>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2700" cap="sq" cmpd="sng">
            <a:solidFill>
              <a:schemeClr val="bg1"/>
            </a:solidFill>
            <a:prstDash val="solid"/>
            <a:miter lim="800000"/>
            <a:headEnd/>
            <a:tailEnd/>
          </a:ln>
        </p:spPr>
        <p:txBody>
          <a:bodyPr vert="horz" wrap="square" lIns="89654" tIns="44827" rIns="89654" bIns="44827" numCol="1" anchor="t" anchorCtr="0" compatLnSpc="1">
            <a:prstTxWarp prst="textNoShape">
              <a:avLst/>
            </a:prstTxWarp>
          </a:bodyPr>
          <a:lstStyle/>
          <a:p>
            <a:pPr defTabSz="914554"/>
            <a:endParaRPr lang="en-US" sz="882" dirty="0">
              <a:gradFill>
                <a:gsLst>
                  <a:gs pos="0">
                    <a:srgbClr val="505050"/>
                  </a:gs>
                  <a:gs pos="100000">
                    <a:srgbClr val="505050"/>
                  </a:gs>
                </a:gsLst>
                <a:lin ang="5400000" scaled="1"/>
              </a:gradFill>
              <a:latin typeface="Segoe UI Semilight"/>
            </a:endParaRPr>
          </a:p>
        </p:txBody>
      </p:sp>
      <p:sp>
        <p:nvSpPr>
          <p:cNvPr id="114" name="Oval 113"/>
          <p:cNvSpPr/>
          <p:nvPr/>
        </p:nvSpPr>
        <p:spPr bwMode="auto">
          <a:xfrm>
            <a:off x="2811705" y="3916699"/>
            <a:ext cx="823330" cy="82333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5" name="arrow_12" title="Icon of a circle made of a curved arrow pointing clockwise">
            <a:extLst>
              <a:ext uri="{FF2B5EF4-FFF2-40B4-BE49-F238E27FC236}">
                <a16:creationId xmlns:a16="http://schemas.microsoft.com/office/drawing/2014/main" id="{8EAD6A33-D7A0-47FB-B0E7-076916AB99DF}"/>
              </a:ext>
            </a:extLst>
          </p:cNvPr>
          <p:cNvSpPr>
            <a:spLocks noChangeAspect="1" noEditPoints="1"/>
          </p:cNvSpPr>
          <p:nvPr/>
        </p:nvSpPr>
        <p:spPr bwMode="auto">
          <a:xfrm>
            <a:off x="3000227" y="4102767"/>
            <a:ext cx="444110" cy="436647"/>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12700" cap="sq" cmpd="sng">
            <a:solidFill>
              <a:srgbClr val="FFFFFF"/>
            </a:solidFill>
            <a:prstDash val="solid"/>
            <a:miter lim="800000"/>
            <a:headEnd/>
            <a:tailEnd/>
          </a:ln>
        </p:spPr>
        <p:txBody>
          <a:bodyPr vert="horz" wrap="square" lIns="89654" tIns="44827" rIns="89654" bIns="44827" numCol="1" anchor="t" anchorCtr="0" compatLnSpc="1">
            <a:prstTxWarp prst="textNoShape">
              <a:avLst/>
            </a:prstTxWarp>
          </a:bodyPr>
          <a:lstStyle/>
          <a:p>
            <a:pPr defTabSz="914554"/>
            <a:endParaRPr lang="en-US" sz="882" dirty="0">
              <a:gradFill>
                <a:gsLst>
                  <a:gs pos="0">
                    <a:srgbClr val="505050"/>
                  </a:gs>
                  <a:gs pos="100000">
                    <a:srgbClr val="505050"/>
                  </a:gs>
                </a:gsLst>
                <a:lin ang="5400000" scaled="1"/>
              </a:gradFill>
              <a:latin typeface="Segoe UI Semilight"/>
            </a:endParaRPr>
          </a:p>
        </p:txBody>
      </p:sp>
      <p:sp>
        <p:nvSpPr>
          <p:cNvPr id="116" name="Oval 115"/>
          <p:cNvSpPr/>
          <p:nvPr/>
        </p:nvSpPr>
        <p:spPr bwMode="auto">
          <a:xfrm>
            <a:off x="6497045" y="3916699"/>
            <a:ext cx="823330" cy="82333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7" name="bank" title="Icon of a piggy bank">
            <a:extLst>
              <a:ext uri="{FF2B5EF4-FFF2-40B4-BE49-F238E27FC236}">
                <a16:creationId xmlns:a16="http://schemas.microsoft.com/office/drawing/2014/main" id="{A854DC49-585E-4B9F-BCD0-1C1792A14DEC}"/>
              </a:ext>
            </a:extLst>
          </p:cNvPr>
          <p:cNvSpPr>
            <a:spLocks noChangeAspect="1" noEditPoints="1"/>
          </p:cNvSpPr>
          <p:nvPr/>
        </p:nvSpPr>
        <p:spPr bwMode="auto">
          <a:xfrm>
            <a:off x="6637012" y="4065872"/>
            <a:ext cx="512750" cy="474455"/>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2700" cap="sq" cmpd="sng">
            <a:solidFill>
              <a:srgbClr val="FFFFFF"/>
            </a:solidFill>
            <a:prstDash val="solid"/>
            <a:miter lim="800000"/>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882" dirty="0">
              <a:gradFill>
                <a:gsLst>
                  <a:gs pos="0">
                    <a:srgbClr val="505050"/>
                  </a:gs>
                  <a:gs pos="100000">
                    <a:srgbClr val="505050"/>
                  </a:gs>
                </a:gsLst>
              </a:gradFill>
              <a:latin typeface="Segoe UI Semilight"/>
            </a:endParaRPr>
          </a:p>
        </p:txBody>
      </p:sp>
      <p:sp>
        <p:nvSpPr>
          <p:cNvPr id="118" name="Oval 117"/>
          <p:cNvSpPr/>
          <p:nvPr/>
        </p:nvSpPr>
        <p:spPr bwMode="auto">
          <a:xfrm>
            <a:off x="8304570" y="3916699"/>
            <a:ext cx="823330" cy="82333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9" name="Oval 118"/>
          <p:cNvSpPr/>
          <p:nvPr/>
        </p:nvSpPr>
        <p:spPr bwMode="auto">
          <a:xfrm>
            <a:off x="10112095" y="3916699"/>
            <a:ext cx="823330" cy="82333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0" name="Processing_E9F5" title="Icon of two interlocked gears">
            <a:extLst>
              <a:ext uri="{FF2B5EF4-FFF2-40B4-BE49-F238E27FC236}">
                <a16:creationId xmlns:a16="http://schemas.microsoft.com/office/drawing/2014/main" id="{B337E9DD-7E30-4765-B787-76B15E6FB1CC}"/>
              </a:ext>
            </a:extLst>
          </p:cNvPr>
          <p:cNvSpPr>
            <a:spLocks noChangeAspect="1" noEditPoints="1"/>
          </p:cNvSpPr>
          <p:nvPr/>
        </p:nvSpPr>
        <p:spPr bwMode="auto">
          <a:xfrm>
            <a:off x="8512313" y="4163453"/>
            <a:ext cx="411759" cy="358616"/>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rgbClr val="FFFFFF"/>
            </a:solidFill>
            <a:prstDash val="solid"/>
            <a:miter lim="800000"/>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a:solidFill>
                <a:srgbClr val="353535"/>
              </a:solidFill>
              <a:latin typeface="Segoe UI Semilight"/>
            </a:endParaRPr>
          </a:p>
        </p:txBody>
      </p:sp>
      <p:sp>
        <p:nvSpPr>
          <p:cNvPr id="121" name="arrow_7" title="Icon of a two-sided arrow">
            <a:extLst>
              <a:ext uri="{FF2B5EF4-FFF2-40B4-BE49-F238E27FC236}">
                <a16:creationId xmlns:a16="http://schemas.microsoft.com/office/drawing/2014/main" id="{A42E2D08-1916-4AA6-82B3-C014D7F914A4}"/>
              </a:ext>
            </a:extLst>
          </p:cNvPr>
          <p:cNvSpPr>
            <a:spLocks noChangeAspect="1" noEditPoints="1"/>
          </p:cNvSpPr>
          <p:nvPr/>
        </p:nvSpPr>
        <p:spPr bwMode="auto">
          <a:xfrm>
            <a:off x="10353095" y="4139017"/>
            <a:ext cx="351463" cy="351463"/>
          </a:xfrm>
          <a:custGeom>
            <a:avLst/>
            <a:gdLst>
              <a:gd name="T0" fmla="*/ 119 w 216"/>
              <a:gd name="T1" fmla="*/ 0 h 216"/>
              <a:gd name="T2" fmla="*/ 216 w 216"/>
              <a:gd name="T3" fmla="*/ 0 h 216"/>
              <a:gd name="T4" fmla="*/ 216 w 216"/>
              <a:gd name="T5" fmla="*/ 98 h 216"/>
              <a:gd name="T6" fmla="*/ 0 w 216"/>
              <a:gd name="T7" fmla="*/ 118 h 216"/>
              <a:gd name="T8" fmla="*/ 0 w 216"/>
              <a:gd name="T9" fmla="*/ 216 h 216"/>
              <a:gd name="T10" fmla="*/ 98 w 216"/>
              <a:gd name="T11" fmla="*/ 216 h 216"/>
              <a:gd name="T12" fmla="*/ 0 w 216"/>
              <a:gd name="T13" fmla="*/ 216 h 216"/>
              <a:gd name="T14" fmla="*/ 216 w 216"/>
              <a:gd name="T15" fmla="*/ 0 h 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 h="216">
                <a:moveTo>
                  <a:pt x="119" y="0"/>
                </a:moveTo>
                <a:lnTo>
                  <a:pt x="216" y="0"/>
                </a:lnTo>
                <a:lnTo>
                  <a:pt x="216" y="98"/>
                </a:lnTo>
                <a:moveTo>
                  <a:pt x="0" y="118"/>
                </a:moveTo>
                <a:lnTo>
                  <a:pt x="0" y="216"/>
                </a:lnTo>
                <a:lnTo>
                  <a:pt x="98" y="216"/>
                </a:lnTo>
                <a:moveTo>
                  <a:pt x="0" y="216"/>
                </a:moveTo>
                <a:lnTo>
                  <a:pt x="216" y="0"/>
                </a:lnTo>
              </a:path>
            </a:pathLst>
          </a:custGeom>
          <a:noFill/>
          <a:ln w="15875" cap="sq">
            <a:solidFill>
              <a:srgbClr val="FFFFFF"/>
            </a:solidFill>
            <a:prstDash val="solid"/>
            <a:miter lim="800000"/>
            <a:headEnd/>
            <a:tailEnd/>
          </a:ln>
        </p:spPr>
        <p:txBody>
          <a:bodyPr vert="horz" wrap="square" lIns="89654" tIns="44827" rIns="89654" bIns="44827" numCol="1" anchor="t" anchorCtr="0" compatLnSpc="1">
            <a:prstTxWarp prst="textNoShape">
              <a:avLst/>
            </a:prstTxWarp>
          </a:bodyPr>
          <a:lstStyle/>
          <a:p>
            <a:pPr defTabSz="914554"/>
            <a:endParaRPr lang="en-US" sz="882" dirty="0">
              <a:gradFill>
                <a:gsLst>
                  <a:gs pos="0">
                    <a:srgbClr val="505050"/>
                  </a:gs>
                  <a:gs pos="100000">
                    <a:srgbClr val="505050"/>
                  </a:gs>
                </a:gsLst>
                <a:lin ang="5400000" scaled="1"/>
              </a:gradFill>
              <a:latin typeface="Segoe UI Semilight"/>
            </a:endParaRPr>
          </a:p>
        </p:txBody>
      </p:sp>
      <p:sp>
        <p:nvSpPr>
          <p:cNvPr id="122" name="Oval 121"/>
          <p:cNvSpPr/>
          <p:nvPr/>
        </p:nvSpPr>
        <p:spPr bwMode="auto">
          <a:xfrm>
            <a:off x="4649355" y="3916699"/>
            <a:ext cx="823330" cy="82333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23" name="Group 122"/>
          <p:cNvGrpSpPr/>
          <p:nvPr/>
        </p:nvGrpSpPr>
        <p:grpSpPr>
          <a:xfrm>
            <a:off x="5447312" y="2009479"/>
            <a:ext cx="1035805" cy="1141611"/>
            <a:chOff x="6570009" y="1909040"/>
            <a:chExt cx="400496" cy="441407"/>
          </a:xfrm>
        </p:grpSpPr>
        <p:sp>
          <p:nvSpPr>
            <p:cNvPr id="124" name="Freeform: Shape 28">
              <a:extLst>
                <a:ext uri="{FF2B5EF4-FFF2-40B4-BE49-F238E27FC236}">
                  <a16:creationId xmlns:a16="http://schemas.microsoft.com/office/drawing/2014/main" id="{7E36D1A0-A7F8-476A-A1DA-DBEB028DBB67}"/>
                </a:ext>
              </a:extLst>
            </p:cNvPr>
            <p:cNvSpPr/>
            <p:nvPr/>
          </p:nvSpPr>
          <p:spPr>
            <a:xfrm>
              <a:off x="6570009" y="1909040"/>
              <a:ext cx="400496" cy="228240"/>
            </a:xfrm>
            <a:custGeom>
              <a:avLst/>
              <a:gdLst/>
              <a:ahLst/>
              <a:cxnLst/>
              <a:rect l="0" t="0" r="0" b="0"/>
              <a:pathLst>
                <a:path w="885825" h="504825">
                  <a:moveTo>
                    <a:pt x="21431" y="254794"/>
                  </a:moveTo>
                  <a:lnTo>
                    <a:pt x="443389" y="488156"/>
                  </a:lnTo>
                  <a:lnTo>
                    <a:pt x="866299" y="254794"/>
                  </a:lnTo>
                  <a:lnTo>
                    <a:pt x="443389" y="21431"/>
                  </a:lnTo>
                  <a:close/>
                </a:path>
              </a:pathLst>
            </a:custGeom>
            <a:noFill/>
            <a:ln w="19050" cap="rnd" cmpd="sng">
              <a:solidFill>
                <a:schemeClr val="accent3"/>
              </a:solidFill>
              <a:prstDash val="solid"/>
              <a:round/>
            </a:ln>
          </p:spPr>
          <p:txBody>
            <a:bodyPr/>
            <a:lstStyle/>
            <a:p>
              <a:pPr defTabSz="914554"/>
              <a:endParaRPr lang="en-US">
                <a:solidFill>
                  <a:srgbClr val="505050"/>
                </a:solidFill>
                <a:latin typeface="Segoe UI"/>
              </a:endParaRPr>
            </a:p>
          </p:txBody>
        </p:sp>
        <p:sp>
          <p:nvSpPr>
            <p:cNvPr id="125" name="Freeform: Shape 29">
              <a:extLst>
                <a:ext uri="{FF2B5EF4-FFF2-40B4-BE49-F238E27FC236}">
                  <a16:creationId xmlns:a16="http://schemas.microsoft.com/office/drawing/2014/main" id="{CB4820E6-E383-499D-A0B3-C4DF29BE5FE8}"/>
                </a:ext>
              </a:extLst>
            </p:cNvPr>
            <p:cNvSpPr/>
            <p:nvPr/>
          </p:nvSpPr>
          <p:spPr>
            <a:xfrm>
              <a:off x="6570009" y="2014547"/>
              <a:ext cx="206708" cy="335900"/>
            </a:xfrm>
            <a:custGeom>
              <a:avLst/>
              <a:gdLst/>
              <a:ahLst/>
              <a:cxnLst/>
              <a:rect l="0" t="0" r="0" b="0"/>
              <a:pathLst>
                <a:path w="457200" h="742950">
                  <a:moveTo>
                    <a:pt x="21431" y="21431"/>
                  </a:moveTo>
                  <a:lnTo>
                    <a:pt x="21431" y="489109"/>
                  </a:lnTo>
                  <a:lnTo>
                    <a:pt x="443389" y="722471"/>
                  </a:lnTo>
                  <a:lnTo>
                    <a:pt x="443389" y="254794"/>
                  </a:lnTo>
                  <a:close/>
                </a:path>
              </a:pathLst>
            </a:custGeom>
            <a:noFill/>
            <a:ln w="19050" cap="rnd" cmpd="sng">
              <a:solidFill>
                <a:schemeClr val="accent3"/>
              </a:solidFill>
              <a:prstDash val="solid"/>
              <a:round/>
            </a:ln>
          </p:spPr>
          <p:txBody>
            <a:bodyPr/>
            <a:lstStyle/>
            <a:p>
              <a:pPr defTabSz="914554"/>
              <a:endParaRPr lang="en-US">
                <a:solidFill>
                  <a:srgbClr val="505050"/>
                </a:solidFill>
                <a:latin typeface="Segoe UI"/>
              </a:endParaRPr>
            </a:p>
          </p:txBody>
        </p:sp>
        <p:sp>
          <p:nvSpPr>
            <p:cNvPr id="126" name="Freeform: Shape 30">
              <a:extLst>
                <a:ext uri="{FF2B5EF4-FFF2-40B4-BE49-F238E27FC236}">
                  <a16:creationId xmlns:a16="http://schemas.microsoft.com/office/drawing/2014/main" id="{BBB7E6C2-2D23-41D6-81C0-F02C986AD0DA}"/>
                </a:ext>
              </a:extLst>
            </p:cNvPr>
            <p:cNvSpPr/>
            <p:nvPr/>
          </p:nvSpPr>
          <p:spPr>
            <a:xfrm>
              <a:off x="6760783" y="2014547"/>
              <a:ext cx="206708" cy="335900"/>
            </a:xfrm>
            <a:custGeom>
              <a:avLst/>
              <a:gdLst/>
              <a:ahLst/>
              <a:cxnLst/>
              <a:rect l="0" t="0" r="0" b="0"/>
              <a:pathLst>
                <a:path w="457200" h="742950">
                  <a:moveTo>
                    <a:pt x="444341" y="21431"/>
                  </a:moveTo>
                  <a:lnTo>
                    <a:pt x="444341" y="489109"/>
                  </a:lnTo>
                  <a:lnTo>
                    <a:pt x="21431" y="722471"/>
                  </a:lnTo>
                  <a:lnTo>
                    <a:pt x="21431" y="254794"/>
                  </a:lnTo>
                  <a:close/>
                </a:path>
              </a:pathLst>
            </a:custGeom>
            <a:noFill/>
            <a:ln w="19050" cap="rnd" cmpd="sng">
              <a:solidFill>
                <a:schemeClr val="accent3"/>
              </a:solidFill>
              <a:prstDash val="solid"/>
              <a:round/>
            </a:ln>
          </p:spPr>
          <p:txBody>
            <a:bodyPr/>
            <a:lstStyle/>
            <a:p>
              <a:pPr defTabSz="914554"/>
              <a:endParaRPr lang="en-US">
                <a:solidFill>
                  <a:srgbClr val="505050"/>
                </a:solidFill>
                <a:latin typeface="Segoe UI"/>
              </a:endParaRPr>
            </a:p>
          </p:txBody>
        </p:sp>
      </p:grpSp>
      <p:sp>
        <p:nvSpPr>
          <p:cNvPr id="127" name="server_2" title="Icon of a server tower with a padlock on the lower right corner">
            <a:extLst>
              <a:ext uri="{FF2B5EF4-FFF2-40B4-BE49-F238E27FC236}">
                <a16:creationId xmlns:a16="http://schemas.microsoft.com/office/drawing/2014/main" id="{810F34DB-20BE-4F93-9CA3-DD84B002A3C5}"/>
              </a:ext>
            </a:extLst>
          </p:cNvPr>
          <p:cNvSpPr>
            <a:spLocks noChangeAspect="1" noEditPoints="1"/>
          </p:cNvSpPr>
          <p:nvPr/>
        </p:nvSpPr>
        <p:spPr bwMode="auto">
          <a:xfrm>
            <a:off x="4935975" y="4134568"/>
            <a:ext cx="310465" cy="385337"/>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2700" cap="sq" cmpd="sng">
            <a:solidFill>
              <a:schemeClr val="bg1"/>
            </a:solidFill>
            <a:prstDash val="solid"/>
            <a:miter lim="800000"/>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solidFill>
                  <a:srgbClr val="FFFFFF"/>
                </a:solidFill>
              </a14:hiddenFill>
            </a:ext>
          </a:extLst>
        </p:spPr>
        <p:txBody>
          <a:bodyPr vert="horz" wrap="square" lIns="89654" tIns="44827" rIns="89654" bIns="44827" numCol="1" anchor="t" anchorCtr="0" compatLnSpc="1">
            <a:prstTxWarp prst="textNoShape">
              <a:avLst/>
            </a:prstTxWarp>
          </a:bodyPr>
          <a:lstStyle/>
          <a:p>
            <a:pPr defTabSz="914554"/>
            <a:endParaRPr lang="en-US" sz="882">
              <a:gradFill>
                <a:gsLst>
                  <a:gs pos="0">
                    <a:srgbClr val="505050"/>
                  </a:gs>
                  <a:gs pos="100000">
                    <a:srgbClr val="505050"/>
                  </a:gs>
                </a:gsLst>
              </a:gradFill>
              <a:latin typeface="Segoe UI Semilight"/>
            </a:endParaRPr>
          </a:p>
        </p:txBody>
      </p:sp>
    </p:spTree>
    <p:extLst>
      <p:ext uri="{BB962C8B-B14F-4D97-AF65-F5344CB8AC3E}">
        <p14:creationId xmlns:p14="http://schemas.microsoft.com/office/powerpoint/2010/main" val="862580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25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nodeType="withEffect">
                                  <p:stCondLst>
                                    <p:cond delay="25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par>
                                <p:cTn id="14" presetID="10" presetClass="entr" presetSubtype="0" fill="hold" nodeType="withEffect">
                                  <p:stCondLst>
                                    <p:cond delay="250"/>
                                  </p:stCondLst>
                                  <p:childTnLst>
                                    <p:set>
                                      <p:cBhvr>
                                        <p:cTn id="15" dur="1" fill="hold">
                                          <p:stCondLst>
                                            <p:cond delay="0"/>
                                          </p:stCondLst>
                                        </p:cTn>
                                        <p:tgtEl>
                                          <p:spTgt spid="57"/>
                                        </p:tgtEl>
                                        <p:attrNameLst>
                                          <p:attrName>style.visibility</p:attrName>
                                        </p:attrNameLst>
                                      </p:cBhvr>
                                      <p:to>
                                        <p:strVal val="visible"/>
                                      </p:to>
                                    </p:set>
                                    <p:animEffect transition="in" filter="fade">
                                      <p:cBhvr>
                                        <p:cTn id="16" dur="500"/>
                                        <p:tgtEl>
                                          <p:spTgt spid="57"/>
                                        </p:tgtEl>
                                      </p:cBhvr>
                                    </p:animEffect>
                                  </p:childTnLst>
                                </p:cTn>
                              </p:par>
                            </p:childTnLst>
                          </p:cTn>
                        </p:par>
                        <p:par>
                          <p:cTn id="17" fill="hold">
                            <p:stCondLst>
                              <p:cond delay="750"/>
                            </p:stCondLst>
                            <p:childTnLst>
                              <p:par>
                                <p:cTn id="18" presetID="22" presetClass="entr" presetSubtype="8" fill="hold"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1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2EA55-BA61-3A4F-97ED-150E64A2B4BF}"/>
              </a:ext>
            </a:extLst>
          </p:cNvPr>
          <p:cNvSpPr>
            <a:spLocks noGrp="1"/>
          </p:cNvSpPr>
          <p:nvPr>
            <p:ph type="title"/>
          </p:nvPr>
        </p:nvSpPr>
        <p:spPr/>
        <p:txBody>
          <a:bodyPr/>
          <a:lstStyle/>
          <a:p>
            <a:r>
              <a:rPr lang="en-GB" dirty="0"/>
              <a:t>What is a </a:t>
            </a:r>
            <a:r>
              <a:rPr lang="en-GB" dirty="0">
                <a:solidFill>
                  <a:srgbClr val="0078D7"/>
                </a:solidFill>
              </a:rPr>
              <a:t>container?</a:t>
            </a:r>
          </a:p>
        </p:txBody>
      </p:sp>
      <p:sp>
        <p:nvSpPr>
          <p:cNvPr id="5" name="Rectangle: Rounded Corners 2">
            <a:extLst>
              <a:ext uri="{FF2B5EF4-FFF2-40B4-BE49-F238E27FC236}">
                <a16:creationId xmlns:a16="http://schemas.microsoft.com/office/drawing/2014/main" id="{AA4733D6-E5B2-4C92-AF02-997A1DB2ECBB}"/>
              </a:ext>
            </a:extLst>
          </p:cNvPr>
          <p:cNvSpPr/>
          <p:nvPr/>
        </p:nvSpPr>
        <p:spPr bwMode="auto">
          <a:xfrm>
            <a:off x="877456" y="1772646"/>
            <a:ext cx="4992120" cy="2013000"/>
          </a:xfrm>
          <a:prstGeom prst="roundRect">
            <a:avLst>
              <a:gd name="adj" fmla="val 703"/>
            </a:avLst>
          </a:prstGeom>
          <a:solidFill>
            <a:schemeClr val="accent5">
              <a:lumMod val="75000"/>
              <a:lumOff val="25000"/>
              <a:alpha val="2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algn="ctr" defTabSz="896277" fontAlgn="base">
              <a:lnSpc>
                <a:spcPct val="90000"/>
              </a:lnSpc>
              <a:spcBef>
                <a:spcPct val="0"/>
              </a:spcBef>
              <a:spcAft>
                <a:spcPct val="0"/>
              </a:spcAft>
            </a:pPr>
            <a:endParaRPr lang="en-US" sz="1153" dirty="0">
              <a:solidFill>
                <a:srgbClr val="505050"/>
              </a:solidFill>
              <a:latin typeface="Segoe UI"/>
              <a:cs typeface="Segoe UI" pitchFamily="34" charset="0"/>
            </a:endParaRPr>
          </a:p>
        </p:txBody>
      </p:sp>
      <p:sp>
        <p:nvSpPr>
          <p:cNvPr id="6" name="Rectangle: Rounded Corners 15">
            <a:extLst>
              <a:ext uri="{FF2B5EF4-FFF2-40B4-BE49-F238E27FC236}">
                <a16:creationId xmlns:a16="http://schemas.microsoft.com/office/drawing/2014/main" id="{6F287BAD-B082-4F79-9EA5-26B8E0906307}"/>
              </a:ext>
            </a:extLst>
          </p:cNvPr>
          <p:cNvSpPr/>
          <p:nvPr/>
        </p:nvSpPr>
        <p:spPr bwMode="auto">
          <a:xfrm>
            <a:off x="6084281" y="1772646"/>
            <a:ext cx="4992120" cy="2013000"/>
          </a:xfrm>
          <a:prstGeom prst="roundRect">
            <a:avLst>
              <a:gd name="adj" fmla="val 703"/>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algn="ctr" defTabSz="896277" fontAlgn="base">
              <a:lnSpc>
                <a:spcPct val="90000"/>
              </a:lnSpc>
              <a:spcBef>
                <a:spcPct val="0"/>
              </a:spcBef>
              <a:spcAft>
                <a:spcPct val="0"/>
              </a:spcAft>
            </a:pPr>
            <a:endParaRPr lang="en-US" sz="1153" dirty="0">
              <a:solidFill>
                <a:srgbClr val="505050"/>
              </a:solidFill>
              <a:latin typeface="Segoe UI"/>
              <a:cs typeface="Segoe UI" pitchFamily="34" charset="0"/>
            </a:endParaRPr>
          </a:p>
        </p:txBody>
      </p:sp>
      <p:sp>
        <p:nvSpPr>
          <p:cNvPr id="8" name="Rectangle: Rounded Corners 19">
            <a:extLst>
              <a:ext uri="{FF2B5EF4-FFF2-40B4-BE49-F238E27FC236}">
                <a16:creationId xmlns:a16="http://schemas.microsoft.com/office/drawing/2014/main" id="{DB971E7F-7C79-4B51-BF24-BC2639800208}"/>
              </a:ext>
            </a:extLst>
          </p:cNvPr>
          <p:cNvSpPr/>
          <p:nvPr/>
        </p:nvSpPr>
        <p:spPr bwMode="auto">
          <a:xfrm>
            <a:off x="6084281" y="4337949"/>
            <a:ext cx="4992120" cy="2013000"/>
          </a:xfrm>
          <a:prstGeom prst="roundRect">
            <a:avLst>
              <a:gd name="adj" fmla="val 703"/>
            </a:avLst>
          </a:prstGeom>
          <a:solidFill>
            <a:schemeClr val="accent5">
              <a:lumMod val="75000"/>
              <a:lumOff val="25000"/>
              <a:alpha val="2000"/>
            </a:schemeClr>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algn="ctr" defTabSz="896277" fontAlgn="base">
              <a:lnSpc>
                <a:spcPct val="90000"/>
              </a:lnSpc>
              <a:spcBef>
                <a:spcPct val="0"/>
              </a:spcBef>
              <a:spcAft>
                <a:spcPct val="0"/>
              </a:spcAft>
            </a:pPr>
            <a:endParaRPr lang="en-US" sz="1153" dirty="0">
              <a:solidFill>
                <a:srgbClr val="505050"/>
              </a:solidFill>
              <a:latin typeface="Segoe UI"/>
              <a:cs typeface="Segoe UI" pitchFamily="34" charset="0"/>
            </a:endParaRPr>
          </a:p>
        </p:txBody>
      </p:sp>
      <p:sp>
        <p:nvSpPr>
          <p:cNvPr id="9" name="TextBox 8">
            <a:extLst>
              <a:ext uri="{FF2B5EF4-FFF2-40B4-BE49-F238E27FC236}">
                <a16:creationId xmlns:a16="http://schemas.microsoft.com/office/drawing/2014/main" id="{7A7B0BDF-BB72-4CCE-ADAD-0E4C6CDDD26B}"/>
              </a:ext>
            </a:extLst>
          </p:cNvPr>
          <p:cNvSpPr txBox="1"/>
          <p:nvPr/>
        </p:nvSpPr>
        <p:spPr>
          <a:xfrm>
            <a:off x="877456" y="1380809"/>
            <a:ext cx="4992120" cy="207084"/>
          </a:xfrm>
          <a:prstGeom prst="rect">
            <a:avLst/>
          </a:prstGeom>
          <a:noFill/>
        </p:spPr>
        <p:txBody>
          <a:bodyPr wrap="square" lIns="0" tIns="0" rIns="0" bIns="0" rtlCol="0">
            <a:spAutoFit/>
          </a:bodyPr>
          <a:lstStyle/>
          <a:p>
            <a:pPr defTabSz="914554">
              <a:spcAft>
                <a:spcPts val="2307"/>
              </a:spcAft>
            </a:pPr>
            <a:r>
              <a:rPr lang="en-US" sz="1345" dirty="0">
                <a:solidFill>
                  <a:srgbClr val="0072C6"/>
                </a:solidFill>
                <a:latin typeface="Segoe UI Semibold" panose="020B0702040204020203" pitchFamily="34" charset="0"/>
                <a:cs typeface="Segoe UI Semibold" panose="020B0702040204020203" pitchFamily="34" charset="0"/>
              </a:rPr>
              <a:t>Containers</a:t>
            </a:r>
            <a:r>
              <a:rPr lang="en-US" sz="1345" dirty="0">
                <a:solidFill>
                  <a:srgbClr val="505050"/>
                </a:solidFill>
                <a:latin typeface="Segoe UI Semibold" panose="020B0702040204020203" pitchFamily="34" charset="0"/>
                <a:cs typeface="Segoe UI Semibold" panose="020B0702040204020203" pitchFamily="34" charset="0"/>
              </a:rPr>
              <a:t> = operating system virtualization</a:t>
            </a:r>
          </a:p>
        </p:txBody>
      </p:sp>
      <p:sp>
        <p:nvSpPr>
          <p:cNvPr id="10" name="TextBox 9">
            <a:extLst>
              <a:ext uri="{FF2B5EF4-FFF2-40B4-BE49-F238E27FC236}">
                <a16:creationId xmlns:a16="http://schemas.microsoft.com/office/drawing/2014/main" id="{58CD8594-DF79-4270-86F2-B7DFBF1F7C57}"/>
              </a:ext>
            </a:extLst>
          </p:cNvPr>
          <p:cNvSpPr txBox="1"/>
          <p:nvPr/>
        </p:nvSpPr>
        <p:spPr>
          <a:xfrm>
            <a:off x="6084280" y="1380809"/>
            <a:ext cx="4992120" cy="207084"/>
          </a:xfrm>
          <a:prstGeom prst="rect">
            <a:avLst/>
          </a:prstGeom>
          <a:noFill/>
        </p:spPr>
        <p:txBody>
          <a:bodyPr wrap="square" lIns="0" tIns="0" rIns="0" bIns="0" rtlCol="0">
            <a:spAutoFit/>
          </a:bodyPr>
          <a:lstStyle/>
          <a:p>
            <a:pPr defTabSz="914554">
              <a:spcAft>
                <a:spcPts val="2307"/>
              </a:spcAft>
            </a:pPr>
            <a:r>
              <a:rPr lang="en-US" sz="1345" dirty="0">
                <a:solidFill>
                  <a:srgbClr val="505050"/>
                </a:solidFill>
                <a:latin typeface="Segoe UI Semibold" panose="020B0702040204020203" pitchFamily="34" charset="0"/>
                <a:cs typeface="Segoe UI Semibold" panose="020B0702040204020203" pitchFamily="34" charset="0"/>
              </a:rPr>
              <a:t>Traditional virtual machines = hardware virtualization</a:t>
            </a:r>
          </a:p>
        </p:txBody>
      </p:sp>
      <p:sp>
        <p:nvSpPr>
          <p:cNvPr id="11" name="TextBox 10">
            <a:extLst>
              <a:ext uri="{FF2B5EF4-FFF2-40B4-BE49-F238E27FC236}">
                <a16:creationId xmlns:a16="http://schemas.microsoft.com/office/drawing/2014/main" id="{88A36551-00FC-46D1-ABF2-BD3F3F065C82}"/>
              </a:ext>
            </a:extLst>
          </p:cNvPr>
          <p:cNvSpPr txBox="1"/>
          <p:nvPr/>
        </p:nvSpPr>
        <p:spPr>
          <a:xfrm>
            <a:off x="877456" y="3946110"/>
            <a:ext cx="4992120" cy="207084"/>
          </a:xfrm>
          <a:prstGeom prst="rect">
            <a:avLst/>
          </a:prstGeom>
          <a:noFill/>
        </p:spPr>
        <p:txBody>
          <a:bodyPr wrap="square" lIns="0" tIns="0" rIns="0" bIns="0" rtlCol="0">
            <a:spAutoFit/>
          </a:bodyPr>
          <a:lstStyle/>
          <a:p>
            <a:pPr defTabSz="914554">
              <a:spcAft>
                <a:spcPts val="2307"/>
              </a:spcAft>
            </a:pPr>
            <a:r>
              <a:rPr lang="en-US" sz="1345" dirty="0">
                <a:solidFill>
                  <a:srgbClr val="0072C6"/>
                </a:solidFill>
                <a:latin typeface="Segoe UI Semibold" panose="020B0702040204020203" pitchFamily="34" charset="0"/>
                <a:cs typeface="Segoe UI Semibold" panose="020B0702040204020203" pitchFamily="34" charset="0"/>
              </a:rPr>
              <a:t>Windows Server containers</a:t>
            </a:r>
            <a:r>
              <a:rPr lang="en-US" sz="1345" dirty="0">
                <a:solidFill>
                  <a:srgbClr val="505050"/>
                </a:solidFill>
                <a:latin typeface="Segoe UI Semibold" panose="020B0702040204020203" pitchFamily="34" charset="0"/>
                <a:cs typeface="Segoe UI Semibold" panose="020B0702040204020203" pitchFamily="34" charset="0"/>
              </a:rPr>
              <a:t>: maximum speed and density</a:t>
            </a:r>
          </a:p>
        </p:txBody>
      </p:sp>
      <p:sp>
        <p:nvSpPr>
          <p:cNvPr id="12" name="TextBox 11">
            <a:extLst>
              <a:ext uri="{FF2B5EF4-FFF2-40B4-BE49-F238E27FC236}">
                <a16:creationId xmlns:a16="http://schemas.microsoft.com/office/drawing/2014/main" id="{CD7E33DE-81FE-4529-9C89-0857E19B5DFA}"/>
              </a:ext>
            </a:extLst>
          </p:cNvPr>
          <p:cNvSpPr txBox="1"/>
          <p:nvPr/>
        </p:nvSpPr>
        <p:spPr>
          <a:xfrm>
            <a:off x="6084280" y="3946110"/>
            <a:ext cx="4992120" cy="207084"/>
          </a:xfrm>
          <a:prstGeom prst="rect">
            <a:avLst/>
          </a:prstGeom>
          <a:noFill/>
        </p:spPr>
        <p:txBody>
          <a:bodyPr wrap="square" lIns="0" tIns="0" rIns="0" bIns="0" rtlCol="0">
            <a:spAutoFit/>
          </a:bodyPr>
          <a:lstStyle/>
          <a:p>
            <a:pPr defTabSz="914554">
              <a:spcAft>
                <a:spcPts val="2307"/>
              </a:spcAft>
            </a:pPr>
            <a:r>
              <a:rPr lang="en-US" sz="1345" dirty="0">
                <a:solidFill>
                  <a:srgbClr val="0072C6"/>
                </a:solidFill>
                <a:latin typeface="Segoe UI Semibold" panose="020B0702040204020203" pitchFamily="34" charset="0"/>
                <a:cs typeface="Segoe UI Semibold" panose="020B0702040204020203" pitchFamily="34" charset="0"/>
              </a:rPr>
              <a:t>Hyper-V containers</a:t>
            </a:r>
            <a:r>
              <a:rPr lang="en-US" sz="1345" dirty="0">
                <a:solidFill>
                  <a:srgbClr val="505050"/>
                </a:solidFill>
                <a:latin typeface="Segoe UI Semibold" panose="020B0702040204020203" pitchFamily="34" charset="0"/>
                <a:cs typeface="Segoe UI Semibold" panose="020B0702040204020203" pitchFamily="34" charset="0"/>
              </a:rPr>
              <a:t>: isolation plus performance</a:t>
            </a:r>
          </a:p>
        </p:txBody>
      </p:sp>
      <p:sp>
        <p:nvSpPr>
          <p:cNvPr id="13" name="Rectangle: Rounded Corners 26">
            <a:extLst>
              <a:ext uri="{FF2B5EF4-FFF2-40B4-BE49-F238E27FC236}">
                <a16:creationId xmlns:a16="http://schemas.microsoft.com/office/drawing/2014/main" id="{4D6A6962-97DE-4BCD-9D4C-CFE695A2ECCE}"/>
              </a:ext>
            </a:extLst>
          </p:cNvPr>
          <p:cNvSpPr/>
          <p:nvPr/>
        </p:nvSpPr>
        <p:spPr bwMode="auto">
          <a:xfrm>
            <a:off x="1101153" y="1946696"/>
            <a:ext cx="4544724" cy="1172222"/>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27349" tIns="140626" rIns="175783" bIns="140626" numCol="1" spcCol="0" rtlCol="0" fromWordArt="0" anchor="ctr" anchorCtr="0" forceAA="0" compatLnSpc="1">
            <a:prstTxWarp prst="textNoShape">
              <a:avLst/>
            </a:prstTxWarp>
            <a:noAutofit/>
          </a:bodyPr>
          <a:lstStyle/>
          <a:p>
            <a:pPr defTabSz="896277" fontAlgn="base">
              <a:lnSpc>
                <a:spcPct val="90000"/>
              </a:lnSpc>
              <a:spcBef>
                <a:spcPct val="0"/>
              </a:spcBef>
              <a:spcAft>
                <a:spcPct val="0"/>
              </a:spcAft>
            </a:pPr>
            <a:r>
              <a:rPr lang="en-US" sz="1153" dirty="0">
                <a:solidFill>
                  <a:srgbClr val="505050"/>
                </a:solidFill>
                <a:latin typeface="Segoe UI"/>
                <a:ea typeface="Segoe UI" pitchFamily="34" charset="0"/>
                <a:cs typeface="Segoe UI" pitchFamily="34" charset="0"/>
              </a:rPr>
              <a:t>OS</a:t>
            </a:r>
            <a:endParaRPr lang="en-US" sz="2307" dirty="0">
              <a:solidFill>
                <a:srgbClr val="505050"/>
              </a:solidFill>
              <a:latin typeface="Segoe UI"/>
              <a:ea typeface="Segoe UI" pitchFamily="34" charset="0"/>
              <a:cs typeface="Segoe UI" pitchFamily="34" charset="0"/>
            </a:endParaRPr>
          </a:p>
        </p:txBody>
      </p:sp>
      <p:sp>
        <p:nvSpPr>
          <p:cNvPr id="14" name="Rectangle: Rounded Corners 27">
            <a:extLst>
              <a:ext uri="{FF2B5EF4-FFF2-40B4-BE49-F238E27FC236}">
                <a16:creationId xmlns:a16="http://schemas.microsoft.com/office/drawing/2014/main" id="{7C362033-601D-4384-B785-9BD47725CCCD}"/>
              </a:ext>
            </a:extLst>
          </p:cNvPr>
          <p:cNvSpPr/>
          <p:nvPr/>
        </p:nvSpPr>
        <p:spPr bwMode="auto">
          <a:xfrm>
            <a:off x="2540615" y="2567429"/>
            <a:ext cx="2928191" cy="418245"/>
          </a:xfrm>
          <a:prstGeom prst="roundRect">
            <a:avLst>
              <a:gd name="adj" fmla="val 703"/>
            </a:avLst>
          </a:prstGeom>
          <a:solidFill>
            <a:srgbClr val="F2F6FC"/>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39457" tIns="140626" rIns="175783" bIns="140626" numCol="1" spcCol="0" rtlCol="0" fromWordArt="0" anchor="ctr" anchorCtr="0" forceAA="0" compatLnSpc="1">
            <a:prstTxWarp prst="textNoShape">
              <a:avLst/>
            </a:prstTxWarp>
            <a:noAutofit/>
          </a:bodyPr>
          <a:lstStyle/>
          <a:p>
            <a:pPr defTabSz="896277" fontAlgn="base">
              <a:lnSpc>
                <a:spcPct val="90000"/>
              </a:lnSpc>
              <a:spcBef>
                <a:spcPct val="0"/>
              </a:spcBef>
              <a:spcAft>
                <a:spcPct val="0"/>
              </a:spcAft>
            </a:pPr>
            <a:r>
              <a:rPr lang="en-US" sz="961" dirty="0">
                <a:solidFill>
                  <a:srgbClr val="505050"/>
                </a:solidFill>
                <a:latin typeface="Segoe UI"/>
                <a:cs typeface="Segoe UI" pitchFamily="34" charset="0"/>
              </a:rPr>
              <a:t>Kernel</a:t>
            </a:r>
          </a:p>
        </p:txBody>
      </p:sp>
      <p:sp>
        <p:nvSpPr>
          <p:cNvPr id="15" name="Rectangle: Rounded Corners 28">
            <a:extLst>
              <a:ext uri="{FF2B5EF4-FFF2-40B4-BE49-F238E27FC236}">
                <a16:creationId xmlns:a16="http://schemas.microsoft.com/office/drawing/2014/main" id="{CEC6B2ED-4455-4BAF-AC73-D88753574AF4}"/>
              </a:ext>
            </a:extLst>
          </p:cNvPr>
          <p:cNvSpPr/>
          <p:nvPr/>
        </p:nvSpPr>
        <p:spPr bwMode="auto">
          <a:xfrm>
            <a:off x="2540616" y="2068953"/>
            <a:ext cx="1266094" cy="418245"/>
          </a:xfrm>
          <a:prstGeom prst="roundRect">
            <a:avLst>
              <a:gd name="adj" fmla="val 703"/>
            </a:avLst>
          </a:prstGeom>
          <a:solidFill>
            <a:srgbClr val="F2F6FC"/>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39457" tIns="140626" rIns="87891" bIns="140626" numCol="1" spcCol="0" rtlCol="0" fromWordArt="0" anchor="ctr" anchorCtr="0" forceAA="0" compatLnSpc="1">
            <a:prstTxWarp prst="textNoShape">
              <a:avLst/>
            </a:prstTxWarp>
            <a:noAutofit/>
          </a:bodyPr>
          <a:lstStyle/>
          <a:p>
            <a:pPr defTabSz="896277" fontAlgn="base">
              <a:lnSpc>
                <a:spcPct val="90000"/>
              </a:lnSpc>
              <a:spcBef>
                <a:spcPct val="0"/>
              </a:spcBef>
              <a:spcAft>
                <a:spcPct val="0"/>
              </a:spcAft>
            </a:pPr>
            <a:r>
              <a:rPr lang="en-US" sz="961" dirty="0">
                <a:solidFill>
                  <a:srgbClr val="505050"/>
                </a:solidFill>
                <a:latin typeface="Segoe UI"/>
                <a:cs typeface="Segoe UI" pitchFamily="34" charset="0"/>
              </a:rPr>
              <a:t>Applications</a:t>
            </a:r>
          </a:p>
        </p:txBody>
      </p:sp>
      <p:sp>
        <p:nvSpPr>
          <p:cNvPr id="16" name="Rectangle: Rounded Corners 29">
            <a:extLst>
              <a:ext uri="{FF2B5EF4-FFF2-40B4-BE49-F238E27FC236}">
                <a16:creationId xmlns:a16="http://schemas.microsoft.com/office/drawing/2014/main" id="{C6E79E17-736A-439F-88B1-1F6B352F7CA8}"/>
              </a:ext>
            </a:extLst>
          </p:cNvPr>
          <p:cNvSpPr/>
          <p:nvPr/>
        </p:nvSpPr>
        <p:spPr bwMode="auto">
          <a:xfrm>
            <a:off x="3873399" y="2068953"/>
            <a:ext cx="487342" cy="418245"/>
          </a:xfrm>
          <a:prstGeom prst="roundRect">
            <a:avLst>
              <a:gd name="adj" fmla="val 703"/>
            </a:avLst>
          </a:prstGeom>
          <a:solidFill>
            <a:srgbClr val="F2F6FC"/>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3946" rIns="0" bIns="0" numCol="1" spcCol="0" rtlCol="0" fromWordArt="0" anchor="t" anchorCtr="0" forceAA="0" compatLnSpc="1">
            <a:prstTxWarp prst="textNoShape">
              <a:avLst/>
            </a:prstTxWarp>
            <a:noAutofit/>
          </a:bodyPr>
          <a:lstStyle/>
          <a:p>
            <a:pPr algn="ctr" defTabSz="896277" fontAlgn="base">
              <a:lnSpc>
                <a:spcPct val="90000"/>
              </a:lnSpc>
              <a:spcBef>
                <a:spcPct val="0"/>
              </a:spcBef>
              <a:spcAft>
                <a:spcPct val="0"/>
              </a:spcAft>
            </a:pPr>
            <a:r>
              <a:rPr lang="en-US" sz="673" dirty="0">
                <a:solidFill>
                  <a:srgbClr val="505050"/>
                </a:solidFill>
                <a:latin typeface="Segoe UI"/>
                <a:cs typeface="Segoe UI" pitchFamily="34" charset="0"/>
              </a:rPr>
              <a:t>Container</a:t>
            </a:r>
          </a:p>
        </p:txBody>
      </p:sp>
      <p:sp>
        <p:nvSpPr>
          <p:cNvPr id="17" name="Rectangle: Rounded Corners 33">
            <a:extLst>
              <a:ext uri="{FF2B5EF4-FFF2-40B4-BE49-F238E27FC236}">
                <a16:creationId xmlns:a16="http://schemas.microsoft.com/office/drawing/2014/main" id="{F509314F-77D5-42D3-9C4B-341F248E8230}"/>
              </a:ext>
            </a:extLst>
          </p:cNvPr>
          <p:cNvSpPr/>
          <p:nvPr/>
        </p:nvSpPr>
        <p:spPr bwMode="auto">
          <a:xfrm>
            <a:off x="4427433" y="2068953"/>
            <a:ext cx="487342" cy="418245"/>
          </a:xfrm>
          <a:prstGeom prst="roundRect">
            <a:avLst>
              <a:gd name="adj" fmla="val 703"/>
            </a:avLst>
          </a:prstGeom>
          <a:solidFill>
            <a:srgbClr val="F2F6FC"/>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3946" rIns="0" bIns="0" numCol="1" spcCol="0" rtlCol="0" fromWordArt="0" anchor="t" anchorCtr="0" forceAA="0" compatLnSpc="1">
            <a:prstTxWarp prst="textNoShape">
              <a:avLst/>
            </a:prstTxWarp>
            <a:noAutofit/>
          </a:bodyPr>
          <a:lstStyle/>
          <a:p>
            <a:pPr algn="ctr" defTabSz="896277" fontAlgn="base">
              <a:lnSpc>
                <a:spcPct val="90000"/>
              </a:lnSpc>
              <a:spcBef>
                <a:spcPct val="0"/>
              </a:spcBef>
              <a:spcAft>
                <a:spcPct val="0"/>
              </a:spcAft>
            </a:pPr>
            <a:r>
              <a:rPr lang="en-US" sz="673" dirty="0">
                <a:solidFill>
                  <a:srgbClr val="505050"/>
                </a:solidFill>
                <a:latin typeface="Segoe UI"/>
                <a:cs typeface="Segoe UI" pitchFamily="34" charset="0"/>
              </a:rPr>
              <a:t>Container</a:t>
            </a:r>
          </a:p>
        </p:txBody>
      </p:sp>
      <p:sp>
        <p:nvSpPr>
          <p:cNvPr id="18" name="Rectangle: Rounded Corners 34">
            <a:extLst>
              <a:ext uri="{FF2B5EF4-FFF2-40B4-BE49-F238E27FC236}">
                <a16:creationId xmlns:a16="http://schemas.microsoft.com/office/drawing/2014/main" id="{B0774E70-818F-4224-8F32-6A89874F0B00}"/>
              </a:ext>
            </a:extLst>
          </p:cNvPr>
          <p:cNvSpPr/>
          <p:nvPr/>
        </p:nvSpPr>
        <p:spPr bwMode="auto">
          <a:xfrm>
            <a:off x="4981464" y="2068953"/>
            <a:ext cx="487342" cy="418245"/>
          </a:xfrm>
          <a:prstGeom prst="roundRect">
            <a:avLst>
              <a:gd name="adj" fmla="val 703"/>
            </a:avLst>
          </a:prstGeom>
          <a:solidFill>
            <a:srgbClr val="F2F6FC"/>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3946" rIns="0" bIns="0" numCol="1" spcCol="0" rtlCol="0" fromWordArt="0" anchor="t" anchorCtr="0" forceAA="0" compatLnSpc="1">
            <a:prstTxWarp prst="textNoShape">
              <a:avLst/>
            </a:prstTxWarp>
            <a:noAutofit/>
          </a:bodyPr>
          <a:lstStyle/>
          <a:p>
            <a:pPr algn="ctr" defTabSz="896277" fontAlgn="base">
              <a:lnSpc>
                <a:spcPct val="90000"/>
              </a:lnSpc>
              <a:spcBef>
                <a:spcPct val="0"/>
              </a:spcBef>
              <a:spcAft>
                <a:spcPct val="0"/>
              </a:spcAft>
            </a:pPr>
            <a:r>
              <a:rPr lang="en-US" sz="673" dirty="0">
                <a:solidFill>
                  <a:srgbClr val="505050"/>
                </a:solidFill>
                <a:latin typeface="Segoe UI"/>
                <a:cs typeface="Segoe UI" pitchFamily="34" charset="0"/>
              </a:rPr>
              <a:t>Container</a:t>
            </a:r>
          </a:p>
        </p:txBody>
      </p:sp>
      <p:sp>
        <p:nvSpPr>
          <p:cNvPr id="19" name="Rectangle: Rounded Corners 25">
            <a:extLst>
              <a:ext uri="{FF2B5EF4-FFF2-40B4-BE49-F238E27FC236}">
                <a16:creationId xmlns:a16="http://schemas.microsoft.com/office/drawing/2014/main" id="{57D670EF-8F1E-43D3-8F01-27D64F4D9A7C}"/>
              </a:ext>
            </a:extLst>
          </p:cNvPr>
          <p:cNvSpPr/>
          <p:nvPr/>
        </p:nvSpPr>
        <p:spPr bwMode="auto">
          <a:xfrm>
            <a:off x="1101153" y="3199150"/>
            <a:ext cx="4544724" cy="412448"/>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27349" tIns="140626" rIns="175783" bIns="140626" numCol="1" spcCol="0" rtlCol="0" fromWordArt="0" anchor="ctr" anchorCtr="0" forceAA="0" compatLnSpc="1">
            <a:prstTxWarp prst="textNoShape">
              <a:avLst/>
            </a:prstTxWarp>
            <a:noAutofit/>
          </a:bodyPr>
          <a:lstStyle/>
          <a:p>
            <a:pPr defTabSz="896277" fontAlgn="base">
              <a:lnSpc>
                <a:spcPct val="90000"/>
              </a:lnSpc>
              <a:spcBef>
                <a:spcPct val="0"/>
              </a:spcBef>
              <a:spcAft>
                <a:spcPct val="0"/>
              </a:spcAft>
            </a:pPr>
            <a:r>
              <a:rPr lang="en-US" sz="1153" dirty="0">
                <a:solidFill>
                  <a:srgbClr val="505050"/>
                </a:solidFill>
                <a:latin typeface="Segoe UI"/>
                <a:ea typeface="Segoe UI" pitchFamily="34" charset="0"/>
                <a:cs typeface="Segoe UI" pitchFamily="34" charset="0"/>
              </a:rPr>
              <a:t>Hardware</a:t>
            </a:r>
            <a:endParaRPr lang="en-US" sz="2307" dirty="0">
              <a:solidFill>
                <a:srgbClr val="505050"/>
              </a:solidFill>
              <a:latin typeface="Segoe UI"/>
              <a:ea typeface="Segoe UI" pitchFamily="34" charset="0"/>
              <a:cs typeface="Segoe UI" pitchFamily="34" charset="0"/>
            </a:endParaRPr>
          </a:p>
        </p:txBody>
      </p:sp>
      <p:sp>
        <p:nvSpPr>
          <p:cNvPr id="24" name="Rectangle: Rounded Corners 61">
            <a:extLst>
              <a:ext uri="{FF2B5EF4-FFF2-40B4-BE49-F238E27FC236}">
                <a16:creationId xmlns:a16="http://schemas.microsoft.com/office/drawing/2014/main" id="{000E2669-8307-450C-94DE-7CD6245C8C76}"/>
              </a:ext>
            </a:extLst>
          </p:cNvPr>
          <p:cNvSpPr/>
          <p:nvPr/>
        </p:nvSpPr>
        <p:spPr bwMode="auto">
          <a:xfrm>
            <a:off x="6607325" y="5721555"/>
            <a:ext cx="3946033" cy="412448"/>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27349" tIns="140626" rIns="175783" bIns="140626" numCol="1" spcCol="0" rtlCol="0" fromWordArt="0" anchor="ctr" anchorCtr="0" forceAA="0" compatLnSpc="1">
            <a:prstTxWarp prst="textNoShape">
              <a:avLst/>
            </a:prstTxWarp>
            <a:noAutofit/>
          </a:bodyPr>
          <a:lstStyle/>
          <a:p>
            <a:pPr defTabSz="896277" fontAlgn="base">
              <a:lnSpc>
                <a:spcPct val="90000"/>
              </a:lnSpc>
              <a:spcBef>
                <a:spcPct val="0"/>
              </a:spcBef>
              <a:spcAft>
                <a:spcPct val="0"/>
              </a:spcAft>
            </a:pPr>
            <a:r>
              <a:rPr lang="en-US" sz="1153" dirty="0">
                <a:solidFill>
                  <a:srgbClr val="505050"/>
                </a:solidFill>
                <a:latin typeface="Segoe UI"/>
                <a:ea typeface="Segoe UI" pitchFamily="34" charset="0"/>
                <a:cs typeface="Segoe UI" pitchFamily="34" charset="0"/>
              </a:rPr>
              <a:t>Hyper-V</a:t>
            </a:r>
            <a:endParaRPr lang="en-US" sz="2307" dirty="0">
              <a:solidFill>
                <a:srgbClr val="505050"/>
              </a:solidFill>
              <a:latin typeface="Segoe UI"/>
              <a:ea typeface="Segoe UI" pitchFamily="34" charset="0"/>
              <a:cs typeface="Segoe UI" pitchFamily="34" charset="0"/>
            </a:endParaRPr>
          </a:p>
        </p:txBody>
      </p:sp>
      <p:sp>
        <p:nvSpPr>
          <p:cNvPr id="25" name="Rectangle: Rounded Corners 69">
            <a:extLst>
              <a:ext uri="{FF2B5EF4-FFF2-40B4-BE49-F238E27FC236}">
                <a16:creationId xmlns:a16="http://schemas.microsoft.com/office/drawing/2014/main" id="{84D960E1-E9F6-451F-8CFC-58A3DBCCEA54}"/>
              </a:ext>
            </a:extLst>
          </p:cNvPr>
          <p:cNvSpPr/>
          <p:nvPr/>
        </p:nvSpPr>
        <p:spPr bwMode="auto">
          <a:xfrm>
            <a:off x="6658475" y="4600183"/>
            <a:ext cx="1144206" cy="723733"/>
          </a:xfrm>
          <a:prstGeom prst="roundRect">
            <a:avLst>
              <a:gd name="adj" fmla="val 703"/>
            </a:avLst>
          </a:prstGeom>
          <a:solidFill>
            <a:srgbClr val="F2F6FC"/>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7891" rIns="0" bIns="0" numCol="1" spcCol="0" rtlCol="0" fromWordArt="0" anchor="t" anchorCtr="0" forceAA="0" compatLnSpc="1">
            <a:prstTxWarp prst="textNoShape">
              <a:avLst/>
            </a:prstTxWarp>
            <a:noAutofit/>
          </a:bodyPr>
          <a:lstStyle/>
          <a:p>
            <a:pPr algn="ctr" defTabSz="896277" fontAlgn="base">
              <a:lnSpc>
                <a:spcPct val="90000"/>
              </a:lnSpc>
              <a:spcBef>
                <a:spcPct val="0"/>
              </a:spcBef>
              <a:spcAft>
                <a:spcPct val="0"/>
              </a:spcAft>
            </a:pPr>
            <a:r>
              <a:rPr lang="en-US" sz="1153" dirty="0">
                <a:solidFill>
                  <a:srgbClr val="505050"/>
                </a:solidFill>
                <a:latin typeface="Segoe UI"/>
                <a:cs typeface="Segoe UI" pitchFamily="34" charset="0"/>
              </a:rPr>
              <a:t>Container</a:t>
            </a:r>
          </a:p>
        </p:txBody>
      </p:sp>
      <p:sp>
        <p:nvSpPr>
          <p:cNvPr id="26" name="Rectangle: Rounded Corners 71">
            <a:extLst>
              <a:ext uri="{FF2B5EF4-FFF2-40B4-BE49-F238E27FC236}">
                <a16:creationId xmlns:a16="http://schemas.microsoft.com/office/drawing/2014/main" id="{311201A1-4513-422C-A11D-EEBB03D8FEB4}"/>
              </a:ext>
            </a:extLst>
          </p:cNvPr>
          <p:cNvSpPr/>
          <p:nvPr/>
        </p:nvSpPr>
        <p:spPr bwMode="auto">
          <a:xfrm>
            <a:off x="6658475" y="5377134"/>
            <a:ext cx="1144206" cy="236121"/>
          </a:xfrm>
          <a:prstGeom prst="roundRect">
            <a:avLst>
              <a:gd name="adj" fmla="val 703"/>
            </a:avLst>
          </a:prstGeom>
          <a:solidFill>
            <a:srgbClr val="F2F6FC"/>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95512" tIns="0" rIns="0" bIns="0" numCol="1" spcCol="0" rtlCol="0" fromWordArt="0" anchor="ctr" anchorCtr="0" forceAA="0" compatLnSpc="1">
            <a:prstTxWarp prst="textNoShape">
              <a:avLst/>
            </a:prstTxWarp>
            <a:noAutofit/>
          </a:bodyPr>
          <a:lstStyle/>
          <a:p>
            <a:pPr defTabSz="896277" fontAlgn="base">
              <a:lnSpc>
                <a:spcPct val="90000"/>
              </a:lnSpc>
              <a:spcBef>
                <a:spcPct val="0"/>
              </a:spcBef>
              <a:spcAft>
                <a:spcPct val="0"/>
              </a:spcAft>
            </a:pPr>
            <a:r>
              <a:rPr lang="en-US" sz="961" dirty="0">
                <a:solidFill>
                  <a:srgbClr val="505050"/>
                </a:solidFill>
                <a:latin typeface="Segoe UI"/>
                <a:cs typeface="Segoe UI" pitchFamily="34" charset="0"/>
              </a:rPr>
              <a:t>Kernel</a:t>
            </a:r>
          </a:p>
        </p:txBody>
      </p:sp>
      <p:sp>
        <p:nvSpPr>
          <p:cNvPr id="27" name="Rectangle: Rounded Corners 67">
            <a:extLst>
              <a:ext uri="{FF2B5EF4-FFF2-40B4-BE49-F238E27FC236}">
                <a16:creationId xmlns:a16="http://schemas.microsoft.com/office/drawing/2014/main" id="{C9837C98-76D5-442B-B2D6-A945E92426D3}"/>
              </a:ext>
            </a:extLst>
          </p:cNvPr>
          <p:cNvSpPr/>
          <p:nvPr/>
        </p:nvSpPr>
        <p:spPr bwMode="auto">
          <a:xfrm>
            <a:off x="8018702" y="4600183"/>
            <a:ext cx="1144206" cy="723733"/>
          </a:xfrm>
          <a:prstGeom prst="roundRect">
            <a:avLst>
              <a:gd name="adj" fmla="val 703"/>
            </a:avLst>
          </a:prstGeom>
          <a:solidFill>
            <a:srgbClr val="F2F6FC"/>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7891" rIns="0" bIns="0" numCol="1" spcCol="0" rtlCol="0" fromWordArt="0" anchor="t" anchorCtr="0" forceAA="0" compatLnSpc="1">
            <a:prstTxWarp prst="textNoShape">
              <a:avLst/>
            </a:prstTxWarp>
            <a:noAutofit/>
          </a:bodyPr>
          <a:lstStyle/>
          <a:p>
            <a:pPr algn="ctr" defTabSz="896277" fontAlgn="base">
              <a:lnSpc>
                <a:spcPct val="90000"/>
              </a:lnSpc>
              <a:spcBef>
                <a:spcPct val="0"/>
              </a:spcBef>
              <a:spcAft>
                <a:spcPct val="0"/>
              </a:spcAft>
            </a:pPr>
            <a:r>
              <a:rPr lang="en-US" sz="1153" dirty="0">
                <a:solidFill>
                  <a:srgbClr val="505050"/>
                </a:solidFill>
                <a:latin typeface="Segoe UI"/>
                <a:cs typeface="Segoe UI" pitchFamily="34" charset="0"/>
              </a:rPr>
              <a:t>Container</a:t>
            </a:r>
          </a:p>
        </p:txBody>
      </p:sp>
      <p:sp>
        <p:nvSpPr>
          <p:cNvPr id="28" name="Rectangle: Rounded Corners 72">
            <a:extLst>
              <a:ext uri="{FF2B5EF4-FFF2-40B4-BE49-F238E27FC236}">
                <a16:creationId xmlns:a16="http://schemas.microsoft.com/office/drawing/2014/main" id="{D9A01201-EE9A-4156-9495-8C6F734C55C2}"/>
              </a:ext>
            </a:extLst>
          </p:cNvPr>
          <p:cNvSpPr/>
          <p:nvPr/>
        </p:nvSpPr>
        <p:spPr bwMode="auto">
          <a:xfrm>
            <a:off x="8018702" y="5377134"/>
            <a:ext cx="1144206" cy="236121"/>
          </a:xfrm>
          <a:prstGeom prst="roundRect">
            <a:avLst>
              <a:gd name="adj" fmla="val 703"/>
            </a:avLst>
          </a:prstGeom>
          <a:solidFill>
            <a:srgbClr val="F2F6FC"/>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95512" tIns="0" rIns="0" bIns="0" numCol="1" spcCol="0" rtlCol="0" fromWordArt="0" anchor="ctr" anchorCtr="0" forceAA="0" compatLnSpc="1">
            <a:prstTxWarp prst="textNoShape">
              <a:avLst/>
            </a:prstTxWarp>
            <a:noAutofit/>
          </a:bodyPr>
          <a:lstStyle/>
          <a:p>
            <a:pPr defTabSz="896277" fontAlgn="base">
              <a:lnSpc>
                <a:spcPct val="90000"/>
              </a:lnSpc>
              <a:spcBef>
                <a:spcPct val="0"/>
              </a:spcBef>
              <a:spcAft>
                <a:spcPct val="0"/>
              </a:spcAft>
            </a:pPr>
            <a:r>
              <a:rPr lang="en-US" sz="961" dirty="0">
                <a:solidFill>
                  <a:srgbClr val="505050"/>
                </a:solidFill>
                <a:latin typeface="Segoe UI"/>
                <a:cs typeface="Segoe UI" pitchFamily="34" charset="0"/>
              </a:rPr>
              <a:t>Kernel</a:t>
            </a:r>
          </a:p>
        </p:txBody>
      </p:sp>
      <p:sp>
        <p:nvSpPr>
          <p:cNvPr id="29" name="Rectangle: Rounded Corners 65">
            <a:extLst>
              <a:ext uri="{FF2B5EF4-FFF2-40B4-BE49-F238E27FC236}">
                <a16:creationId xmlns:a16="http://schemas.microsoft.com/office/drawing/2014/main" id="{7DDB2105-2E9C-45BC-A40D-DF9A6C2FBF9A}"/>
              </a:ext>
            </a:extLst>
          </p:cNvPr>
          <p:cNvSpPr/>
          <p:nvPr/>
        </p:nvSpPr>
        <p:spPr bwMode="auto">
          <a:xfrm>
            <a:off x="9358000" y="4600183"/>
            <a:ext cx="1144206" cy="723733"/>
          </a:xfrm>
          <a:prstGeom prst="roundRect">
            <a:avLst>
              <a:gd name="adj" fmla="val 703"/>
            </a:avLst>
          </a:prstGeom>
          <a:solidFill>
            <a:srgbClr val="F2F6FC"/>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7891" rIns="0" bIns="0" numCol="1" spcCol="0" rtlCol="0" fromWordArt="0" anchor="t" anchorCtr="0" forceAA="0" compatLnSpc="1">
            <a:prstTxWarp prst="textNoShape">
              <a:avLst/>
            </a:prstTxWarp>
            <a:noAutofit/>
          </a:bodyPr>
          <a:lstStyle/>
          <a:p>
            <a:pPr algn="ctr" defTabSz="896277" fontAlgn="base">
              <a:lnSpc>
                <a:spcPct val="90000"/>
              </a:lnSpc>
              <a:spcBef>
                <a:spcPct val="0"/>
              </a:spcBef>
              <a:spcAft>
                <a:spcPct val="0"/>
              </a:spcAft>
            </a:pPr>
            <a:r>
              <a:rPr lang="en-US" sz="1153" dirty="0">
                <a:solidFill>
                  <a:srgbClr val="505050"/>
                </a:solidFill>
                <a:latin typeface="Segoe UI"/>
                <a:cs typeface="Segoe UI" pitchFamily="34" charset="0"/>
              </a:rPr>
              <a:t>Container</a:t>
            </a:r>
          </a:p>
        </p:txBody>
      </p:sp>
      <p:sp>
        <p:nvSpPr>
          <p:cNvPr id="30" name="Rectangle: Rounded Corners 73">
            <a:extLst>
              <a:ext uri="{FF2B5EF4-FFF2-40B4-BE49-F238E27FC236}">
                <a16:creationId xmlns:a16="http://schemas.microsoft.com/office/drawing/2014/main" id="{EE30F0B3-CB84-4308-8F1C-681EE8B037F9}"/>
              </a:ext>
            </a:extLst>
          </p:cNvPr>
          <p:cNvSpPr/>
          <p:nvPr/>
        </p:nvSpPr>
        <p:spPr bwMode="auto">
          <a:xfrm>
            <a:off x="9358000" y="5377134"/>
            <a:ext cx="1144206" cy="236121"/>
          </a:xfrm>
          <a:prstGeom prst="roundRect">
            <a:avLst>
              <a:gd name="adj" fmla="val 703"/>
            </a:avLst>
          </a:prstGeom>
          <a:solidFill>
            <a:srgbClr val="F2F6FC"/>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95512" tIns="0" rIns="0" bIns="0" numCol="1" spcCol="0" rtlCol="0" fromWordArt="0" anchor="ctr" anchorCtr="0" forceAA="0" compatLnSpc="1">
            <a:prstTxWarp prst="textNoShape">
              <a:avLst/>
            </a:prstTxWarp>
            <a:noAutofit/>
          </a:bodyPr>
          <a:lstStyle/>
          <a:p>
            <a:pPr defTabSz="896277" fontAlgn="base">
              <a:lnSpc>
                <a:spcPct val="90000"/>
              </a:lnSpc>
              <a:spcBef>
                <a:spcPct val="0"/>
              </a:spcBef>
              <a:spcAft>
                <a:spcPct val="0"/>
              </a:spcAft>
            </a:pPr>
            <a:r>
              <a:rPr lang="en-US" sz="961" dirty="0">
                <a:solidFill>
                  <a:srgbClr val="505050"/>
                </a:solidFill>
                <a:latin typeface="Segoe UI"/>
                <a:cs typeface="Segoe UI" pitchFamily="34" charset="0"/>
              </a:rPr>
              <a:t>Kernel</a:t>
            </a:r>
          </a:p>
        </p:txBody>
      </p:sp>
      <p:sp>
        <p:nvSpPr>
          <p:cNvPr id="31" name="Rectangle: Rounded Corners 82">
            <a:extLst>
              <a:ext uri="{FF2B5EF4-FFF2-40B4-BE49-F238E27FC236}">
                <a16:creationId xmlns:a16="http://schemas.microsoft.com/office/drawing/2014/main" id="{F73E0031-622F-4766-9D40-519027660D29}"/>
              </a:ext>
            </a:extLst>
          </p:cNvPr>
          <p:cNvSpPr/>
          <p:nvPr/>
        </p:nvSpPr>
        <p:spPr bwMode="auto">
          <a:xfrm>
            <a:off x="6622640" y="4556935"/>
            <a:ext cx="1212918" cy="1095504"/>
          </a:xfrm>
          <a:prstGeom prst="roundRect">
            <a:avLst>
              <a:gd name="adj" fmla="val 703"/>
            </a:avLst>
          </a:prstGeom>
          <a:noFill/>
          <a:ln w="12700">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0626" rIns="0" bIns="0" numCol="1" spcCol="0" rtlCol="0" fromWordArt="0" anchor="t" anchorCtr="0" forceAA="0" compatLnSpc="1">
            <a:prstTxWarp prst="textNoShape">
              <a:avLst/>
            </a:prstTxWarp>
            <a:noAutofit/>
          </a:bodyPr>
          <a:lstStyle/>
          <a:p>
            <a:pPr algn="ctr" defTabSz="896277" fontAlgn="base">
              <a:lnSpc>
                <a:spcPct val="90000"/>
              </a:lnSpc>
              <a:spcBef>
                <a:spcPct val="0"/>
              </a:spcBef>
              <a:spcAft>
                <a:spcPct val="0"/>
              </a:spcAft>
            </a:pPr>
            <a:endParaRPr lang="en-US" sz="1153" dirty="0">
              <a:solidFill>
                <a:srgbClr val="505050"/>
              </a:solidFill>
              <a:latin typeface="Segoe UI"/>
              <a:cs typeface="Segoe UI" pitchFamily="34" charset="0"/>
            </a:endParaRPr>
          </a:p>
        </p:txBody>
      </p:sp>
      <p:sp>
        <p:nvSpPr>
          <p:cNvPr id="32" name="Rectangle: Rounded Corners 85">
            <a:extLst>
              <a:ext uri="{FF2B5EF4-FFF2-40B4-BE49-F238E27FC236}">
                <a16:creationId xmlns:a16="http://schemas.microsoft.com/office/drawing/2014/main" id="{2ADF3A11-ACEE-4F4C-BCA2-66C73D88D760}"/>
              </a:ext>
            </a:extLst>
          </p:cNvPr>
          <p:cNvSpPr/>
          <p:nvPr/>
        </p:nvSpPr>
        <p:spPr bwMode="auto">
          <a:xfrm>
            <a:off x="7980215" y="4556935"/>
            <a:ext cx="1212918" cy="1095504"/>
          </a:xfrm>
          <a:prstGeom prst="roundRect">
            <a:avLst>
              <a:gd name="adj" fmla="val 703"/>
            </a:avLst>
          </a:prstGeom>
          <a:noFill/>
          <a:ln w="12700">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0626" rIns="0" bIns="0" numCol="1" spcCol="0" rtlCol="0" fromWordArt="0" anchor="t" anchorCtr="0" forceAA="0" compatLnSpc="1">
            <a:prstTxWarp prst="textNoShape">
              <a:avLst/>
            </a:prstTxWarp>
            <a:noAutofit/>
          </a:bodyPr>
          <a:lstStyle/>
          <a:p>
            <a:pPr algn="ctr" defTabSz="896277" fontAlgn="base">
              <a:lnSpc>
                <a:spcPct val="90000"/>
              </a:lnSpc>
              <a:spcBef>
                <a:spcPct val="0"/>
              </a:spcBef>
              <a:spcAft>
                <a:spcPct val="0"/>
              </a:spcAft>
            </a:pPr>
            <a:endParaRPr lang="en-US" sz="1153" dirty="0">
              <a:solidFill>
                <a:srgbClr val="505050"/>
              </a:solidFill>
              <a:latin typeface="Segoe UI"/>
              <a:cs typeface="Segoe UI" pitchFamily="34" charset="0"/>
            </a:endParaRPr>
          </a:p>
        </p:txBody>
      </p:sp>
      <p:sp>
        <p:nvSpPr>
          <p:cNvPr id="33" name="Rectangle: Rounded Corners 86">
            <a:extLst>
              <a:ext uri="{FF2B5EF4-FFF2-40B4-BE49-F238E27FC236}">
                <a16:creationId xmlns:a16="http://schemas.microsoft.com/office/drawing/2014/main" id="{45FF9D41-6CD9-4597-AF35-AAF52B5DF5A6}"/>
              </a:ext>
            </a:extLst>
          </p:cNvPr>
          <p:cNvSpPr/>
          <p:nvPr/>
        </p:nvSpPr>
        <p:spPr bwMode="auto">
          <a:xfrm>
            <a:off x="9329353" y="4556935"/>
            <a:ext cx="1212918" cy="1095504"/>
          </a:xfrm>
          <a:prstGeom prst="roundRect">
            <a:avLst>
              <a:gd name="adj" fmla="val 703"/>
            </a:avLst>
          </a:prstGeom>
          <a:noFill/>
          <a:ln w="12700">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0626" rIns="0" bIns="0" numCol="1" spcCol="0" rtlCol="0" fromWordArt="0" anchor="t" anchorCtr="0" forceAA="0" compatLnSpc="1">
            <a:prstTxWarp prst="textNoShape">
              <a:avLst/>
            </a:prstTxWarp>
            <a:noAutofit/>
          </a:bodyPr>
          <a:lstStyle/>
          <a:p>
            <a:pPr algn="ctr" defTabSz="896277" fontAlgn="base">
              <a:lnSpc>
                <a:spcPct val="90000"/>
              </a:lnSpc>
              <a:spcBef>
                <a:spcPct val="0"/>
              </a:spcBef>
              <a:spcAft>
                <a:spcPct val="0"/>
              </a:spcAft>
            </a:pPr>
            <a:endParaRPr lang="en-US" sz="1153" dirty="0">
              <a:solidFill>
                <a:srgbClr val="505050"/>
              </a:solidFill>
              <a:latin typeface="Segoe UI"/>
              <a:cs typeface="Segoe UI" pitchFamily="34" charset="0"/>
            </a:endParaRPr>
          </a:p>
        </p:txBody>
      </p:sp>
      <p:sp>
        <p:nvSpPr>
          <p:cNvPr id="34" name="Rectangle: Rounded Corners 89">
            <a:extLst>
              <a:ext uri="{FF2B5EF4-FFF2-40B4-BE49-F238E27FC236}">
                <a16:creationId xmlns:a16="http://schemas.microsoft.com/office/drawing/2014/main" id="{748E60AC-117B-4FCC-8CF2-B30DA0EA5104}"/>
              </a:ext>
            </a:extLst>
          </p:cNvPr>
          <p:cNvSpPr/>
          <p:nvPr/>
        </p:nvSpPr>
        <p:spPr bwMode="auto">
          <a:xfrm>
            <a:off x="6307978" y="3114494"/>
            <a:ext cx="4544724" cy="497103"/>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27349" tIns="140626" rIns="175783" bIns="140626" numCol="1" spcCol="0" rtlCol="0" fromWordArt="0" anchor="ctr" anchorCtr="0" forceAA="0" compatLnSpc="1">
            <a:prstTxWarp prst="textNoShape">
              <a:avLst/>
            </a:prstTxWarp>
            <a:noAutofit/>
          </a:bodyPr>
          <a:lstStyle/>
          <a:p>
            <a:pPr defTabSz="896277" fontAlgn="base">
              <a:lnSpc>
                <a:spcPct val="90000"/>
              </a:lnSpc>
              <a:spcBef>
                <a:spcPct val="0"/>
              </a:spcBef>
              <a:spcAft>
                <a:spcPct val="0"/>
              </a:spcAft>
            </a:pPr>
            <a:r>
              <a:rPr lang="en-US" sz="1153" dirty="0">
                <a:solidFill>
                  <a:srgbClr val="505050"/>
                </a:solidFill>
                <a:latin typeface="Segoe UI"/>
                <a:ea typeface="Segoe UI" pitchFamily="34" charset="0"/>
                <a:cs typeface="Segoe UI" pitchFamily="34" charset="0"/>
              </a:rPr>
              <a:t>Hardware</a:t>
            </a:r>
            <a:endParaRPr lang="en-US" sz="2307" dirty="0">
              <a:solidFill>
                <a:srgbClr val="505050"/>
              </a:solidFill>
              <a:latin typeface="Segoe UI"/>
              <a:ea typeface="Segoe UI" pitchFamily="34" charset="0"/>
              <a:cs typeface="Segoe UI" pitchFamily="34" charset="0"/>
            </a:endParaRPr>
          </a:p>
        </p:txBody>
      </p:sp>
      <p:sp>
        <p:nvSpPr>
          <p:cNvPr id="35" name="Rectangle: Rounded Corners 92">
            <a:extLst>
              <a:ext uri="{FF2B5EF4-FFF2-40B4-BE49-F238E27FC236}">
                <a16:creationId xmlns:a16="http://schemas.microsoft.com/office/drawing/2014/main" id="{E268CD5D-A926-422F-8E59-4EDA848D4E20}"/>
              </a:ext>
            </a:extLst>
          </p:cNvPr>
          <p:cNvSpPr/>
          <p:nvPr/>
        </p:nvSpPr>
        <p:spPr bwMode="auto">
          <a:xfrm>
            <a:off x="6307978" y="2530596"/>
            <a:ext cx="1494704" cy="497103"/>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27349" tIns="140626" rIns="175783" bIns="140626" numCol="1" spcCol="0" rtlCol="0" fromWordArt="0" anchor="ctr" anchorCtr="0" forceAA="0" compatLnSpc="1">
            <a:prstTxWarp prst="textNoShape">
              <a:avLst/>
            </a:prstTxWarp>
            <a:noAutofit/>
          </a:bodyPr>
          <a:lstStyle/>
          <a:p>
            <a:pPr defTabSz="896277" fontAlgn="base">
              <a:lnSpc>
                <a:spcPct val="90000"/>
              </a:lnSpc>
              <a:spcBef>
                <a:spcPct val="0"/>
              </a:spcBef>
              <a:spcAft>
                <a:spcPct val="0"/>
              </a:spcAft>
            </a:pPr>
            <a:r>
              <a:rPr lang="en-US" sz="1153" dirty="0">
                <a:solidFill>
                  <a:srgbClr val="505050"/>
                </a:solidFill>
                <a:latin typeface="Segoe UI"/>
                <a:ea typeface="Segoe UI" pitchFamily="34" charset="0"/>
                <a:cs typeface="Segoe UI" pitchFamily="34" charset="0"/>
              </a:rPr>
              <a:t>OS</a:t>
            </a:r>
            <a:endParaRPr lang="en-US" sz="2307" dirty="0">
              <a:solidFill>
                <a:srgbClr val="505050"/>
              </a:solidFill>
              <a:latin typeface="Segoe UI"/>
              <a:ea typeface="Segoe UI" pitchFamily="34" charset="0"/>
              <a:cs typeface="Segoe UI" pitchFamily="34" charset="0"/>
            </a:endParaRPr>
          </a:p>
        </p:txBody>
      </p:sp>
      <p:sp>
        <p:nvSpPr>
          <p:cNvPr id="36" name="Rectangle: Rounded Corners 95">
            <a:extLst>
              <a:ext uri="{FF2B5EF4-FFF2-40B4-BE49-F238E27FC236}">
                <a16:creationId xmlns:a16="http://schemas.microsoft.com/office/drawing/2014/main" id="{8E0CD7D9-56CB-4445-836A-34DDE1FC1E1B}"/>
              </a:ext>
            </a:extLst>
          </p:cNvPr>
          <p:cNvSpPr/>
          <p:nvPr/>
        </p:nvSpPr>
        <p:spPr bwMode="auto">
          <a:xfrm>
            <a:off x="6307978" y="1946695"/>
            <a:ext cx="1494704" cy="497103"/>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27349" tIns="140626" rIns="175783" bIns="140626" numCol="1" spcCol="0" rtlCol="0" fromWordArt="0" anchor="ctr" anchorCtr="0" forceAA="0" compatLnSpc="1">
            <a:prstTxWarp prst="textNoShape">
              <a:avLst/>
            </a:prstTxWarp>
            <a:noAutofit/>
          </a:bodyPr>
          <a:lstStyle/>
          <a:p>
            <a:pPr defTabSz="896277" fontAlgn="base">
              <a:lnSpc>
                <a:spcPct val="90000"/>
              </a:lnSpc>
              <a:spcBef>
                <a:spcPct val="0"/>
              </a:spcBef>
              <a:spcAft>
                <a:spcPct val="0"/>
              </a:spcAft>
            </a:pPr>
            <a:r>
              <a:rPr lang="en-US" sz="1153" dirty="0">
                <a:solidFill>
                  <a:srgbClr val="505050"/>
                </a:solidFill>
                <a:latin typeface="Segoe UI"/>
                <a:ea typeface="Segoe UI" pitchFamily="34" charset="0"/>
                <a:cs typeface="Segoe UI" pitchFamily="34" charset="0"/>
              </a:rPr>
              <a:t>Application</a:t>
            </a:r>
            <a:endParaRPr lang="en-US" sz="2307" dirty="0">
              <a:solidFill>
                <a:srgbClr val="505050"/>
              </a:solidFill>
              <a:latin typeface="Segoe UI"/>
              <a:ea typeface="Segoe UI" pitchFamily="34" charset="0"/>
              <a:cs typeface="Segoe UI" pitchFamily="34" charset="0"/>
            </a:endParaRPr>
          </a:p>
        </p:txBody>
      </p:sp>
      <p:sp>
        <p:nvSpPr>
          <p:cNvPr id="37" name="Rectangle: Rounded Corners 103">
            <a:extLst>
              <a:ext uri="{FF2B5EF4-FFF2-40B4-BE49-F238E27FC236}">
                <a16:creationId xmlns:a16="http://schemas.microsoft.com/office/drawing/2014/main" id="{BEF1D284-3066-499A-8EB8-44957256D947}"/>
              </a:ext>
            </a:extLst>
          </p:cNvPr>
          <p:cNvSpPr/>
          <p:nvPr/>
        </p:nvSpPr>
        <p:spPr bwMode="auto">
          <a:xfrm>
            <a:off x="7870564" y="1964489"/>
            <a:ext cx="945525" cy="1063211"/>
          </a:xfrm>
          <a:prstGeom prst="roundRect">
            <a:avLst>
              <a:gd name="adj" fmla="val 2210"/>
            </a:avLst>
          </a:prstGeom>
          <a:solidFill>
            <a:srgbClr val="F2F6FC"/>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7891" rIns="0" bIns="0" numCol="1" spcCol="0" rtlCol="0" fromWordArt="0" anchor="t" anchorCtr="0" forceAA="0" compatLnSpc="1">
            <a:prstTxWarp prst="textNoShape">
              <a:avLst/>
            </a:prstTxWarp>
            <a:noAutofit/>
          </a:bodyPr>
          <a:lstStyle/>
          <a:p>
            <a:pPr algn="ctr" defTabSz="896277" fontAlgn="base">
              <a:lnSpc>
                <a:spcPct val="90000"/>
              </a:lnSpc>
              <a:spcBef>
                <a:spcPct val="0"/>
              </a:spcBef>
              <a:spcAft>
                <a:spcPct val="0"/>
              </a:spcAft>
            </a:pPr>
            <a:r>
              <a:rPr lang="en-US" sz="961" dirty="0">
                <a:solidFill>
                  <a:srgbClr val="505050"/>
                </a:solidFill>
                <a:latin typeface="Segoe UI"/>
                <a:cs typeface="Segoe UI" pitchFamily="34" charset="0"/>
              </a:rPr>
              <a:t>VM</a:t>
            </a:r>
          </a:p>
        </p:txBody>
      </p:sp>
      <p:sp>
        <p:nvSpPr>
          <p:cNvPr id="38" name="Rectangle: Rounded Corners 104">
            <a:extLst>
              <a:ext uri="{FF2B5EF4-FFF2-40B4-BE49-F238E27FC236}">
                <a16:creationId xmlns:a16="http://schemas.microsoft.com/office/drawing/2014/main" id="{772B933D-6EC0-41D0-89EC-EFF4882E7139}"/>
              </a:ext>
            </a:extLst>
          </p:cNvPr>
          <p:cNvSpPr/>
          <p:nvPr/>
        </p:nvSpPr>
        <p:spPr bwMode="auto">
          <a:xfrm>
            <a:off x="8888871" y="1964489"/>
            <a:ext cx="945525" cy="1063211"/>
          </a:xfrm>
          <a:prstGeom prst="roundRect">
            <a:avLst>
              <a:gd name="adj" fmla="val 2210"/>
            </a:avLst>
          </a:prstGeom>
          <a:solidFill>
            <a:srgbClr val="F2F6FC"/>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7891" rIns="0" bIns="0" numCol="1" spcCol="0" rtlCol="0" fromWordArt="0" anchor="t" anchorCtr="0" forceAA="0" compatLnSpc="1">
            <a:prstTxWarp prst="textNoShape">
              <a:avLst/>
            </a:prstTxWarp>
            <a:noAutofit/>
          </a:bodyPr>
          <a:lstStyle/>
          <a:p>
            <a:pPr algn="ctr" defTabSz="896277" fontAlgn="base">
              <a:lnSpc>
                <a:spcPct val="90000"/>
              </a:lnSpc>
              <a:spcBef>
                <a:spcPct val="0"/>
              </a:spcBef>
              <a:spcAft>
                <a:spcPct val="0"/>
              </a:spcAft>
            </a:pPr>
            <a:r>
              <a:rPr lang="en-US" sz="961" dirty="0">
                <a:solidFill>
                  <a:srgbClr val="505050"/>
                </a:solidFill>
                <a:latin typeface="Segoe UI"/>
                <a:cs typeface="Segoe UI" pitchFamily="34" charset="0"/>
              </a:rPr>
              <a:t>VM</a:t>
            </a:r>
          </a:p>
        </p:txBody>
      </p:sp>
      <p:sp>
        <p:nvSpPr>
          <p:cNvPr id="39" name="Rectangle: Rounded Corners 105">
            <a:extLst>
              <a:ext uri="{FF2B5EF4-FFF2-40B4-BE49-F238E27FC236}">
                <a16:creationId xmlns:a16="http://schemas.microsoft.com/office/drawing/2014/main" id="{353DFD21-8508-4AAA-A691-92DC55D52EC7}"/>
              </a:ext>
            </a:extLst>
          </p:cNvPr>
          <p:cNvSpPr/>
          <p:nvPr/>
        </p:nvSpPr>
        <p:spPr bwMode="auto">
          <a:xfrm>
            <a:off x="9907177" y="1964489"/>
            <a:ext cx="945525" cy="1063211"/>
          </a:xfrm>
          <a:prstGeom prst="roundRect">
            <a:avLst>
              <a:gd name="adj" fmla="val 2210"/>
            </a:avLst>
          </a:prstGeom>
          <a:solidFill>
            <a:srgbClr val="F2F6FC"/>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7891" rIns="0" bIns="0" numCol="1" spcCol="0" rtlCol="0" fromWordArt="0" anchor="t" anchorCtr="0" forceAA="0" compatLnSpc="1">
            <a:prstTxWarp prst="textNoShape">
              <a:avLst/>
            </a:prstTxWarp>
            <a:noAutofit/>
          </a:bodyPr>
          <a:lstStyle/>
          <a:p>
            <a:pPr algn="ctr" defTabSz="896277" fontAlgn="base">
              <a:lnSpc>
                <a:spcPct val="90000"/>
              </a:lnSpc>
              <a:spcBef>
                <a:spcPct val="0"/>
              </a:spcBef>
              <a:spcAft>
                <a:spcPct val="0"/>
              </a:spcAft>
            </a:pPr>
            <a:r>
              <a:rPr lang="en-US" sz="961" dirty="0">
                <a:solidFill>
                  <a:srgbClr val="505050"/>
                </a:solidFill>
                <a:latin typeface="Segoe UI"/>
                <a:cs typeface="Segoe UI" pitchFamily="34" charset="0"/>
              </a:rPr>
              <a:t>VM</a:t>
            </a:r>
          </a:p>
        </p:txBody>
      </p:sp>
      <p:sp>
        <p:nvSpPr>
          <p:cNvPr id="40" name="Rectangle: Rounded Corners 107">
            <a:extLst>
              <a:ext uri="{FF2B5EF4-FFF2-40B4-BE49-F238E27FC236}">
                <a16:creationId xmlns:a16="http://schemas.microsoft.com/office/drawing/2014/main" id="{26675C0B-EFED-4C13-A9B8-1E0268AF54F7}"/>
              </a:ext>
            </a:extLst>
          </p:cNvPr>
          <p:cNvSpPr/>
          <p:nvPr/>
        </p:nvSpPr>
        <p:spPr bwMode="auto">
          <a:xfrm>
            <a:off x="7980215" y="2256186"/>
            <a:ext cx="757157" cy="293684"/>
          </a:xfrm>
          <a:prstGeom prst="roundRect">
            <a:avLst>
              <a:gd name="adj" fmla="val 703"/>
            </a:avLst>
          </a:prstGeom>
          <a:solidFill>
            <a:srgbClr val="DADEE4"/>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07621" tIns="0" rIns="0" bIns="0" numCol="1" spcCol="0" rtlCol="0" fromWordArt="0" anchor="ctr" anchorCtr="0" forceAA="0" compatLnSpc="1">
            <a:prstTxWarp prst="textNoShape">
              <a:avLst/>
            </a:prstTxWarp>
            <a:noAutofit/>
          </a:bodyPr>
          <a:lstStyle/>
          <a:p>
            <a:pPr defTabSz="896277" fontAlgn="base">
              <a:lnSpc>
                <a:spcPct val="90000"/>
              </a:lnSpc>
              <a:spcBef>
                <a:spcPct val="0"/>
              </a:spcBef>
              <a:spcAft>
                <a:spcPct val="0"/>
              </a:spcAft>
            </a:pPr>
            <a:r>
              <a:rPr lang="en-US" sz="673" dirty="0">
                <a:solidFill>
                  <a:srgbClr val="505050"/>
                </a:solidFill>
                <a:latin typeface="Segoe UI"/>
                <a:cs typeface="Segoe UI" pitchFamily="34" charset="0"/>
              </a:rPr>
              <a:t>App</a:t>
            </a:r>
            <a:endParaRPr lang="en-US" sz="1153" dirty="0">
              <a:solidFill>
                <a:srgbClr val="505050"/>
              </a:solidFill>
              <a:latin typeface="Segoe UI"/>
              <a:cs typeface="Segoe UI" pitchFamily="34" charset="0"/>
            </a:endParaRPr>
          </a:p>
        </p:txBody>
      </p:sp>
      <p:sp>
        <p:nvSpPr>
          <p:cNvPr id="41" name="Rectangle: Rounded Corners 108">
            <a:extLst>
              <a:ext uri="{FF2B5EF4-FFF2-40B4-BE49-F238E27FC236}">
                <a16:creationId xmlns:a16="http://schemas.microsoft.com/office/drawing/2014/main" id="{A655010B-19C6-470C-B985-88EA0AAAAF43}"/>
              </a:ext>
            </a:extLst>
          </p:cNvPr>
          <p:cNvSpPr/>
          <p:nvPr/>
        </p:nvSpPr>
        <p:spPr bwMode="auto">
          <a:xfrm>
            <a:off x="7980215" y="2634696"/>
            <a:ext cx="757157" cy="293684"/>
          </a:xfrm>
          <a:prstGeom prst="roundRect">
            <a:avLst>
              <a:gd name="adj" fmla="val 703"/>
            </a:avLst>
          </a:prstGeom>
          <a:solidFill>
            <a:srgbClr val="DADEE4"/>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07621" tIns="0" rIns="0" bIns="0" numCol="1" spcCol="0" rtlCol="0" fromWordArt="0" anchor="ctr" anchorCtr="0" forceAA="0" compatLnSpc="1">
            <a:prstTxWarp prst="textNoShape">
              <a:avLst/>
            </a:prstTxWarp>
            <a:noAutofit/>
          </a:bodyPr>
          <a:lstStyle/>
          <a:p>
            <a:pPr defTabSz="896277" fontAlgn="base">
              <a:lnSpc>
                <a:spcPct val="90000"/>
              </a:lnSpc>
              <a:spcBef>
                <a:spcPct val="0"/>
              </a:spcBef>
              <a:spcAft>
                <a:spcPct val="0"/>
              </a:spcAft>
            </a:pPr>
            <a:r>
              <a:rPr lang="en-US" sz="673" dirty="0">
                <a:solidFill>
                  <a:srgbClr val="505050"/>
                </a:solidFill>
                <a:latin typeface="Segoe UI"/>
                <a:cs typeface="Segoe UI" pitchFamily="34" charset="0"/>
              </a:rPr>
              <a:t>OS</a:t>
            </a:r>
            <a:endParaRPr lang="en-US" sz="1153" dirty="0">
              <a:solidFill>
                <a:srgbClr val="505050"/>
              </a:solidFill>
              <a:latin typeface="Segoe UI"/>
              <a:cs typeface="Segoe UI" pitchFamily="34" charset="0"/>
            </a:endParaRPr>
          </a:p>
        </p:txBody>
      </p:sp>
      <p:sp>
        <p:nvSpPr>
          <p:cNvPr id="42" name="Rectangle: Rounded Corners 111">
            <a:extLst>
              <a:ext uri="{FF2B5EF4-FFF2-40B4-BE49-F238E27FC236}">
                <a16:creationId xmlns:a16="http://schemas.microsoft.com/office/drawing/2014/main" id="{92E9FC46-AF60-4F37-99A4-4EA99DA1A41A}"/>
              </a:ext>
            </a:extLst>
          </p:cNvPr>
          <p:cNvSpPr/>
          <p:nvPr/>
        </p:nvSpPr>
        <p:spPr bwMode="auto">
          <a:xfrm>
            <a:off x="8979421" y="2256186"/>
            <a:ext cx="757157" cy="293684"/>
          </a:xfrm>
          <a:prstGeom prst="roundRect">
            <a:avLst>
              <a:gd name="adj" fmla="val 703"/>
            </a:avLst>
          </a:prstGeom>
          <a:solidFill>
            <a:srgbClr val="DADEE4"/>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07621" tIns="0" rIns="0" bIns="0" numCol="1" spcCol="0" rtlCol="0" fromWordArt="0" anchor="ctr" anchorCtr="0" forceAA="0" compatLnSpc="1">
            <a:prstTxWarp prst="textNoShape">
              <a:avLst/>
            </a:prstTxWarp>
            <a:noAutofit/>
          </a:bodyPr>
          <a:lstStyle/>
          <a:p>
            <a:pPr defTabSz="896277" fontAlgn="base">
              <a:lnSpc>
                <a:spcPct val="90000"/>
              </a:lnSpc>
              <a:spcBef>
                <a:spcPct val="0"/>
              </a:spcBef>
              <a:spcAft>
                <a:spcPct val="0"/>
              </a:spcAft>
            </a:pPr>
            <a:r>
              <a:rPr lang="en-US" sz="673" dirty="0">
                <a:solidFill>
                  <a:srgbClr val="505050"/>
                </a:solidFill>
                <a:latin typeface="Segoe UI"/>
                <a:cs typeface="Segoe UI" pitchFamily="34" charset="0"/>
              </a:rPr>
              <a:t>App</a:t>
            </a:r>
            <a:endParaRPr lang="en-US" sz="1153" dirty="0">
              <a:solidFill>
                <a:srgbClr val="505050"/>
              </a:solidFill>
              <a:latin typeface="Segoe UI"/>
              <a:cs typeface="Segoe UI" pitchFamily="34" charset="0"/>
            </a:endParaRPr>
          </a:p>
        </p:txBody>
      </p:sp>
      <p:sp>
        <p:nvSpPr>
          <p:cNvPr id="43" name="Rectangle: Rounded Corners 112">
            <a:extLst>
              <a:ext uri="{FF2B5EF4-FFF2-40B4-BE49-F238E27FC236}">
                <a16:creationId xmlns:a16="http://schemas.microsoft.com/office/drawing/2014/main" id="{D3872705-6BCC-40AD-A5C6-B1D95DE5E689}"/>
              </a:ext>
            </a:extLst>
          </p:cNvPr>
          <p:cNvSpPr/>
          <p:nvPr/>
        </p:nvSpPr>
        <p:spPr bwMode="auto">
          <a:xfrm>
            <a:off x="8979421" y="2634696"/>
            <a:ext cx="757157" cy="293684"/>
          </a:xfrm>
          <a:prstGeom prst="roundRect">
            <a:avLst>
              <a:gd name="adj" fmla="val 703"/>
            </a:avLst>
          </a:prstGeom>
          <a:solidFill>
            <a:srgbClr val="DADEE4"/>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07621" tIns="0" rIns="0" bIns="0" numCol="1" spcCol="0" rtlCol="0" fromWordArt="0" anchor="ctr" anchorCtr="0" forceAA="0" compatLnSpc="1">
            <a:prstTxWarp prst="textNoShape">
              <a:avLst/>
            </a:prstTxWarp>
            <a:noAutofit/>
          </a:bodyPr>
          <a:lstStyle/>
          <a:p>
            <a:pPr defTabSz="896277" fontAlgn="base">
              <a:lnSpc>
                <a:spcPct val="90000"/>
              </a:lnSpc>
              <a:spcBef>
                <a:spcPct val="0"/>
              </a:spcBef>
              <a:spcAft>
                <a:spcPct val="0"/>
              </a:spcAft>
            </a:pPr>
            <a:r>
              <a:rPr lang="en-US" sz="673" dirty="0">
                <a:solidFill>
                  <a:srgbClr val="505050"/>
                </a:solidFill>
                <a:latin typeface="Segoe UI"/>
                <a:cs typeface="Segoe UI" pitchFamily="34" charset="0"/>
              </a:rPr>
              <a:t>OS</a:t>
            </a:r>
            <a:endParaRPr lang="en-US" sz="1153" dirty="0">
              <a:solidFill>
                <a:srgbClr val="505050"/>
              </a:solidFill>
              <a:latin typeface="Segoe UI"/>
              <a:cs typeface="Segoe UI" pitchFamily="34" charset="0"/>
            </a:endParaRPr>
          </a:p>
        </p:txBody>
      </p:sp>
      <p:sp>
        <p:nvSpPr>
          <p:cNvPr id="44" name="Rectangle: Rounded Corners 114">
            <a:extLst>
              <a:ext uri="{FF2B5EF4-FFF2-40B4-BE49-F238E27FC236}">
                <a16:creationId xmlns:a16="http://schemas.microsoft.com/office/drawing/2014/main" id="{BF0208AD-E0D5-4B6F-A8E4-14ADA84F7443}"/>
              </a:ext>
            </a:extLst>
          </p:cNvPr>
          <p:cNvSpPr/>
          <p:nvPr/>
        </p:nvSpPr>
        <p:spPr bwMode="auto">
          <a:xfrm>
            <a:off x="10001360" y="2256186"/>
            <a:ext cx="757157" cy="293684"/>
          </a:xfrm>
          <a:prstGeom prst="roundRect">
            <a:avLst>
              <a:gd name="adj" fmla="val 703"/>
            </a:avLst>
          </a:prstGeom>
          <a:solidFill>
            <a:srgbClr val="DADEE4"/>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07621" tIns="0" rIns="0" bIns="0" numCol="1" spcCol="0" rtlCol="0" fromWordArt="0" anchor="ctr" anchorCtr="0" forceAA="0" compatLnSpc="1">
            <a:prstTxWarp prst="textNoShape">
              <a:avLst/>
            </a:prstTxWarp>
            <a:noAutofit/>
          </a:bodyPr>
          <a:lstStyle/>
          <a:p>
            <a:pPr defTabSz="896277" fontAlgn="base">
              <a:lnSpc>
                <a:spcPct val="90000"/>
              </a:lnSpc>
              <a:spcBef>
                <a:spcPct val="0"/>
              </a:spcBef>
              <a:spcAft>
                <a:spcPct val="0"/>
              </a:spcAft>
            </a:pPr>
            <a:r>
              <a:rPr lang="en-US" sz="673" dirty="0">
                <a:solidFill>
                  <a:srgbClr val="505050"/>
                </a:solidFill>
                <a:latin typeface="Segoe UI"/>
                <a:cs typeface="Segoe UI" pitchFamily="34" charset="0"/>
              </a:rPr>
              <a:t>App</a:t>
            </a:r>
            <a:endParaRPr lang="en-US" sz="1153" dirty="0">
              <a:solidFill>
                <a:srgbClr val="505050"/>
              </a:solidFill>
              <a:latin typeface="Segoe UI"/>
              <a:cs typeface="Segoe UI" pitchFamily="34" charset="0"/>
            </a:endParaRPr>
          </a:p>
        </p:txBody>
      </p:sp>
      <p:sp>
        <p:nvSpPr>
          <p:cNvPr id="45" name="Rectangle: Rounded Corners 115">
            <a:extLst>
              <a:ext uri="{FF2B5EF4-FFF2-40B4-BE49-F238E27FC236}">
                <a16:creationId xmlns:a16="http://schemas.microsoft.com/office/drawing/2014/main" id="{8564E020-BC1F-4FB3-87F4-A998F0A4C4F9}"/>
              </a:ext>
            </a:extLst>
          </p:cNvPr>
          <p:cNvSpPr/>
          <p:nvPr/>
        </p:nvSpPr>
        <p:spPr bwMode="auto">
          <a:xfrm>
            <a:off x="10001360" y="2634696"/>
            <a:ext cx="757157" cy="293684"/>
          </a:xfrm>
          <a:prstGeom prst="roundRect">
            <a:avLst>
              <a:gd name="adj" fmla="val 703"/>
            </a:avLst>
          </a:prstGeom>
          <a:solidFill>
            <a:srgbClr val="DADEE4"/>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07621" tIns="0" rIns="0" bIns="0" numCol="1" spcCol="0" rtlCol="0" fromWordArt="0" anchor="ctr" anchorCtr="0" forceAA="0" compatLnSpc="1">
            <a:prstTxWarp prst="textNoShape">
              <a:avLst/>
            </a:prstTxWarp>
            <a:noAutofit/>
          </a:bodyPr>
          <a:lstStyle/>
          <a:p>
            <a:pPr defTabSz="896277" fontAlgn="base">
              <a:lnSpc>
                <a:spcPct val="90000"/>
              </a:lnSpc>
              <a:spcBef>
                <a:spcPct val="0"/>
              </a:spcBef>
              <a:spcAft>
                <a:spcPct val="0"/>
              </a:spcAft>
            </a:pPr>
            <a:r>
              <a:rPr lang="en-US" sz="673" dirty="0">
                <a:solidFill>
                  <a:srgbClr val="505050"/>
                </a:solidFill>
                <a:latin typeface="Segoe UI"/>
                <a:cs typeface="Segoe UI" pitchFamily="34" charset="0"/>
              </a:rPr>
              <a:t>OS</a:t>
            </a:r>
            <a:endParaRPr lang="en-US" sz="1153" dirty="0">
              <a:solidFill>
                <a:srgbClr val="505050"/>
              </a:solidFill>
              <a:latin typeface="Segoe UI"/>
              <a:cs typeface="Segoe UI" pitchFamily="34" charset="0"/>
            </a:endParaRPr>
          </a:p>
        </p:txBody>
      </p:sp>
      <p:grpSp>
        <p:nvGrpSpPr>
          <p:cNvPr id="58" name="Group 57">
            <a:extLst>
              <a:ext uri="{FF2B5EF4-FFF2-40B4-BE49-F238E27FC236}">
                <a16:creationId xmlns:a16="http://schemas.microsoft.com/office/drawing/2014/main" id="{32B5DB61-71B2-44DA-B106-5E5ACF533924}"/>
              </a:ext>
            </a:extLst>
          </p:cNvPr>
          <p:cNvGrpSpPr/>
          <p:nvPr/>
        </p:nvGrpSpPr>
        <p:grpSpPr>
          <a:xfrm>
            <a:off x="7086470" y="4918235"/>
            <a:ext cx="285257" cy="312175"/>
            <a:chOff x="-159879" y="3757361"/>
            <a:chExt cx="777240" cy="850583"/>
          </a:xfrm>
        </p:grpSpPr>
        <p:sp>
          <p:nvSpPr>
            <p:cNvPr id="59" name="Freeform: Shape 119">
              <a:extLst>
                <a:ext uri="{FF2B5EF4-FFF2-40B4-BE49-F238E27FC236}">
                  <a16:creationId xmlns:a16="http://schemas.microsoft.com/office/drawing/2014/main" id="{5C881274-42D6-431F-AB22-6B81D75C5267}"/>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14554"/>
              <a:endParaRPr lang="en-US" dirty="0">
                <a:solidFill>
                  <a:srgbClr val="505050"/>
                </a:solidFill>
                <a:latin typeface="Segoe UI"/>
              </a:endParaRPr>
            </a:p>
          </p:txBody>
        </p:sp>
        <p:sp>
          <p:nvSpPr>
            <p:cNvPr id="60" name="Freeform: Shape 120">
              <a:extLst>
                <a:ext uri="{FF2B5EF4-FFF2-40B4-BE49-F238E27FC236}">
                  <a16:creationId xmlns:a16="http://schemas.microsoft.com/office/drawing/2014/main" id="{934987B8-FDBB-4535-AC15-33226EC95577}"/>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14554"/>
              <a:endParaRPr lang="en-US" dirty="0">
                <a:solidFill>
                  <a:srgbClr val="505050"/>
                </a:solidFill>
                <a:latin typeface="Segoe UI"/>
              </a:endParaRPr>
            </a:p>
          </p:txBody>
        </p:sp>
        <p:sp>
          <p:nvSpPr>
            <p:cNvPr id="61" name="Freeform: Shape 126">
              <a:extLst>
                <a:ext uri="{FF2B5EF4-FFF2-40B4-BE49-F238E27FC236}">
                  <a16:creationId xmlns:a16="http://schemas.microsoft.com/office/drawing/2014/main" id="{E462DBC9-ED38-48DD-B4AA-F3728402275B}"/>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14554"/>
              <a:endParaRPr lang="en-US" dirty="0">
                <a:solidFill>
                  <a:srgbClr val="505050"/>
                </a:solidFill>
                <a:latin typeface="Segoe UI"/>
              </a:endParaRPr>
            </a:p>
          </p:txBody>
        </p:sp>
      </p:grpSp>
      <p:grpSp>
        <p:nvGrpSpPr>
          <p:cNvPr id="62" name="Group 61">
            <a:extLst>
              <a:ext uri="{FF2B5EF4-FFF2-40B4-BE49-F238E27FC236}">
                <a16:creationId xmlns:a16="http://schemas.microsoft.com/office/drawing/2014/main" id="{BCB2F4AE-CFA6-43AD-8B02-35E55082916B}"/>
              </a:ext>
            </a:extLst>
          </p:cNvPr>
          <p:cNvGrpSpPr/>
          <p:nvPr/>
        </p:nvGrpSpPr>
        <p:grpSpPr>
          <a:xfrm>
            <a:off x="8437711" y="4918235"/>
            <a:ext cx="285257" cy="312175"/>
            <a:chOff x="-159879" y="3757361"/>
            <a:chExt cx="777240" cy="850583"/>
          </a:xfrm>
        </p:grpSpPr>
        <p:sp>
          <p:nvSpPr>
            <p:cNvPr id="63" name="Freeform: Shape 128">
              <a:extLst>
                <a:ext uri="{FF2B5EF4-FFF2-40B4-BE49-F238E27FC236}">
                  <a16:creationId xmlns:a16="http://schemas.microsoft.com/office/drawing/2014/main" id="{55D23931-2193-47A5-8F5F-D32F0AEC2A12}"/>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14554"/>
              <a:endParaRPr lang="en-US" dirty="0">
                <a:solidFill>
                  <a:srgbClr val="505050"/>
                </a:solidFill>
                <a:latin typeface="Segoe UI"/>
              </a:endParaRPr>
            </a:p>
          </p:txBody>
        </p:sp>
        <p:sp>
          <p:nvSpPr>
            <p:cNvPr id="64" name="Freeform: Shape 129">
              <a:extLst>
                <a:ext uri="{FF2B5EF4-FFF2-40B4-BE49-F238E27FC236}">
                  <a16:creationId xmlns:a16="http://schemas.microsoft.com/office/drawing/2014/main" id="{0D6FFE43-6FA4-4FAC-B2CD-42E6530543CC}"/>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14554"/>
              <a:endParaRPr lang="en-US" dirty="0">
                <a:solidFill>
                  <a:srgbClr val="505050"/>
                </a:solidFill>
                <a:latin typeface="Segoe UI"/>
              </a:endParaRPr>
            </a:p>
          </p:txBody>
        </p:sp>
        <p:sp>
          <p:nvSpPr>
            <p:cNvPr id="65" name="Freeform: Shape 130">
              <a:extLst>
                <a:ext uri="{FF2B5EF4-FFF2-40B4-BE49-F238E27FC236}">
                  <a16:creationId xmlns:a16="http://schemas.microsoft.com/office/drawing/2014/main" id="{CA746581-E84F-4B9C-948C-89DEC22364D9}"/>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14554"/>
              <a:endParaRPr lang="en-US" dirty="0">
                <a:solidFill>
                  <a:srgbClr val="505050"/>
                </a:solidFill>
                <a:latin typeface="Segoe UI"/>
              </a:endParaRPr>
            </a:p>
          </p:txBody>
        </p:sp>
      </p:grpSp>
      <p:grpSp>
        <p:nvGrpSpPr>
          <p:cNvPr id="66" name="Group 65">
            <a:extLst>
              <a:ext uri="{FF2B5EF4-FFF2-40B4-BE49-F238E27FC236}">
                <a16:creationId xmlns:a16="http://schemas.microsoft.com/office/drawing/2014/main" id="{2355457C-2B0C-4ECF-AA16-ACFFB04AB3FB}"/>
              </a:ext>
            </a:extLst>
          </p:cNvPr>
          <p:cNvGrpSpPr/>
          <p:nvPr/>
        </p:nvGrpSpPr>
        <p:grpSpPr>
          <a:xfrm>
            <a:off x="9787474" y="4918235"/>
            <a:ext cx="285257" cy="312175"/>
            <a:chOff x="-159879" y="3757361"/>
            <a:chExt cx="777240" cy="850583"/>
          </a:xfrm>
        </p:grpSpPr>
        <p:sp>
          <p:nvSpPr>
            <p:cNvPr id="67" name="Freeform: Shape 132">
              <a:extLst>
                <a:ext uri="{FF2B5EF4-FFF2-40B4-BE49-F238E27FC236}">
                  <a16:creationId xmlns:a16="http://schemas.microsoft.com/office/drawing/2014/main" id="{B38C4D16-D694-4A46-A16E-A15900260833}"/>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14554"/>
              <a:endParaRPr lang="en-US" dirty="0">
                <a:solidFill>
                  <a:srgbClr val="505050"/>
                </a:solidFill>
                <a:latin typeface="Segoe UI"/>
              </a:endParaRPr>
            </a:p>
          </p:txBody>
        </p:sp>
        <p:sp>
          <p:nvSpPr>
            <p:cNvPr id="68" name="Freeform: Shape 133">
              <a:extLst>
                <a:ext uri="{FF2B5EF4-FFF2-40B4-BE49-F238E27FC236}">
                  <a16:creationId xmlns:a16="http://schemas.microsoft.com/office/drawing/2014/main" id="{5FF51D38-5353-43C9-8405-5AA96D2D2DFE}"/>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14554"/>
              <a:endParaRPr lang="en-US" dirty="0">
                <a:solidFill>
                  <a:srgbClr val="505050"/>
                </a:solidFill>
                <a:latin typeface="Segoe UI"/>
              </a:endParaRPr>
            </a:p>
          </p:txBody>
        </p:sp>
        <p:sp>
          <p:nvSpPr>
            <p:cNvPr id="69" name="Freeform: Shape 134">
              <a:extLst>
                <a:ext uri="{FF2B5EF4-FFF2-40B4-BE49-F238E27FC236}">
                  <a16:creationId xmlns:a16="http://schemas.microsoft.com/office/drawing/2014/main" id="{662B7310-83D3-431B-AAE3-7361E545167D}"/>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14554"/>
              <a:endParaRPr lang="en-US" dirty="0">
                <a:solidFill>
                  <a:srgbClr val="505050"/>
                </a:solidFill>
                <a:latin typeface="Segoe UI"/>
              </a:endParaRPr>
            </a:p>
          </p:txBody>
        </p:sp>
      </p:grpSp>
      <p:grpSp>
        <p:nvGrpSpPr>
          <p:cNvPr id="70" name="Group 69">
            <a:extLst>
              <a:ext uri="{FF2B5EF4-FFF2-40B4-BE49-F238E27FC236}">
                <a16:creationId xmlns:a16="http://schemas.microsoft.com/office/drawing/2014/main" id="{7EA0ACBE-8A53-45B5-9CDA-AF69720D6CBB}"/>
              </a:ext>
            </a:extLst>
          </p:cNvPr>
          <p:cNvGrpSpPr/>
          <p:nvPr/>
        </p:nvGrpSpPr>
        <p:grpSpPr>
          <a:xfrm>
            <a:off x="6762253" y="5807938"/>
            <a:ext cx="237213" cy="239679"/>
            <a:chOff x="882651" y="200026"/>
            <a:chExt cx="763587" cy="771525"/>
          </a:xfrm>
        </p:grpSpPr>
        <p:sp>
          <p:nvSpPr>
            <p:cNvPr id="71" name="Freeform 5">
              <a:extLst>
                <a:ext uri="{FF2B5EF4-FFF2-40B4-BE49-F238E27FC236}">
                  <a16:creationId xmlns:a16="http://schemas.microsoft.com/office/drawing/2014/main" id="{61AB900A-2ACD-42B8-B8F6-B2F0248512A6}"/>
                </a:ext>
              </a:extLst>
            </p:cNvPr>
            <p:cNvSpPr>
              <a:spLocks/>
            </p:cNvSpPr>
            <p:nvPr/>
          </p:nvSpPr>
          <p:spPr bwMode="auto">
            <a:xfrm>
              <a:off x="1252538" y="200026"/>
              <a:ext cx="393700" cy="354013"/>
            </a:xfrm>
            <a:custGeom>
              <a:avLst/>
              <a:gdLst>
                <a:gd name="T0" fmla="*/ 139 w 139"/>
                <a:gd name="T1" fmla="*/ 0 h 125"/>
                <a:gd name="T2" fmla="*/ 0 w 139"/>
                <a:gd name="T3" fmla="*/ 21 h 125"/>
                <a:gd name="T4" fmla="*/ 0 w 139"/>
                <a:gd name="T5" fmla="*/ 125 h 125"/>
                <a:gd name="T6" fmla="*/ 139 w 139"/>
                <a:gd name="T7" fmla="*/ 124 h 125"/>
                <a:gd name="T8" fmla="*/ 139 w 139"/>
                <a:gd name="T9" fmla="*/ 0 h 125"/>
              </a:gdLst>
              <a:ahLst/>
              <a:cxnLst>
                <a:cxn ang="0">
                  <a:pos x="T0" y="T1"/>
                </a:cxn>
                <a:cxn ang="0">
                  <a:pos x="T2" y="T3"/>
                </a:cxn>
                <a:cxn ang="0">
                  <a:pos x="T4" y="T5"/>
                </a:cxn>
                <a:cxn ang="0">
                  <a:pos x="T6" y="T7"/>
                </a:cxn>
                <a:cxn ang="0">
                  <a:pos x="T8" y="T9"/>
                </a:cxn>
              </a:cxnLst>
              <a:rect l="0" t="0" r="r" b="b"/>
              <a:pathLst>
                <a:path w="139" h="125">
                  <a:moveTo>
                    <a:pt x="139" y="0"/>
                  </a:moveTo>
                  <a:cubicBezTo>
                    <a:pt x="93" y="7"/>
                    <a:pt x="46" y="14"/>
                    <a:pt x="0" y="21"/>
                  </a:cubicBezTo>
                  <a:cubicBezTo>
                    <a:pt x="0" y="55"/>
                    <a:pt x="0" y="90"/>
                    <a:pt x="0" y="125"/>
                  </a:cubicBezTo>
                  <a:cubicBezTo>
                    <a:pt x="46" y="124"/>
                    <a:pt x="93" y="124"/>
                    <a:pt x="139" y="124"/>
                  </a:cubicBezTo>
                  <a:cubicBezTo>
                    <a:pt x="139" y="82"/>
                    <a:pt x="139" y="41"/>
                    <a:pt x="139" y="0"/>
                  </a:cubicBezTo>
                  <a:close/>
                </a:path>
              </a:pathLst>
            </a:cu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solidFill>
                    <a:srgbClr val="FFFFFF"/>
                  </a:solid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72" name="Freeform 6">
              <a:extLst>
                <a:ext uri="{FF2B5EF4-FFF2-40B4-BE49-F238E27FC236}">
                  <a16:creationId xmlns:a16="http://schemas.microsoft.com/office/drawing/2014/main" id="{E1996704-C031-44EF-96C5-ABC05887C674}"/>
                </a:ext>
              </a:extLst>
            </p:cNvPr>
            <p:cNvSpPr>
              <a:spLocks/>
            </p:cNvSpPr>
            <p:nvPr/>
          </p:nvSpPr>
          <p:spPr bwMode="auto">
            <a:xfrm>
              <a:off x="882651" y="265113"/>
              <a:ext cx="296863" cy="288925"/>
            </a:xfrm>
            <a:custGeom>
              <a:avLst/>
              <a:gdLst>
                <a:gd name="T0" fmla="*/ 105 w 105"/>
                <a:gd name="T1" fmla="*/ 0 h 102"/>
                <a:gd name="T2" fmla="*/ 0 w 105"/>
                <a:gd name="T3" fmla="*/ 14 h 102"/>
                <a:gd name="T4" fmla="*/ 0 w 105"/>
                <a:gd name="T5" fmla="*/ 102 h 102"/>
                <a:gd name="T6" fmla="*/ 8 w 105"/>
                <a:gd name="T7" fmla="*/ 102 h 102"/>
                <a:gd name="T8" fmla="*/ 103 w 105"/>
                <a:gd name="T9" fmla="*/ 102 h 102"/>
                <a:gd name="T10" fmla="*/ 105 w 105"/>
                <a:gd name="T11" fmla="*/ 102 h 102"/>
                <a:gd name="T12" fmla="*/ 105 w 105"/>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5" h="102">
                  <a:moveTo>
                    <a:pt x="105" y="0"/>
                  </a:moveTo>
                  <a:cubicBezTo>
                    <a:pt x="70" y="4"/>
                    <a:pt x="35" y="9"/>
                    <a:pt x="0" y="14"/>
                  </a:cubicBezTo>
                  <a:cubicBezTo>
                    <a:pt x="0" y="102"/>
                    <a:pt x="0" y="102"/>
                    <a:pt x="0" y="102"/>
                  </a:cubicBezTo>
                  <a:cubicBezTo>
                    <a:pt x="2" y="102"/>
                    <a:pt x="5" y="102"/>
                    <a:pt x="8" y="102"/>
                  </a:cubicBezTo>
                  <a:cubicBezTo>
                    <a:pt x="39" y="102"/>
                    <a:pt x="71" y="102"/>
                    <a:pt x="103" y="102"/>
                  </a:cubicBezTo>
                  <a:cubicBezTo>
                    <a:pt x="103" y="102"/>
                    <a:pt x="104" y="102"/>
                    <a:pt x="105" y="102"/>
                  </a:cubicBezTo>
                  <a:cubicBezTo>
                    <a:pt x="105" y="68"/>
                    <a:pt x="105" y="34"/>
                    <a:pt x="105" y="0"/>
                  </a:cubicBezTo>
                  <a:close/>
                </a:path>
              </a:pathLst>
            </a:cu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solidFill>
                    <a:srgbClr val="FFFFFF"/>
                  </a:solid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73" name="Freeform 7">
              <a:extLst>
                <a:ext uri="{FF2B5EF4-FFF2-40B4-BE49-F238E27FC236}">
                  <a16:creationId xmlns:a16="http://schemas.microsoft.com/office/drawing/2014/main" id="{91C88A70-C074-4511-A1CD-43EB36E96D73}"/>
                </a:ext>
              </a:extLst>
            </p:cNvPr>
            <p:cNvSpPr>
              <a:spLocks/>
            </p:cNvSpPr>
            <p:nvPr/>
          </p:nvSpPr>
          <p:spPr bwMode="auto">
            <a:xfrm>
              <a:off x="882651" y="620713"/>
              <a:ext cx="296863" cy="288925"/>
            </a:xfrm>
            <a:custGeom>
              <a:avLst/>
              <a:gdLst>
                <a:gd name="T0" fmla="*/ 10 w 105"/>
                <a:gd name="T1" fmla="*/ 0 h 102"/>
                <a:gd name="T2" fmla="*/ 0 w 105"/>
                <a:gd name="T3" fmla="*/ 0 h 102"/>
                <a:gd name="T4" fmla="*/ 0 w 105"/>
                <a:gd name="T5" fmla="*/ 88 h 102"/>
                <a:gd name="T6" fmla="*/ 105 w 105"/>
                <a:gd name="T7" fmla="*/ 102 h 102"/>
                <a:gd name="T8" fmla="*/ 105 w 105"/>
                <a:gd name="T9" fmla="*/ 0 h 102"/>
                <a:gd name="T10" fmla="*/ 100 w 105"/>
                <a:gd name="T11" fmla="*/ 0 h 102"/>
                <a:gd name="T12" fmla="*/ 10 w 105"/>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5" h="102">
                  <a:moveTo>
                    <a:pt x="10" y="0"/>
                  </a:moveTo>
                  <a:cubicBezTo>
                    <a:pt x="7" y="0"/>
                    <a:pt x="3" y="0"/>
                    <a:pt x="0" y="0"/>
                  </a:cubicBezTo>
                  <a:cubicBezTo>
                    <a:pt x="0" y="88"/>
                    <a:pt x="0" y="88"/>
                    <a:pt x="0" y="88"/>
                  </a:cubicBezTo>
                  <a:cubicBezTo>
                    <a:pt x="35" y="93"/>
                    <a:pt x="70" y="97"/>
                    <a:pt x="105" y="102"/>
                  </a:cubicBezTo>
                  <a:cubicBezTo>
                    <a:pt x="105" y="68"/>
                    <a:pt x="105" y="34"/>
                    <a:pt x="105" y="0"/>
                  </a:cubicBezTo>
                  <a:cubicBezTo>
                    <a:pt x="103" y="0"/>
                    <a:pt x="102" y="0"/>
                    <a:pt x="100" y="0"/>
                  </a:cubicBezTo>
                  <a:cubicBezTo>
                    <a:pt x="70" y="0"/>
                    <a:pt x="40" y="0"/>
                    <a:pt x="10" y="0"/>
                  </a:cubicBezTo>
                  <a:close/>
                </a:path>
              </a:pathLst>
            </a:cu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solidFill>
                    <a:srgbClr val="FFFFFF"/>
                  </a:solid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74" name="Freeform 8">
              <a:extLst>
                <a:ext uri="{FF2B5EF4-FFF2-40B4-BE49-F238E27FC236}">
                  <a16:creationId xmlns:a16="http://schemas.microsoft.com/office/drawing/2014/main" id="{0F17B6E0-B4FC-412B-84C3-59385F7CA6CD}"/>
                </a:ext>
              </a:extLst>
            </p:cNvPr>
            <p:cNvSpPr>
              <a:spLocks/>
            </p:cNvSpPr>
            <p:nvPr/>
          </p:nvSpPr>
          <p:spPr bwMode="auto">
            <a:xfrm>
              <a:off x="1249363" y="623888"/>
              <a:ext cx="396875" cy="347663"/>
            </a:xfrm>
            <a:custGeom>
              <a:avLst/>
              <a:gdLst>
                <a:gd name="T0" fmla="*/ 140 w 140"/>
                <a:gd name="T1" fmla="*/ 0 h 123"/>
                <a:gd name="T2" fmla="*/ 0 w 140"/>
                <a:gd name="T3" fmla="*/ 0 h 123"/>
                <a:gd name="T4" fmla="*/ 1 w 140"/>
                <a:gd name="T5" fmla="*/ 103 h 123"/>
                <a:gd name="T6" fmla="*/ 140 w 140"/>
                <a:gd name="T7" fmla="*/ 123 h 123"/>
                <a:gd name="T8" fmla="*/ 140 w 140"/>
                <a:gd name="T9" fmla="*/ 0 h 123"/>
              </a:gdLst>
              <a:ahLst/>
              <a:cxnLst>
                <a:cxn ang="0">
                  <a:pos x="T0" y="T1"/>
                </a:cxn>
                <a:cxn ang="0">
                  <a:pos x="T2" y="T3"/>
                </a:cxn>
                <a:cxn ang="0">
                  <a:pos x="T4" y="T5"/>
                </a:cxn>
                <a:cxn ang="0">
                  <a:pos x="T6" y="T7"/>
                </a:cxn>
                <a:cxn ang="0">
                  <a:pos x="T8" y="T9"/>
                </a:cxn>
              </a:cxnLst>
              <a:rect l="0" t="0" r="r" b="b"/>
              <a:pathLst>
                <a:path w="140" h="123">
                  <a:moveTo>
                    <a:pt x="140" y="0"/>
                  </a:moveTo>
                  <a:cubicBezTo>
                    <a:pt x="94" y="0"/>
                    <a:pt x="47" y="0"/>
                    <a:pt x="0" y="0"/>
                  </a:cubicBezTo>
                  <a:cubicBezTo>
                    <a:pt x="0" y="34"/>
                    <a:pt x="0" y="69"/>
                    <a:pt x="1" y="103"/>
                  </a:cubicBezTo>
                  <a:cubicBezTo>
                    <a:pt x="47" y="109"/>
                    <a:pt x="94" y="116"/>
                    <a:pt x="140" y="123"/>
                  </a:cubicBezTo>
                  <a:cubicBezTo>
                    <a:pt x="140" y="82"/>
                    <a:pt x="140" y="41"/>
                    <a:pt x="140" y="0"/>
                  </a:cubicBezTo>
                  <a:close/>
                </a:path>
              </a:pathLst>
            </a:cu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solidFill>
                    <a:srgbClr val="FFFFFF"/>
                  </a:solid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grpSp>
      <p:grpSp>
        <p:nvGrpSpPr>
          <p:cNvPr id="75" name="Group 74">
            <a:extLst>
              <a:ext uri="{FF2B5EF4-FFF2-40B4-BE49-F238E27FC236}">
                <a16:creationId xmlns:a16="http://schemas.microsoft.com/office/drawing/2014/main" id="{50EDEA7C-69F6-4CD3-905C-F5CB76F47430}"/>
              </a:ext>
            </a:extLst>
          </p:cNvPr>
          <p:cNvGrpSpPr/>
          <p:nvPr/>
        </p:nvGrpSpPr>
        <p:grpSpPr>
          <a:xfrm>
            <a:off x="6785578" y="5420495"/>
            <a:ext cx="137793" cy="140563"/>
            <a:chOff x="893763" y="-434975"/>
            <a:chExt cx="869950" cy="869950"/>
          </a:xfrm>
        </p:grpSpPr>
        <p:sp>
          <p:nvSpPr>
            <p:cNvPr id="76" name="Freeform 12">
              <a:extLst>
                <a:ext uri="{FF2B5EF4-FFF2-40B4-BE49-F238E27FC236}">
                  <a16:creationId xmlns:a16="http://schemas.microsoft.com/office/drawing/2014/main" id="{5813B93D-2696-463A-BED6-C1E06D8AA71B}"/>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solidFill>
                    <a:srgbClr val="FFFFFF"/>
                  </a:solid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77" name="Rectangle 13">
              <a:extLst>
                <a:ext uri="{FF2B5EF4-FFF2-40B4-BE49-F238E27FC236}">
                  <a16:creationId xmlns:a16="http://schemas.microsoft.com/office/drawing/2014/main" id="{15A123DA-69A5-4658-AFC4-C9135DEA0886}"/>
                </a:ext>
              </a:extLst>
            </p:cNvPr>
            <p:cNvSpPr>
              <a:spLocks noChangeArrowheads="1"/>
            </p:cNvSpPr>
            <p:nvPr/>
          </p:nvSpPr>
          <p:spPr bwMode="auto">
            <a:xfrm>
              <a:off x="1006475" y="-325438"/>
              <a:ext cx="641350" cy="650876"/>
            </a:xfrm>
            <a:prstGeom prst="rect">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solidFill>
                    <a:srgbClr val="FFFFFF"/>
                  </a:solid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78" name="Line 14">
              <a:extLst>
                <a:ext uri="{FF2B5EF4-FFF2-40B4-BE49-F238E27FC236}">
                  <a16:creationId xmlns:a16="http://schemas.microsoft.com/office/drawing/2014/main" id="{423C41F9-1405-4C4C-B51C-F4E24B021195}"/>
                </a:ext>
              </a:extLst>
            </p:cNvPr>
            <p:cNvSpPr>
              <a:spLocks noChangeShapeType="1"/>
            </p:cNvSpPr>
            <p:nvPr/>
          </p:nvSpPr>
          <p:spPr bwMode="auto">
            <a:xfrm flipV="1">
              <a:off x="1119188" y="-434975"/>
              <a:ext cx="0" cy="98425"/>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79" name="Line 15">
              <a:extLst>
                <a:ext uri="{FF2B5EF4-FFF2-40B4-BE49-F238E27FC236}">
                  <a16:creationId xmlns:a16="http://schemas.microsoft.com/office/drawing/2014/main" id="{25DA60EF-0F97-4BE0-B8EE-866E6D0ACC00}"/>
                </a:ext>
              </a:extLst>
            </p:cNvPr>
            <p:cNvSpPr>
              <a:spLocks noChangeShapeType="1"/>
            </p:cNvSpPr>
            <p:nvPr/>
          </p:nvSpPr>
          <p:spPr bwMode="auto">
            <a:xfrm flipV="1">
              <a:off x="1325563" y="-434975"/>
              <a:ext cx="0" cy="98425"/>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80" name="Line 16">
              <a:extLst>
                <a:ext uri="{FF2B5EF4-FFF2-40B4-BE49-F238E27FC236}">
                  <a16:creationId xmlns:a16="http://schemas.microsoft.com/office/drawing/2014/main" id="{F4116E0F-77E6-46BF-8619-6C793424B931}"/>
                </a:ext>
              </a:extLst>
            </p:cNvPr>
            <p:cNvSpPr>
              <a:spLocks noChangeShapeType="1"/>
            </p:cNvSpPr>
            <p:nvPr/>
          </p:nvSpPr>
          <p:spPr bwMode="auto">
            <a:xfrm flipV="1">
              <a:off x="1531938" y="-434975"/>
              <a:ext cx="0" cy="98425"/>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81" name="Line 17">
              <a:extLst>
                <a:ext uri="{FF2B5EF4-FFF2-40B4-BE49-F238E27FC236}">
                  <a16:creationId xmlns:a16="http://schemas.microsoft.com/office/drawing/2014/main" id="{9501C936-6D80-480C-8AAA-54AF5189946D}"/>
                </a:ext>
              </a:extLst>
            </p:cNvPr>
            <p:cNvSpPr>
              <a:spLocks noChangeShapeType="1"/>
            </p:cNvSpPr>
            <p:nvPr/>
          </p:nvSpPr>
          <p:spPr bwMode="auto">
            <a:xfrm flipV="1">
              <a:off x="1119188" y="333375"/>
              <a:ext cx="0" cy="101600"/>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82" name="Line 18">
              <a:extLst>
                <a:ext uri="{FF2B5EF4-FFF2-40B4-BE49-F238E27FC236}">
                  <a16:creationId xmlns:a16="http://schemas.microsoft.com/office/drawing/2014/main" id="{9A691911-DC76-426E-A5FD-EF5BED56F884}"/>
                </a:ext>
              </a:extLst>
            </p:cNvPr>
            <p:cNvSpPr>
              <a:spLocks noChangeShapeType="1"/>
            </p:cNvSpPr>
            <p:nvPr/>
          </p:nvSpPr>
          <p:spPr bwMode="auto">
            <a:xfrm flipV="1">
              <a:off x="1325563" y="333375"/>
              <a:ext cx="0" cy="101600"/>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83" name="Line 19">
              <a:extLst>
                <a:ext uri="{FF2B5EF4-FFF2-40B4-BE49-F238E27FC236}">
                  <a16:creationId xmlns:a16="http://schemas.microsoft.com/office/drawing/2014/main" id="{95351014-8F39-4028-8EF2-C6538B9A34F5}"/>
                </a:ext>
              </a:extLst>
            </p:cNvPr>
            <p:cNvSpPr>
              <a:spLocks noChangeShapeType="1"/>
            </p:cNvSpPr>
            <p:nvPr/>
          </p:nvSpPr>
          <p:spPr bwMode="auto">
            <a:xfrm flipV="1">
              <a:off x="1531938" y="333375"/>
              <a:ext cx="0" cy="101600"/>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84" name="Line 20">
              <a:extLst>
                <a:ext uri="{FF2B5EF4-FFF2-40B4-BE49-F238E27FC236}">
                  <a16:creationId xmlns:a16="http://schemas.microsoft.com/office/drawing/2014/main" id="{49CF9260-D4BF-4D70-B95A-4F7D92C856FE}"/>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85" name="Line 22">
              <a:extLst>
                <a:ext uri="{FF2B5EF4-FFF2-40B4-BE49-F238E27FC236}">
                  <a16:creationId xmlns:a16="http://schemas.microsoft.com/office/drawing/2014/main" id="{FBA6336E-E33A-45E0-9B2C-2DD69368581B}"/>
                </a:ext>
              </a:extLst>
            </p:cNvPr>
            <p:cNvSpPr>
              <a:spLocks noChangeShapeType="1"/>
            </p:cNvSpPr>
            <p:nvPr/>
          </p:nvSpPr>
          <p:spPr bwMode="auto">
            <a:xfrm>
              <a:off x="1662113" y="0"/>
              <a:ext cx="101600" cy="0"/>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86" name="Line 23">
              <a:extLst>
                <a:ext uri="{FF2B5EF4-FFF2-40B4-BE49-F238E27FC236}">
                  <a16:creationId xmlns:a16="http://schemas.microsoft.com/office/drawing/2014/main" id="{C92308F8-B80F-4077-9262-648B575A285C}"/>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87" name="Line 24">
              <a:extLst>
                <a:ext uri="{FF2B5EF4-FFF2-40B4-BE49-F238E27FC236}">
                  <a16:creationId xmlns:a16="http://schemas.microsoft.com/office/drawing/2014/main" id="{7C584CE6-BBAC-4CB2-ACA4-1CF84C6C62B4}"/>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88" name="Line 25">
              <a:extLst>
                <a:ext uri="{FF2B5EF4-FFF2-40B4-BE49-F238E27FC236}">
                  <a16:creationId xmlns:a16="http://schemas.microsoft.com/office/drawing/2014/main" id="{DEC19865-0AED-44B7-AF04-57C2E6C72A40}"/>
                </a:ext>
              </a:extLst>
            </p:cNvPr>
            <p:cNvSpPr>
              <a:spLocks noChangeShapeType="1"/>
            </p:cNvSpPr>
            <p:nvPr/>
          </p:nvSpPr>
          <p:spPr bwMode="auto">
            <a:xfrm>
              <a:off x="893763" y="0"/>
              <a:ext cx="98425" cy="0"/>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89" name="Line 26">
              <a:extLst>
                <a:ext uri="{FF2B5EF4-FFF2-40B4-BE49-F238E27FC236}">
                  <a16:creationId xmlns:a16="http://schemas.microsoft.com/office/drawing/2014/main" id="{6AEBEC9A-4280-4EFC-9B27-F6C847579C4B}"/>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grpSp>
      <p:grpSp>
        <p:nvGrpSpPr>
          <p:cNvPr id="90" name="Group 89">
            <a:extLst>
              <a:ext uri="{FF2B5EF4-FFF2-40B4-BE49-F238E27FC236}">
                <a16:creationId xmlns:a16="http://schemas.microsoft.com/office/drawing/2014/main" id="{435CDDAF-B27A-48A1-8EF8-87A9DBF2AEAB}"/>
              </a:ext>
            </a:extLst>
          </p:cNvPr>
          <p:cNvGrpSpPr/>
          <p:nvPr/>
        </p:nvGrpSpPr>
        <p:grpSpPr>
          <a:xfrm>
            <a:off x="8142317" y="5420495"/>
            <a:ext cx="137793" cy="140563"/>
            <a:chOff x="893763" y="-434975"/>
            <a:chExt cx="869950" cy="869950"/>
          </a:xfrm>
        </p:grpSpPr>
        <p:sp>
          <p:nvSpPr>
            <p:cNvPr id="91" name="Freeform 12">
              <a:extLst>
                <a:ext uri="{FF2B5EF4-FFF2-40B4-BE49-F238E27FC236}">
                  <a16:creationId xmlns:a16="http://schemas.microsoft.com/office/drawing/2014/main" id="{E7F830BA-5984-4BE4-B0BF-86D694048EF5}"/>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solidFill>
                    <a:srgbClr val="FFFFFF"/>
                  </a:solid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92" name="Rectangle 13">
              <a:extLst>
                <a:ext uri="{FF2B5EF4-FFF2-40B4-BE49-F238E27FC236}">
                  <a16:creationId xmlns:a16="http://schemas.microsoft.com/office/drawing/2014/main" id="{55AF047E-43D5-41D0-A42A-EFB19BA3A36C}"/>
                </a:ext>
              </a:extLst>
            </p:cNvPr>
            <p:cNvSpPr>
              <a:spLocks noChangeArrowheads="1"/>
            </p:cNvSpPr>
            <p:nvPr/>
          </p:nvSpPr>
          <p:spPr bwMode="auto">
            <a:xfrm>
              <a:off x="1006475" y="-325438"/>
              <a:ext cx="641350" cy="650876"/>
            </a:xfrm>
            <a:prstGeom prst="rect">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solidFill>
                    <a:srgbClr val="FFFFFF"/>
                  </a:solid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93" name="Line 14">
              <a:extLst>
                <a:ext uri="{FF2B5EF4-FFF2-40B4-BE49-F238E27FC236}">
                  <a16:creationId xmlns:a16="http://schemas.microsoft.com/office/drawing/2014/main" id="{D7BE00D2-66D4-400A-873D-ADBBEFE33E39}"/>
                </a:ext>
              </a:extLst>
            </p:cNvPr>
            <p:cNvSpPr>
              <a:spLocks noChangeShapeType="1"/>
            </p:cNvSpPr>
            <p:nvPr/>
          </p:nvSpPr>
          <p:spPr bwMode="auto">
            <a:xfrm flipV="1">
              <a:off x="1119188" y="-434975"/>
              <a:ext cx="0" cy="98425"/>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94" name="Line 15">
              <a:extLst>
                <a:ext uri="{FF2B5EF4-FFF2-40B4-BE49-F238E27FC236}">
                  <a16:creationId xmlns:a16="http://schemas.microsoft.com/office/drawing/2014/main" id="{47C450F5-8553-4740-BD08-60EE303CEDB6}"/>
                </a:ext>
              </a:extLst>
            </p:cNvPr>
            <p:cNvSpPr>
              <a:spLocks noChangeShapeType="1"/>
            </p:cNvSpPr>
            <p:nvPr/>
          </p:nvSpPr>
          <p:spPr bwMode="auto">
            <a:xfrm flipV="1">
              <a:off x="1325563" y="-434975"/>
              <a:ext cx="0" cy="98425"/>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95" name="Line 16">
              <a:extLst>
                <a:ext uri="{FF2B5EF4-FFF2-40B4-BE49-F238E27FC236}">
                  <a16:creationId xmlns:a16="http://schemas.microsoft.com/office/drawing/2014/main" id="{A6AF7E90-8AB1-4062-8D3D-5596FE5751DD}"/>
                </a:ext>
              </a:extLst>
            </p:cNvPr>
            <p:cNvSpPr>
              <a:spLocks noChangeShapeType="1"/>
            </p:cNvSpPr>
            <p:nvPr/>
          </p:nvSpPr>
          <p:spPr bwMode="auto">
            <a:xfrm flipV="1">
              <a:off x="1531938" y="-434975"/>
              <a:ext cx="0" cy="98425"/>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96" name="Line 17">
              <a:extLst>
                <a:ext uri="{FF2B5EF4-FFF2-40B4-BE49-F238E27FC236}">
                  <a16:creationId xmlns:a16="http://schemas.microsoft.com/office/drawing/2014/main" id="{1E4EBA6D-73EC-4BBA-8CB9-1DEA90900FA5}"/>
                </a:ext>
              </a:extLst>
            </p:cNvPr>
            <p:cNvSpPr>
              <a:spLocks noChangeShapeType="1"/>
            </p:cNvSpPr>
            <p:nvPr/>
          </p:nvSpPr>
          <p:spPr bwMode="auto">
            <a:xfrm flipV="1">
              <a:off x="1119188" y="333375"/>
              <a:ext cx="0" cy="101600"/>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97" name="Line 18">
              <a:extLst>
                <a:ext uri="{FF2B5EF4-FFF2-40B4-BE49-F238E27FC236}">
                  <a16:creationId xmlns:a16="http://schemas.microsoft.com/office/drawing/2014/main" id="{072EAD15-63AC-4C35-85D1-8F663DB891BB}"/>
                </a:ext>
              </a:extLst>
            </p:cNvPr>
            <p:cNvSpPr>
              <a:spLocks noChangeShapeType="1"/>
            </p:cNvSpPr>
            <p:nvPr/>
          </p:nvSpPr>
          <p:spPr bwMode="auto">
            <a:xfrm flipV="1">
              <a:off x="1325563" y="333375"/>
              <a:ext cx="0" cy="101600"/>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98" name="Line 19">
              <a:extLst>
                <a:ext uri="{FF2B5EF4-FFF2-40B4-BE49-F238E27FC236}">
                  <a16:creationId xmlns:a16="http://schemas.microsoft.com/office/drawing/2014/main" id="{080DB07C-12D1-4A4E-95C5-B11C21707DB0}"/>
                </a:ext>
              </a:extLst>
            </p:cNvPr>
            <p:cNvSpPr>
              <a:spLocks noChangeShapeType="1"/>
            </p:cNvSpPr>
            <p:nvPr/>
          </p:nvSpPr>
          <p:spPr bwMode="auto">
            <a:xfrm flipV="1">
              <a:off x="1531938" y="333375"/>
              <a:ext cx="0" cy="101600"/>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99" name="Line 20">
              <a:extLst>
                <a:ext uri="{FF2B5EF4-FFF2-40B4-BE49-F238E27FC236}">
                  <a16:creationId xmlns:a16="http://schemas.microsoft.com/office/drawing/2014/main" id="{7EAC4E5F-EB24-4AAB-9B83-0F1A96F5E79F}"/>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100" name="Line 22">
              <a:extLst>
                <a:ext uri="{FF2B5EF4-FFF2-40B4-BE49-F238E27FC236}">
                  <a16:creationId xmlns:a16="http://schemas.microsoft.com/office/drawing/2014/main" id="{080E018B-6E95-4CD0-A153-023A015F1D10}"/>
                </a:ext>
              </a:extLst>
            </p:cNvPr>
            <p:cNvSpPr>
              <a:spLocks noChangeShapeType="1"/>
            </p:cNvSpPr>
            <p:nvPr/>
          </p:nvSpPr>
          <p:spPr bwMode="auto">
            <a:xfrm>
              <a:off x="1662113" y="0"/>
              <a:ext cx="101600" cy="0"/>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101" name="Line 23">
              <a:extLst>
                <a:ext uri="{FF2B5EF4-FFF2-40B4-BE49-F238E27FC236}">
                  <a16:creationId xmlns:a16="http://schemas.microsoft.com/office/drawing/2014/main" id="{08204330-1BFB-4366-ADD8-1CB1F37399A1}"/>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102" name="Line 24">
              <a:extLst>
                <a:ext uri="{FF2B5EF4-FFF2-40B4-BE49-F238E27FC236}">
                  <a16:creationId xmlns:a16="http://schemas.microsoft.com/office/drawing/2014/main" id="{14449E96-8F80-4C4D-967F-E59158110378}"/>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103" name="Line 25">
              <a:extLst>
                <a:ext uri="{FF2B5EF4-FFF2-40B4-BE49-F238E27FC236}">
                  <a16:creationId xmlns:a16="http://schemas.microsoft.com/office/drawing/2014/main" id="{C692BB46-92F7-4DC8-9163-CA8A65DC89A4}"/>
                </a:ext>
              </a:extLst>
            </p:cNvPr>
            <p:cNvSpPr>
              <a:spLocks noChangeShapeType="1"/>
            </p:cNvSpPr>
            <p:nvPr/>
          </p:nvSpPr>
          <p:spPr bwMode="auto">
            <a:xfrm>
              <a:off x="893763" y="0"/>
              <a:ext cx="98425" cy="0"/>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104" name="Line 26">
              <a:extLst>
                <a:ext uri="{FF2B5EF4-FFF2-40B4-BE49-F238E27FC236}">
                  <a16:creationId xmlns:a16="http://schemas.microsoft.com/office/drawing/2014/main" id="{CDF8EEB5-350A-4C95-8DE4-7ED4A68357A6}"/>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grpSp>
      <p:grpSp>
        <p:nvGrpSpPr>
          <p:cNvPr id="105" name="Group 104">
            <a:extLst>
              <a:ext uri="{FF2B5EF4-FFF2-40B4-BE49-F238E27FC236}">
                <a16:creationId xmlns:a16="http://schemas.microsoft.com/office/drawing/2014/main" id="{2DDF4D68-C0DE-4622-BF03-1F0AD7060542}"/>
              </a:ext>
            </a:extLst>
          </p:cNvPr>
          <p:cNvGrpSpPr/>
          <p:nvPr/>
        </p:nvGrpSpPr>
        <p:grpSpPr>
          <a:xfrm>
            <a:off x="9488157" y="5420495"/>
            <a:ext cx="137793" cy="140563"/>
            <a:chOff x="893763" y="-434975"/>
            <a:chExt cx="869950" cy="869950"/>
          </a:xfrm>
        </p:grpSpPr>
        <p:sp>
          <p:nvSpPr>
            <p:cNvPr id="106" name="Freeform 12">
              <a:extLst>
                <a:ext uri="{FF2B5EF4-FFF2-40B4-BE49-F238E27FC236}">
                  <a16:creationId xmlns:a16="http://schemas.microsoft.com/office/drawing/2014/main" id="{CD0C5C21-8894-41C5-A114-2C204F2863C1}"/>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solidFill>
                    <a:srgbClr val="FFFFFF"/>
                  </a:solid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107" name="Rectangle 13">
              <a:extLst>
                <a:ext uri="{FF2B5EF4-FFF2-40B4-BE49-F238E27FC236}">
                  <a16:creationId xmlns:a16="http://schemas.microsoft.com/office/drawing/2014/main" id="{51C651E7-26FB-471F-80A0-97B0D36F6903}"/>
                </a:ext>
              </a:extLst>
            </p:cNvPr>
            <p:cNvSpPr>
              <a:spLocks noChangeArrowheads="1"/>
            </p:cNvSpPr>
            <p:nvPr/>
          </p:nvSpPr>
          <p:spPr bwMode="auto">
            <a:xfrm>
              <a:off x="1006475" y="-325438"/>
              <a:ext cx="641350" cy="650876"/>
            </a:xfrm>
            <a:prstGeom prst="rect">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solidFill>
                    <a:srgbClr val="FFFFFF"/>
                  </a:solid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108" name="Line 14">
              <a:extLst>
                <a:ext uri="{FF2B5EF4-FFF2-40B4-BE49-F238E27FC236}">
                  <a16:creationId xmlns:a16="http://schemas.microsoft.com/office/drawing/2014/main" id="{AA28F965-901D-4F6A-AE19-4CC3B4C1AA25}"/>
                </a:ext>
              </a:extLst>
            </p:cNvPr>
            <p:cNvSpPr>
              <a:spLocks noChangeShapeType="1"/>
            </p:cNvSpPr>
            <p:nvPr/>
          </p:nvSpPr>
          <p:spPr bwMode="auto">
            <a:xfrm flipV="1">
              <a:off x="1119188" y="-434975"/>
              <a:ext cx="0" cy="98425"/>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109" name="Line 15">
              <a:extLst>
                <a:ext uri="{FF2B5EF4-FFF2-40B4-BE49-F238E27FC236}">
                  <a16:creationId xmlns:a16="http://schemas.microsoft.com/office/drawing/2014/main" id="{F1C69F02-C3A3-4E7F-98AE-303BB806910A}"/>
                </a:ext>
              </a:extLst>
            </p:cNvPr>
            <p:cNvSpPr>
              <a:spLocks noChangeShapeType="1"/>
            </p:cNvSpPr>
            <p:nvPr/>
          </p:nvSpPr>
          <p:spPr bwMode="auto">
            <a:xfrm flipV="1">
              <a:off x="1325563" y="-434975"/>
              <a:ext cx="0" cy="98425"/>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110" name="Line 16">
              <a:extLst>
                <a:ext uri="{FF2B5EF4-FFF2-40B4-BE49-F238E27FC236}">
                  <a16:creationId xmlns:a16="http://schemas.microsoft.com/office/drawing/2014/main" id="{3795209A-70CF-44BE-946C-B3284938C87F}"/>
                </a:ext>
              </a:extLst>
            </p:cNvPr>
            <p:cNvSpPr>
              <a:spLocks noChangeShapeType="1"/>
            </p:cNvSpPr>
            <p:nvPr/>
          </p:nvSpPr>
          <p:spPr bwMode="auto">
            <a:xfrm flipV="1">
              <a:off x="1531938" y="-434975"/>
              <a:ext cx="0" cy="98425"/>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111" name="Line 17">
              <a:extLst>
                <a:ext uri="{FF2B5EF4-FFF2-40B4-BE49-F238E27FC236}">
                  <a16:creationId xmlns:a16="http://schemas.microsoft.com/office/drawing/2014/main" id="{4B9A57D7-7666-47EA-9069-80AF13D22310}"/>
                </a:ext>
              </a:extLst>
            </p:cNvPr>
            <p:cNvSpPr>
              <a:spLocks noChangeShapeType="1"/>
            </p:cNvSpPr>
            <p:nvPr/>
          </p:nvSpPr>
          <p:spPr bwMode="auto">
            <a:xfrm flipV="1">
              <a:off x="1119188" y="333375"/>
              <a:ext cx="0" cy="101600"/>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112" name="Line 18">
              <a:extLst>
                <a:ext uri="{FF2B5EF4-FFF2-40B4-BE49-F238E27FC236}">
                  <a16:creationId xmlns:a16="http://schemas.microsoft.com/office/drawing/2014/main" id="{5F23D7E0-F0CE-44AE-A5CA-265F6BF52A72}"/>
                </a:ext>
              </a:extLst>
            </p:cNvPr>
            <p:cNvSpPr>
              <a:spLocks noChangeShapeType="1"/>
            </p:cNvSpPr>
            <p:nvPr/>
          </p:nvSpPr>
          <p:spPr bwMode="auto">
            <a:xfrm flipV="1">
              <a:off x="1325563" y="333375"/>
              <a:ext cx="0" cy="101600"/>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113" name="Line 19">
              <a:extLst>
                <a:ext uri="{FF2B5EF4-FFF2-40B4-BE49-F238E27FC236}">
                  <a16:creationId xmlns:a16="http://schemas.microsoft.com/office/drawing/2014/main" id="{24C81469-F1D1-464B-98B4-A495D066ABF2}"/>
                </a:ext>
              </a:extLst>
            </p:cNvPr>
            <p:cNvSpPr>
              <a:spLocks noChangeShapeType="1"/>
            </p:cNvSpPr>
            <p:nvPr/>
          </p:nvSpPr>
          <p:spPr bwMode="auto">
            <a:xfrm flipV="1">
              <a:off x="1531938" y="333375"/>
              <a:ext cx="0" cy="101600"/>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114" name="Line 20">
              <a:extLst>
                <a:ext uri="{FF2B5EF4-FFF2-40B4-BE49-F238E27FC236}">
                  <a16:creationId xmlns:a16="http://schemas.microsoft.com/office/drawing/2014/main" id="{D592DC77-4478-4C3D-A6FD-55F8A0656D75}"/>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115" name="Line 22">
              <a:extLst>
                <a:ext uri="{FF2B5EF4-FFF2-40B4-BE49-F238E27FC236}">
                  <a16:creationId xmlns:a16="http://schemas.microsoft.com/office/drawing/2014/main" id="{60DA187E-3F83-458A-BDA3-C6A3C3675044}"/>
                </a:ext>
              </a:extLst>
            </p:cNvPr>
            <p:cNvSpPr>
              <a:spLocks noChangeShapeType="1"/>
            </p:cNvSpPr>
            <p:nvPr/>
          </p:nvSpPr>
          <p:spPr bwMode="auto">
            <a:xfrm>
              <a:off x="1662113" y="0"/>
              <a:ext cx="101600" cy="0"/>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116" name="Line 23">
              <a:extLst>
                <a:ext uri="{FF2B5EF4-FFF2-40B4-BE49-F238E27FC236}">
                  <a16:creationId xmlns:a16="http://schemas.microsoft.com/office/drawing/2014/main" id="{713E7562-57E9-4666-97AA-05E64F682506}"/>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117" name="Line 24">
              <a:extLst>
                <a:ext uri="{FF2B5EF4-FFF2-40B4-BE49-F238E27FC236}">
                  <a16:creationId xmlns:a16="http://schemas.microsoft.com/office/drawing/2014/main" id="{2976B159-9A07-4D11-9C15-C427F1774561}"/>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118" name="Line 25">
              <a:extLst>
                <a:ext uri="{FF2B5EF4-FFF2-40B4-BE49-F238E27FC236}">
                  <a16:creationId xmlns:a16="http://schemas.microsoft.com/office/drawing/2014/main" id="{2D45AD15-C8D5-4162-8DE7-981D6EBAFDAE}"/>
                </a:ext>
              </a:extLst>
            </p:cNvPr>
            <p:cNvSpPr>
              <a:spLocks noChangeShapeType="1"/>
            </p:cNvSpPr>
            <p:nvPr/>
          </p:nvSpPr>
          <p:spPr bwMode="auto">
            <a:xfrm>
              <a:off x="893763" y="0"/>
              <a:ext cx="98425" cy="0"/>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119" name="Line 26">
              <a:extLst>
                <a:ext uri="{FF2B5EF4-FFF2-40B4-BE49-F238E27FC236}">
                  <a16:creationId xmlns:a16="http://schemas.microsoft.com/office/drawing/2014/main" id="{4BFED783-C3B1-4F69-A2F5-08F21783ED74}"/>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grpSp>
      <p:grpSp>
        <p:nvGrpSpPr>
          <p:cNvPr id="120" name="Group 119">
            <a:extLst>
              <a:ext uri="{FF2B5EF4-FFF2-40B4-BE49-F238E27FC236}">
                <a16:creationId xmlns:a16="http://schemas.microsoft.com/office/drawing/2014/main" id="{A241511F-24B3-43F1-9CC5-D228FAC2E68C}"/>
              </a:ext>
            </a:extLst>
          </p:cNvPr>
          <p:cNvGrpSpPr/>
          <p:nvPr/>
        </p:nvGrpSpPr>
        <p:grpSpPr>
          <a:xfrm>
            <a:off x="2643979" y="2650970"/>
            <a:ext cx="249118" cy="254124"/>
            <a:chOff x="893763" y="-434975"/>
            <a:chExt cx="869950" cy="869950"/>
          </a:xfrm>
        </p:grpSpPr>
        <p:sp>
          <p:nvSpPr>
            <p:cNvPr id="121" name="Freeform 12">
              <a:extLst>
                <a:ext uri="{FF2B5EF4-FFF2-40B4-BE49-F238E27FC236}">
                  <a16:creationId xmlns:a16="http://schemas.microsoft.com/office/drawing/2014/main" id="{68C5B4CE-E4FE-4C2E-9671-5926F6E1D9D9}"/>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solidFill>
                    <a:srgbClr val="FFFFFF"/>
                  </a:solid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122" name="Rectangle 13">
              <a:extLst>
                <a:ext uri="{FF2B5EF4-FFF2-40B4-BE49-F238E27FC236}">
                  <a16:creationId xmlns:a16="http://schemas.microsoft.com/office/drawing/2014/main" id="{46EBC802-8C1E-4DB9-A80F-D3A6E710BC78}"/>
                </a:ext>
              </a:extLst>
            </p:cNvPr>
            <p:cNvSpPr>
              <a:spLocks noChangeArrowheads="1"/>
            </p:cNvSpPr>
            <p:nvPr/>
          </p:nvSpPr>
          <p:spPr bwMode="auto">
            <a:xfrm>
              <a:off x="1006475" y="-325438"/>
              <a:ext cx="641350" cy="650876"/>
            </a:xfrm>
            <a:prstGeom prst="rect">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solidFill>
                    <a:srgbClr val="FFFFFF"/>
                  </a:solid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123" name="Line 14">
              <a:extLst>
                <a:ext uri="{FF2B5EF4-FFF2-40B4-BE49-F238E27FC236}">
                  <a16:creationId xmlns:a16="http://schemas.microsoft.com/office/drawing/2014/main" id="{EEF3816F-65D4-4F35-B9EA-6253851B2025}"/>
                </a:ext>
              </a:extLst>
            </p:cNvPr>
            <p:cNvSpPr>
              <a:spLocks noChangeShapeType="1"/>
            </p:cNvSpPr>
            <p:nvPr/>
          </p:nvSpPr>
          <p:spPr bwMode="auto">
            <a:xfrm flipV="1">
              <a:off x="1119188" y="-434975"/>
              <a:ext cx="0" cy="98425"/>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124" name="Line 15">
              <a:extLst>
                <a:ext uri="{FF2B5EF4-FFF2-40B4-BE49-F238E27FC236}">
                  <a16:creationId xmlns:a16="http://schemas.microsoft.com/office/drawing/2014/main" id="{99527B1A-A21D-4013-B147-CE77490F1CA1}"/>
                </a:ext>
              </a:extLst>
            </p:cNvPr>
            <p:cNvSpPr>
              <a:spLocks noChangeShapeType="1"/>
            </p:cNvSpPr>
            <p:nvPr/>
          </p:nvSpPr>
          <p:spPr bwMode="auto">
            <a:xfrm flipV="1">
              <a:off x="1325563" y="-434975"/>
              <a:ext cx="0" cy="98425"/>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125" name="Line 16">
              <a:extLst>
                <a:ext uri="{FF2B5EF4-FFF2-40B4-BE49-F238E27FC236}">
                  <a16:creationId xmlns:a16="http://schemas.microsoft.com/office/drawing/2014/main" id="{7BE68B0A-B2DC-4E9B-9071-1004E094BFE4}"/>
                </a:ext>
              </a:extLst>
            </p:cNvPr>
            <p:cNvSpPr>
              <a:spLocks noChangeShapeType="1"/>
            </p:cNvSpPr>
            <p:nvPr/>
          </p:nvSpPr>
          <p:spPr bwMode="auto">
            <a:xfrm flipV="1">
              <a:off x="1531938" y="-434975"/>
              <a:ext cx="0" cy="98425"/>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126" name="Line 17">
              <a:extLst>
                <a:ext uri="{FF2B5EF4-FFF2-40B4-BE49-F238E27FC236}">
                  <a16:creationId xmlns:a16="http://schemas.microsoft.com/office/drawing/2014/main" id="{E3C82854-DD56-4095-8DE6-101B06269BEC}"/>
                </a:ext>
              </a:extLst>
            </p:cNvPr>
            <p:cNvSpPr>
              <a:spLocks noChangeShapeType="1"/>
            </p:cNvSpPr>
            <p:nvPr/>
          </p:nvSpPr>
          <p:spPr bwMode="auto">
            <a:xfrm flipV="1">
              <a:off x="1119188" y="333375"/>
              <a:ext cx="0" cy="101600"/>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127" name="Line 18">
              <a:extLst>
                <a:ext uri="{FF2B5EF4-FFF2-40B4-BE49-F238E27FC236}">
                  <a16:creationId xmlns:a16="http://schemas.microsoft.com/office/drawing/2014/main" id="{888F2497-117B-4E09-9FC8-48FFC9408EEF}"/>
                </a:ext>
              </a:extLst>
            </p:cNvPr>
            <p:cNvSpPr>
              <a:spLocks noChangeShapeType="1"/>
            </p:cNvSpPr>
            <p:nvPr/>
          </p:nvSpPr>
          <p:spPr bwMode="auto">
            <a:xfrm flipV="1">
              <a:off x="1325563" y="333375"/>
              <a:ext cx="0" cy="101600"/>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128" name="Line 19">
              <a:extLst>
                <a:ext uri="{FF2B5EF4-FFF2-40B4-BE49-F238E27FC236}">
                  <a16:creationId xmlns:a16="http://schemas.microsoft.com/office/drawing/2014/main" id="{90257D77-D4B6-4F3D-A9E9-261BFB6F2E80}"/>
                </a:ext>
              </a:extLst>
            </p:cNvPr>
            <p:cNvSpPr>
              <a:spLocks noChangeShapeType="1"/>
            </p:cNvSpPr>
            <p:nvPr/>
          </p:nvSpPr>
          <p:spPr bwMode="auto">
            <a:xfrm flipV="1">
              <a:off x="1531938" y="333375"/>
              <a:ext cx="0" cy="101600"/>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129" name="Line 20">
              <a:extLst>
                <a:ext uri="{FF2B5EF4-FFF2-40B4-BE49-F238E27FC236}">
                  <a16:creationId xmlns:a16="http://schemas.microsoft.com/office/drawing/2014/main" id="{C2ED882D-21A0-4034-A7DB-51D5062D5A66}"/>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130" name="Line 22">
              <a:extLst>
                <a:ext uri="{FF2B5EF4-FFF2-40B4-BE49-F238E27FC236}">
                  <a16:creationId xmlns:a16="http://schemas.microsoft.com/office/drawing/2014/main" id="{9A39EB23-DEC3-4A91-A262-B84E039DC878}"/>
                </a:ext>
              </a:extLst>
            </p:cNvPr>
            <p:cNvSpPr>
              <a:spLocks noChangeShapeType="1"/>
            </p:cNvSpPr>
            <p:nvPr/>
          </p:nvSpPr>
          <p:spPr bwMode="auto">
            <a:xfrm>
              <a:off x="1662113" y="0"/>
              <a:ext cx="101600" cy="0"/>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131" name="Line 23">
              <a:extLst>
                <a:ext uri="{FF2B5EF4-FFF2-40B4-BE49-F238E27FC236}">
                  <a16:creationId xmlns:a16="http://schemas.microsoft.com/office/drawing/2014/main" id="{898BEF5F-060E-4476-A087-F8D2007A0EDC}"/>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132" name="Line 24">
              <a:extLst>
                <a:ext uri="{FF2B5EF4-FFF2-40B4-BE49-F238E27FC236}">
                  <a16:creationId xmlns:a16="http://schemas.microsoft.com/office/drawing/2014/main" id="{A990858B-955C-4DF8-AD20-043E48C8B9EF}"/>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133" name="Line 25">
              <a:extLst>
                <a:ext uri="{FF2B5EF4-FFF2-40B4-BE49-F238E27FC236}">
                  <a16:creationId xmlns:a16="http://schemas.microsoft.com/office/drawing/2014/main" id="{76134822-0AA5-4C4A-B174-409BD3BCD77D}"/>
                </a:ext>
              </a:extLst>
            </p:cNvPr>
            <p:cNvSpPr>
              <a:spLocks noChangeShapeType="1"/>
            </p:cNvSpPr>
            <p:nvPr/>
          </p:nvSpPr>
          <p:spPr bwMode="auto">
            <a:xfrm>
              <a:off x="893763" y="0"/>
              <a:ext cx="98425" cy="0"/>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134" name="Line 26">
              <a:extLst>
                <a:ext uri="{FF2B5EF4-FFF2-40B4-BE49-F238E27FC236}">
                  <a16:creationId xmlns:a16="http://schemas.microsoft.com/office/drawing/2014/main" id="{05603068-005A-47E4-AB91-428774B577E7}"/>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grpSp>
      <p:grpSp>
        <p:nvGrpSpPr>
          <p:cNvPr id="135" name="Group 134">
            <a:extLst>
              <a:ext uri="{FF2B5EF4-FFF2-40B4-BE49-F238E27FC236}">
                <a16:creationId xmlns:a16="http://schemas.microsoft.com/office/drawing/2014/main" id="{03C4CA92-8D40-427E-9600-82B9926C0A3D}"/>
              </a:ext>
            </a:extLst>
          </p:cNvPr>
          <p:cNvGrpSpPr/>
          <p:nvPr/>
        </p:nvGrpSpPr>
        <p:grpSpPr>
          <a:xfrm>
            <a:off x="4038909" y="2240998"/>
            <a:ext cx="156324" cy="171075"/>
            <a:chOff x="-159879" y="3757361"/>
            <a:chExt cx="777240" cy="850583"/>
          </a:xfrm>
        </p:grpSpPr>
        <p:sp>
          <p:nvSpPr>
            <p:cNvPr id="136" name="Freeform: Shape 183">
              <a:extLst>
                <a:ext uri="{FF2B5EF4-FFF2-40B4-BE49-F238E27FC236}">
                  <a16:creationId xmlns:a16="http://schemas.microsoft.com/office/drawing/2014/main" id="{1509B89E-0300-4646-AB5A-379DAC29C555}"/>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14554"/>
              <a:endParaRPr lang="en-US" dirty="0">
                <a:solidFill>
                  <a:srgbClr val="505050"/>
                </a:solidFill>
                <a:latin typeface="Segoe UI"/>
              </a:endParaRPr>
            </a:p>
          </p:txBody>
        </p:sp>
        <p:sp>
          <p:nvSpPr>
            <p:cNvPr id="137" name="Freeform: Shape 184">
              <a:extLst>
                <a:ext uri="{FF2B5EF4-FFF2-40B4-BE49-F238E27FC236}">
                  <a16:creationId xmlns:a16="http://schemas.microsoft.com/office/drawing/2014/main" id="{FAD857DC-5248-4AEA-BE5C-8AB506D39887}"/>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14554"/>
              <a:endParaRPr lang="en-US" dirty="0">
                <a:solidFill>
                  <a:srgbClr val="505050"/>
                </a:solidFill>
                <a:latin typeface="Segoe UI"/>
              </a:endParaRPr>
            </a:p>
          </p:txBody>
        </p:sp>
        <p:sp>
          <p:nvSpPr>
            <p:cNvPr id="138" name="Freeform: Shape 185">
              <a:extLst>
                <a:ext uri="{FF2B5EF4-FFF2-40B4-BE49-F238E27FC236}">
                  <a16:creationId xmlns:a16="http://schemas.microsoft.com/office/drawing/2014/main" id="{E6CB25B5-2BDD-41D0-9743-11B4B7DC197A}"/>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14554"/>
              <a:endParaRPr lang="en-US" dirty="0">
                <a:solidFill>
                  <a:srgbClr val="505050"/>
                </a:solidFill>
                <a:latin typeface="Segoe UI"/>
              </a:endParaRPr>
            </a:p>
          </p:txBody>
        </p:sp>
      </p:grpSp>
      <p:grpSp>
        <p:nvGrpSpPr>
          <p:cNvPr id="139" name="Group 138">
            <a:extLst>
              <a:ext uri="{FF2B5EF4-FFF2-40B4-BE49-F238E27FC236}">
                <a16:creationId xmlns:a16="http://schemas.microsoft.com/office/drawing/2014/main" id="{EF0B1F6D-9565-4ABA-AB14-9858DEECAB4F}"/>
              </a:ext>
            </a:extLst>
          </p:cNvPr>
          <p:cNvGrpSpPr/>
          <p:nvPr/>
        </p:nvGrpSpPr>
        <p:grpSpPr>
          <a:xfrm>
            <a:off x="4592941" y="2240998"/>
            <a:ext cx="156324" cy="171075"/>
            <a:chOff x="-159879" y="3757361"/>
            <a:chExt cx="777240" cy="850583"/>
          </a:xfrm>
        </p:grpSpPr>
        <p:sp>
          <p:nvSpPr>
            <p:cNvPr id="140" name="Freeform: Shape 187">
              <a:extLst>
                <a:ext uri="{FF2B5EF4-FFF2-40B4-BE49-F238E27FC236}">
                  <a16:creationId xmlns:a16="http://schemas.microsoft.com/office/drawing/2014/main" id="{F91C8301-9097-4FB8-80F9-7AB1AEE648F1}"/>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14554"/>
              <a:endParaRPr lang="en-US" dirty="0">
                <a:solidFill>
                  <a:srgbClr val="505050"/>
                </a:solidFill>
                <a:latin typeface="Segoe UI"/>
              </a:endParaRPr>
            </a:p>
          </p:txBody>
        </p:sp>
        <p:sp>
          <p:nvSpPr>
            <p:cNvPr id="141" name="Freeform: Shape 188">
              <a:extLst>
                <a:ext uri="{FF2B5EF4-FFF2-40B4-BE49-F238E27FC236}">
                  <a16:creationId xmlns:a16="http://schemas.microsoft.com/office/drawing/2014/main" id="{2F6372DA-CE74-43F6-93F4-F6AFE63FC7CB}"/>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14554"/>
              <a:endParaRPr lang="en-US" dirty="0">
                <a:solidFill>
                  <a:srgbClr val="505050"/>
                </a:solidFill>
                <a:latin typeface="Segoe UI"/>
              </a:endParaRPr>
            </a:p>
          </p:txBody>
        </p:sp>
        <p:sp>
          <p:nvSpPr>
            <p:cNvPr id="142" name="Freeform: Shape 189">
              <a:extLst>
                <a:ext uri="{FF2B5EF4-FFF2-40B4-BE49-F238E27FC236}">
                  <a16:creationId xmlns:a16="http://schemas.microsoft.com/office/drawing/2014/main" id="{2D077A1B-A45C-487B-B03D-0F92FA785870}"/>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14554"/>
              <a:endParaRPr lang="en-US" dirty="0">
                <a:solidFill>
                  <a:srgbClr val="505050"/>
                </a:solidFill>
                <a:latin typeface="Segoe UI"/>
              </a:endParaRPr>
            </a:p>
          </p:txBody>
        </p:sp>
      </p:grpSp>
      <p:grpSp>
        <p:nvGrpSpPr>
          <p:cNvPr id="143" name="Group 142">
            <a:extLst>
              <a:ext uri="{FF2B5EF4-FFF2-40B4-BE49-F238E27FC236}">
                <a16:creationId xmlns:a16="http://schemas.microsoft.com/office/drawing/2014/main" id="{12CE5A20-CDDE-47EA-B204-A91F994D8C1D}"/>
              </a:ext>
            </a:extLst>
          </p:cNvPr>
          <p:cNvGrpSpPr/>
          <p:nvPr/>
        </p:nvGrpSpPr>
        <p:grpSpPr>
          <a:xfrm>
            <a:off x="5143627" y="2240998"/>
            <a:ext cx="156324" cy="171075"/>
            <a:chOff x="-159879" y="3757361"/>
            <a:chExt cx="777240" cy="850583"/>
          </a:xfrm>
        </p:grpSpPr>
        <p:sp>
          <p:nvSpPr>
            <p:cNvPr id="144" name="Freeform: Shape 191">
              <a:extLst>
                <a:ext uri="{FF2B5EF4-FFF2-40B4-BE49-F238E27FC236}">
                  <a16:creationId xmlns:a16="http://schemas.microsoft.com/office/drawing/2014/main" id="{7636F483-A14E-4B93-87CA-6C12DC48CBFD}"/>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14554"/>
              <a:endParaRPr lang="en-US" dirty="0">
                <a:solidFill>
                  <a:srgbClr val="505050"/>
                </a:solidFill>
                <a:latin typeface="Segoe UI"/>
              </a:endParaRPr>
            </a:p>
          </p:txBody>
        </p:sp>
        <p:sp>
          <p:nvSpPr>
            <p:cNvPr id="145" name="Freeform: Shape 192">
              <a:extLst>
                <a:ext uri="{FF2B5EF4-FFF2-40B4-BE49-F238E27FC236}">
                  <a16:creationId xmlns:a16="http://schemas.microsoft.com/office/drawing/2014/main" id="{F410D409-8CD3-4CB8-9D08-C26050B43090}"/>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14554"/>
              <a:endParaRPr lang="en-US" dirty="0">
                <a:solidFill>
                  <a:srgbClr val="505050"/>
                </a:solidFill>
                <a:latin typeface="Segoe UI"/>
              </a:endParaRPr>
            </a:p>
          </p:txBody>
        </p:sp>
        <p:sp>
          <p:nvSpPr>
            <p:cNvPr id="146" name="Freeform: Shape 193">
              <a:extLst>
                <a:ext uri="{FF2B5EF4-FFF2-40B4-BE49-F238E27FC236}">
                  <a16:creationId xmlns:a16="http://schemas.microsoft.com/office/drawing/2014/main" id="{FEEB0ED3-6D1B-4C3C-A970-E7B7378C0BCF}"/>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14554"/>
              <a:endParaRPr lang="en-US" dirty="0">
                <a:solidFill>
                  <a:srgbClr val="505050"/>
                </a:solidFill>
                <a:latin typeface="Segoe UI"/>
              </a:endParaRPr>
            </a:p>
          </p:txBody>
        </p:sp>
      </p:grpSp>
      <p:grpSp>
        <p:nvGrpSpPr>
          <p:cNvPr id="147" name="Group 146">
            <a:extLst>
              <a:ext uri="{FF2B5EF4-FFF2-40B4-BE49-F238E27FC236}">
                <a16:creationId xmlns:a16="http://schemas.microsoft.com/office/drawing/2014/main" id="{FAB59069-2D0A-43A4-904F-13532EFBD0E5}"/>
              </a:ext>
            </a:extLst>
          </p:cNvPr>
          <p:cNvGrpSpPr/>
          <p:nvPr/>
        </p:nvGrpSpPr>
        <p:grpSpPr>
          <a:xfrm>
            <a:off x="8049548" y="2338944"/>
            <a:ext cx="174913" cy="138248"/>
            <a:chOff x="11757025" y="2832101"/>
            <a:chExt cx="461963" cy="365125"/>
          </a:xfrm>
        </p:grpSpPr>
        <p:sp>
          <p:nvSpPr>
            <p:cNvPr id="148" name="Freeform 30">
              <a:extLst>
                <a:ext uri="{FF2B5EF4-FFF2-40B4-BE49-F238E27FC236}">
                  <a16:creationId xmlns:a16="http://schemas.microsoft.com/office/drawing/2014/main" id="{F9569A1D-EEF9-442C-A11B-D37B3368078A}"/>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solidFill>
                    <a:srgbClr val="FFFFFF"/>
                  </a:solid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149" name="Line 31">
              <a:extLst>
                <a:ext uri="{FF2B5EF4-FFF2-40B4-BE49-F238E27FC236}">
                  <a16:creationId xmlns:a16="http://schemas.microsoft.com/office/drawing/2014/main" id="{D08E60C0-DB74-4354-BF57-17DBCEDB7F2D}"/>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150" name="Oval 32">
              <a:extLst>
                <a:ext uri="{FF2B5EF4-FFF2-40B4-BE49-F238E27FC236}">
                  <a16:creationId xmlns:a16="http://schemas.microsoft.com/office/drawing/2014/main" id="{A0028707-0CD3-4019-901C-1A4CF956D405}"/>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151" name="Oval 33">
              <a:extLst>
                <a:ext uri="{FF2B5EF4-FFF2-40B4-BE49-F238E27FC236}">
                  <a16:creationId xmlns:a16="http://schemas.microsoft.com/office/drawing/2014/main" id="{AE03687D-5207-42E9-9E9A-D1E1894C68AC}"/>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152" name="Oval 34">
              <a:extLst>
                <a:ext uri="{FF2B5EF4-FFF2-40B4-BE49-F238E27FC236}">
                  <a16:creationId xmlns:a16="http://schemas.microsoft.com/office/drawing/2014/main" id="{3D092A5E-EA4F-44DB-8499-639562B71D23}"/>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153" name="Line 35">
              <a:extLst>
                <a:ext uri="{FF2B5EF4-FFF2-40B4-BE49-F238E27FC236}">
                  <a16:creationId xmlns:a16="http://schemas.microsoft.com/office/drawing/2014/main" id="{4BAF6ED3-5B73-437D-928F-81A93767524D}"/>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grpSp>
      <p:grpSp>
        <p:nvGrpSpPr>
          <p:cNvPr id="154" name="Group 153">
            <a:extLst>
              <a:ext uri="{FF2B5EF4-FFF2-40B4-BE49-F238E27FC236}">
                <a16:creationId xmlns:a16="http://schemas.microsoft.com/office/drawing/2014/main" id="{54492DB2-FB5A-44C2-AE1F-1B454978C4CA}"/>
              </a:ext>
            </a:extLst>
          </p:cNvPr>
          <p:cNvGrpSpPr/>
          <p:nvPr/>
        </p:nvGrpSpPr>
        <p:grpSpPr>
          <a:xfrm>
            <a:off x="9054348" y="2338944"/>
            <a:ext cx="174913" cy="138248"/>
            <a:chOff x="11757025" y="2832101"/>
            <a:chExt cx="461963" cy="365125"/>
          </a:xfrm>
        </p:grpSpPr>
        <p:sp>
          <p:nvSpPr>
            <p:cNvPr id="155" name="Freeform 30">
              <a:extLst>
                <a:ext uri="{FF2B5EF4-FFF2-40B4-BE49-F238E27FC236}">
                  <a16:creationId xmlns:a16="http://schemas.microsoft.com/office/drawing/2014/main" id="{14BC03B3-CC84-48FC-AE55-E9ED93163A1C}"/>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solidFill>
                    <a:srgbClr val="FFFFFF"/>
                  </a:solid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156" name="Line 31">
              <a:extLst>
                <a:ext uri="{FF2B5EF4-FFF2-40B4-BE49-F238E27FC236}">
                  <a16:creationId xmlns:a16="http://schemas.microsoft.com/office/drawing/2014/main" id="{5FCCBB4F-759D-4EAF-A319-93EA85998C5C}"/>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157" name="Oval 32">
              <a:extLst>
                <a:ext uri="{FF2B5EF4-FFF2-40B4-BE49-F238E27FC236}">
                  <a16:creationId xmlns:a16="http://schemas.microsoft.com/office/drawing/2014/main" id="{2703CDE2-8E3A-46E4-9ABD-96DA88F35456}"/>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158" name="Oval 33">
              <a:extLst>
                <a:ext uri="{FF2B5EF4-FFF2-40B4-BE49-F238E27FC236}">
                  <a16:creationId xmlns:a16="http://schemas.microsoft.com/office/drawing/2014/main" id="{1FD4A593-6CA8-45C2-842A-64977A638F05}"/>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159" name="Oval 34">
              <a:extLst>
                <a:ext uri="{FF2B5EF4-FFF2-40B4-BE49-F238E27FC236}">
                  <a16:creationId xmlns:a16="http://schemas.microsoft.com/office/drawing/2014/main" id="{C2E1D9D1-BD11-4C91-9503-1F23EC68DFC2}"/>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160" name="Line 35">
              <a:extLst>
                <a:ext uri="{FF2B5EF4-FFF2-40B4-BE49-F238E27FC236}">
                  <a16:creationId xmlns:a16="http://schemas.microsoft.com/office/drawing/2014/main" id="{FD300B83-9EC3-41FE-BA6F-F6CEA8291161}"/>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grpSp>
      <p:grpSp>
        <p:nvGrpSpPr>
          <p:cNvPr id="161" name="Group 160">
            <a:extLst>
              <a:ext uri="{FF2B5EF4-FFF2-40B4-BE49-F238E27FC236}">
                <a16:creationId xmlns:a16="http://schemas.microsoft.com/office/drawing/2014/main" id="{3C2F77E7-ECFE-4BB1-A0E6-F938F52AF472}"/>
              </a:ext>
            </a:extLst>
          </p:cNvPr>
          <p:cNvGrpSpPr/>
          <p:nvPr/>
        </p:nvGrpSpPr>
        <p:grpSpPr>
          <a:xfrm>
            <a:off x="10082038" y="2338944"/>
            <a:ext cx="174913" cy="138248"/>
            <a:chOff x="11757025" y="2832101"/>
            <a:chExt cx="461963" cy="365125"/>
          </a:xfrm>
        </p:grpSpPr>
        <p:sp>
          <p:nvSpPr>
            <p:cNvPr id="162" name="Freeform 30">
              <a:extLst>
                <a:ext uri="{FF2B5EF4-FFF2-40B4-BE49-F238E27FC236}">
                  <a16:creationId xmlns:a16="http://schemas.microsoft.com/office/drawing/2014/main" id="{8E4E4286-A77D-4CF3-90C4-82F72565E91B}"/>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solidFill>
                    <a:srgbClr val="FFFFFF"/>
                  </a:solid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163" name="Line 31">
              <a:extLst>
                <a:ext uri="{FF2B5EF4-FFF2-40B4-BE49-F238E27FC236}">
                  <a16:creationId xmlns:a16="http://schemas.microsoft.com/office/drawing/2014/main" id="{5897BEA2-FF97-4218-8476-CAA7A8D4ABE2}"/>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164" name="Oval 32">
              <a:extLst>
                <a:ext uri="{FF2B5EF4-FFF2-40B4-BE49-F238E27FC236}">
                  <a16:creationId xmlns:a16="http://schemas.microsoft.com/office/drawing/2014/main" id="{88F7696B-5185-43D3-AC02-82B97D2DE503}"/>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165" name="Oval 33">
              <a:extLst>
                <a:ext uri="{FF2B5EF4-FFF2-40B4-BE49-F238E27FC236}">
                  <a16:creationId xmlns:a16="http://schemas.microsoft.com/office/drawing/2014/main" id="{CD93962D-D183-4C40-B67F-CD842B779F45}"/>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166" name="Oval 34">
              <a:extLst>
                <a:ext uri="{FF2B5EF4-FFF2-40B4-BE49-F238E27FC236}">
                  <a16:creationId xmlns:a16="http://schemas.microsoft.com/office/drawing/2014/main" id="{81272A27-A837-44DB-B732-D2F4F23D8FFF}"/>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167" name="Line 35">
              <a:extLst>
                <a:ext uri="{FF2B5EF4-FFF2-40B4-BE49-F238E27FC236}">
                  <a16:creationId xmlns:a16="http://schemas.microsoft.com/office/drawing/2014/main" id="{18C5F749-6746-4367-9418-AD4CB714283D}"/>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grpSp>
      <p:grpSp>
        <p:nvGrpSpPr>
          <p:cNvPr id="168" name="Group 167">
            <a:extLst>
              <a:ext uri="{FF2B5EF4-FFF2-40B4-BE49-F238E27FC236}">
                <a16:creationId xmlns:a16="http://schemas.microsoft.com/office/drawing/2014/main" id="{3E4AFB40-3CE4-4DB4-9E4F-575108CA8142}"/>
              </a:ext>
            </a:extLst>
          </p:cNvPr>
          <p:cNvGrpSpPr/>
          <p:nvPr/>
        </p:nvGrpSpPr>
        <p:grpSpPr>
          <a:xfrm>
            <a:off x="6473082" y="2084351"/>
            <a:ext cx="263907" cy="208584"/>
            <a:chOff x="11757025" y="2832101"/>
            <a:chExt cx="461963" cy="365125"/>
          </a:xfrm>
        </p:grpSpPr>
        <p:sp>
          <p:nvSpPr>
            <p:cNvPr id="169" name="Freeform 30">
              <a:extLst>
                <a:ext uri="{FF2B5EF4-FFF2-40B4-BE49-F238E27FC236}">
                  <a16:creationId xmlns:a16="http://schemas.microsoft.com/office/drawing/2014/main" id="{BEBA5178-7D14-4BEF-87C1-29CC48CBC5CC}"/>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solidFill>
                    <a:srgbClr val="FFFFFF"/>
                  </a:solid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170" name="Line 31">
              <a:extLst>
                <a:ext uri="{FF2B5EF4-FFF2-40B4-BE49-F238E27FC236}">
                  <a16:creationId xmlns:a16="http://schemas.microsoft.com/office/drawing/2014/main" id="{BF4B44F4-8346-49BF-923D-3C56D604BA7B}"/>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171" name="Oval 32">
              <a:extLst>
                <a:ext uri="{FF2B5EF4-FFF2-40B4-BE49-F238E27FC236}">
                  <a16:creationId xmlns:a16="http://schemas.microsoft.com/office/drawing/2014/main" id="{99CB9415-EA61-46D1-A9C2-83C31731F9B9}"/>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172" name="Oval 33">
              <a:extLst>
                <a:ext uri="{FF2B5EF4-FFF2-40B4-BE49-F238E27FC236}">
                  <a16:creationId xmlns:a16="http://schemas.microsoft.com/office/drawing/2014/main" id="{53DB2FFB-BF5B-4DD7-8FE4-FD753DC5D16D}"/>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173" name="Oval 34">
              <a:extLst>
                <a:ext uri="{FF2B5EF4-FFF2-40B4-BE49-F238E27FC236}">
                  <a16:creationId xmlns:a16="http://schemas.microsoft.com/office/drawing/2014/main" id="{46561795-C5F1-41A5-A686-6608461822F0}"/>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174" name="Line 35">
              <a:extLst>
                <a:ext uri="{FF2B5EF4-FFF2-40B4-BE49-F238E27FC236}">
                  <a16:creationId xmlns:a16="http://schemas.microsoft.com/office/drawing/2014/main" id="{24263E2A-35F2-4CCB-ABEC-9645F04369A2}"/>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grpSp>
      <p:grpSp>
        <p:nvGrpSpPr>
          <p:cNvPr id="175" name="Group 174">
            <a:extLst>
              <a:ext uri="{FF2B5EF4-FFF2-40B4-BE49-F238E27FC236}">
                <a16:creationId xmlns:a16="http://schemas.microsoft.com/office/drawing/2014/main" id="{F4A4EE3D-6BF3-4BF8-A891-7A0F8A24B49A}"/>
              </a:ext>
            </a:extLst>
          </p:cNvPr>
          <p:cNvGrpSpPr/>
          <p:nvPr/>
        </p:nvGrpSpPr>
        <p:grpSpPr>
          <a:xfrm>
            <a:off x="6471108" y="2677888"/>
            <a:ext cx="272429" cy="202517"/>
            <a:chOff x="11622088" y="3221038"/>
            <a:chExt cx="958850" cy="712788"/>
          </a:xfrm>
        </p:grpSpPr>
        <p:sp>
          <p:nvSpPr>
            <p:cNvPr id="176" name="Rectangle 39">
              <a:extLst>
                <a:ext uri="{FF2B5EF4-FFF2-40B4-BE49-F238E27FC236}">
                  <a16:creationId xmlns:a16="http://schemas.microsoft.com/office/drawing/2014/main" id="{ABD473A9-E10A-4969-AFDB-75580412E216}"/>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solidFill>
                    <a:srgbClr val="FFFFFF"/>
                  </a:solid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177" name="Line 40">
              <a:extLst>
                <a:ext uri="{FF2B5EF4-FFF2-40B4-BE49-F238E27FC236}">
                  <a16:creationId xmlns:a16="http://schemas.microsoft.com/office/drawing/2014/main" id="{E552157B-3155-4C67-91FE-6D6B4C738234}"/>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178" name="Line 41">
              <a:extLst>
                <a:ext uri="{FF2B5EF4-FFF2-40B4-BE49-F238E27FC236}">
                  <a16:creationId xmlns:a16="http://schemas.microsoft.com/office/drawing/2014/main" id="{B7F32FDD-A63A-4FA0-B5BA-EF8E140A111B}"/>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grpSp>
      <p:grpSp>
        <p:nvGrpSpPr>
          <p:cNvPr id="179" name="Group 178">
            <a:extLst>
              <a:ext uri="{FF2B5EF4-FFF2-40B4-BE49-F238E27FC236}">
                <a16:creationId xmlns:a16="http://schemas.microsoft.com/office/drawing/2014/main" id="{A8435B0D-CDB0-4D24-BA5B-1F8753FDAE99}"/>
              </a:ext>
            </a:extLst>
          </p:cNvPr>
          <p:cNvGrpSpPr/>
          <p:nvPr/>
        </p:nvGrpSpPr>
        <p:grpSpPr>
          <a:xfrm>
            <a:off x="1249297" y="2431547"/>
            <a:ext cx="272429" cy="202517"/>
            <a:chOff x="11622088" y="3221038"/>
            <a:chExt cx="958850" cy="712788"/>
          </a:xfrm>
        </p:grpSpPr>
        <p:sp>
          <p:nvSpPr>
            <p:cNvPr id="180" name="Rectangle 39">
              <a:extLst>
                <a:ext uri="{FF2B5EF4-FFF2-40B4-BE49-F238E27FC236}">
                  <a16:creationId xmlns:a16="http://schemas.microsoft.com/office/drawing/2014/main" id="{C9973977-B23C-4F8E-AB97-BFE5C0C58EAC}"/>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solidFill>
                    <a:srgbClr val="FFFFFF"/>
                  </a:solid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181" name="Line 40">
              <a:extLst>
                <a:ext uri="{FF2B5EF4-FFF2-40B4-BE49-F238E27FC236}">
                  <a16:creationId xmlns:a16="http://schemas.microsoft.com/office/drawing/2014/main" id="{81652571-31CF-40C6-B38D-EA931F243836}"/>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182" name="Line 41">
              <a:extLst>
                <a:ext uri="{FF2B5EF4-FFF2-40B4-BE49-F238E27FC236}">
                  <a16:creationId xmlns:a16="http://schemas.microsoft.com/office/drawing/2014/main" id="{A7E4E774-DD22-4B8E-BF27-07DF61949E38}"/>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grpSp>
      <p:grpSp>
        <p:nvGrpSpPr>
          <p:cNvPr id="183" name="Group 182">
            <a:extLst>
              <a:ext uri="{FF2B5EF4-FFF2-40B4-BE49-F238E27FC236}">
                <a16:creationId xmlns:a16="http://schemas.microsoft.com/office/drawing/2014/main" id="{6D95307F-050E-4F19-BFCF-B391CCB651DE}"/>
              </a:ext>
            </a:extLst>
          </p:cNvPr>
          <p:cNvGrpSpPr/>
          <p:nvPr/>
        </p:nvGrpSpPr>
        <p:grpSpPr>
          <a:xfrm>
            <a:off x="2630678" y="2178160"/>
            <a:ext cx="253610" cy="200446"/>
            <a:chOff x="11757025" y="2832101"/>
            <a:chExt cx="461963" cy="365125"/>
          </a:xfrm>
        </p:grpSpPr>
        <p:sp>
          <p:nvSpPr>
            <p:cNvPr id="184" name="Freeform 30">
              <a:extLst>
                <a:ext uri="{FF2B5EF4-FFF2-40B4-BE49-F238E27FC236}">
                  <a16:creationId xmlns:a16="http://schemas.microsoft.com/office/drawing/2014/main" id="{C24FCAB9-CBF8-4B27-B1E6-2FCBC7A9A444}"/>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solidFill>
                    <a:srgbClr val="FFFFFF"/>
                  </a:solid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185" name="Line 31">
              <a:extLst>
                <a:ext uri="{FF2B5EF4-FFF2-40B4-BE49-F238E27FC236}">
                  <a16:creationId xmlns:a16="http://schemas.microsoft.com/office/drawing/2014/main" id="{6B7EAFE1-8EEF-401F-8243-920633218659}"/>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186" name="Oval 32">
              <a:extLst>
                <a:ext uri="{FF2B5EF4-FFF2-40B4-BE49-F238E27FC236}">
                  <a16:creationId xmlns:a16="http://schemas.microsoft.com/office/drawing/2014/main" id="{7380DF2B-C5C8-4FE3-B928-A0EF77C84843}"/>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187" name="Oval 33">
              <a:extLst>
                <a:ext uri="{FF2B5EF4-FFF2-40B4-BE49-F238E27FC236}">
                  <a16:creationId xmlns:a16="http://schemas.microsoft.com/office/drawing/2014/main" id="{D568CEDD-128D-4BAF-AC61-8A86BBC2638E}"/>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188" name="Oval 34">
              <a:extLst>
                <a:ext uri="{FF2B5EF4-FFF2-40B4-BE49-F238E27FC236}">
                  <a16:creationId xmlns:a16="http://schemas.microsoft.com/office/drawing/2014/main" id="{A0AE1B40-1509-46F9-BC43-3A54B43A6B6E}"/>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189" name="Line 35">
              <a:extLst>
                <a:ext uri="{FF2B5EF4-FFF2-40B4-BE49-F238E27FC236}">
                  <a16:creationId xmlns:a16="http://schemas.microsoft.com/office/drawing/2014/main" id="{DB10F781-BB21-4E8E-880F-F9D680285989}"/>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grpSp>
      <p:grpSp>
        <p:nvGrpSpPr>
          <p:cNvPr id="190" name="Group 189">
            <a:extLst>
              <a:ext uri="{FF2B5EF4-FFF2-40B4-BE49-F238E27FC236}">
                <a16:creationId xmlns:a16="http://schemas.microsoft.com/office/drawing/2014/main" id="{A713F0D8-D88D-4E16-A33C-66D659069251}"/>
              </a:ext>
            </a:extLst>
          </p:cNvPr>
          <p:cNvGrpSpPr/>
          <p:nvPr/>
        </p:nvGrpSpPr>
        <p:grpSpPr>
          <a:xfrm>
            <a:off x="8045612" y="2712035"/>
            <a:ext cx="186991" cy="139004"/>
            <a:chOff x="11622088" y="3221038"/>
            <a:chExt cx="958850" cy="712788"/>
          </a:xfrm>
        </p:grpSpPr>
        <p:sp>
          <p:nvSpPr>
            <p:cNvPr id="191" name="Rectangle 39">
              <a:extLst>
                <a:ext uri="{FF2B5EF4-FFF2-40B4-BE49-F238E27FC236}">
                  <a16:creationId xmlns:a16="http://schemas.microsoft.com/office/drawing/2014/main" id="{007CF272-E03A-4A78-A1AB-50068427483A}"/>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solidFill>
                    <a:srgbClr val="FFFFFF"/>
                  </a:solid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192" name="Line 40">
              <a:extLst>
                <a:ext uri="{FF2B5EF4-FFF2-40B4-BE49-F238E27FC236}">
                  <a16:creationId xmlns:a16="http://schemas.microsoft.com/office/drawing/2014/main" id="{BB69B924-3933-46DC-AFAC-A19A3F01A143}"/>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193" name="Line 41">
              <a:extLst>
                <a:ext uri="{FF2B5EF4-FFF2-40B4-BE49-F238E27FC236}">
                  <a16:creationId xmlns:a16="http://schemas.microsoft.com/office/drawing/2014/main" id="{F977F4E4-7F96-462D-BFC7-28F89DB609ED}"/>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grpSp>
      <p:grpSp>
        <p:nvGrpSpPr>
          <p:cNvPr id="194" name="Group 193">
            <a:extLst>
              <a:ext uri="{FF2B5EF4-FFF2-40B4-BE49-F238E27FC236}">
                <a16:creationId xmlns:a16="http://schemas.microsoft.com/office/drawing/2014/main" id="{8D2462BE-0B6E-41B9-B0A9-BE56AC001579}"/>
              </a:ext>
            </a:extLst>
          </p:cNvPr>
          <p:cNvGrpSpPr/>
          <p:nvPr/>
        </p:nvGrpSpPr>
        <p:grpSpPr>
          <a:xfrm>
            <a:off x="9050412" y="2712035"/>
            <a:ext cx="186991" cy="139004"/>
            <a:chOff x="11622088" y="3221038"/>
            <a:chExt cx="958850" cy="712788"/>
          </a:xfrm>
        </p:grpSpPr>
        <p:sp>
          <p:nvSpPr>
            <p:cNvPr id="195" name="Rectangle 39">
              <a:extLst>
                <a:ext uri="{FF2B5EF4-FFF2-40B4-BE49-F238E27FC236}">
                  <a16:creationId xmlns:a16="http://schemas.microsoft.com/office/drawing/2014/main" id="{422BDD3C-E2B1-4D18-8113-3BD9B267EF11}"/>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solidFill>
                    <a:srgbClr val="FFFFFF"/>
                  </a:solid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196" name="Line 40">
              <a:extLst>
                <a:ext uri="{FF2B5EF4-FFF2-40B4-BE49-F238E27FC236}">
                  <a16:creationId xmlns:a16="http://schemas.microsoft.com/office/drawing/2014/main" id="{8B35074E-6CD1-4C8F-8E54-9AEE4C3C242A}"/>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197" name="Line 41">
              <a:extLst>
                <a:ext uri="{FF2B5EF4-FFF2-40B4-BE49-F238E27FC236}">
                  <a16:creationId xmlns:a16="http://schemas.microsoft.com/office/drawing/2014/main" id="{AE251507-5591-499F-A7BC-F1327F8338AA}"/>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grpSp>
      <p:grpSp>
        <p:nvGrpSpPr>
          <p:cNvPr id="198" name="Group 197">
            <a:extLst>
              <a:ext uri="{FF2B5EF4-FFF2-40B4-BE49-F238E27FC236}">
                <a16:creationId xmlns:a16="http://schemas.microsoft.com/office/drawing/2014/main" id="{B304C19C-778A-4D5D-A0A8-03E7EC0FDB24}"/>
              </a:ext>
            </a:extLst>
          </p:cNvPr>
          <p:cNvGrpSpPr/>
          <p:nvPr/>
        </p:nvGrpSpPr>
        <p:grpSpPr>
          <a:xfrm>
            <a:off x="10078102" y="2712035"/>
            <a:ext cx="186991" cy="139004"/>
            <a:chOff x="11622088" y="3221038"/>
            <a:chExt cx="958850" cy="712788"/>
          </a:xfrm>
        </p:grpSpPr>
        <p:sp>
          <p:nvSpPr>
            <p:cNvPr id="199" name="Rectangle 39">
              <a:extLst>
                <a:ext uri="{FF2B5EF4-FFF2-40B4-BE49-F238E27FC236}">
                  <a16:creationId xmlns:a16="http://schemas.microsoft.com/office/drawing/2014/main" id="{FC904E75-76E9-4294-B428-037255E98814}"/>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solidFill>
                    <a:srgbClr val="FFFFFF"/>
                  </a:solid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200" name="Line 40">
              <a:extLst>
                <a:ext uri="{FF2B5EF4-FFF2-40B4-BE49-F238E27FC236}">
                  <a16:creationId xmlns:a16="http://schemas.microsoft.com/office/drawing/2014/main" id="{97B97936-DBBB-496A-B937-FDB5E2D4D984}"/>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201" name="Line 41">
              <a:extLst>
                <a:ext uri="{FF2B5EF4-FFF2-40B4-BE49-F238E27FC236}">
                  <a16:creationId xmlns:a16="http://schemas.microsoft.com/office/drawing/2014/main" id="{A8F6C515-97ED-4B74-830C-115C8D5C5B6B}"/>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grpSp>
      <p:grpSp>
        <p:nvGrpSpPr>
          <p:cNvPr id="202" name="Group 201">
            <a:extLst>
              <a:ext uri="{FF2B5EF4-FFF2-40B4-BE49-F238E27FC236}">
                <a16:creationId xmlns:a16="http://schemas.microsoft.com/office/drawing/2014/main" id="{E5F3D612-C066-40D0-AC67-FAA6D14010AB}"/>
              </a:ext>
            </a:extLst>
          </p:cNvPr>
          <p:cNvGrpSpPr/>
          <p:nvPr/>
        </p:nvGrpSpPr>
        <p:grpSpPr>
          <a:xfrm>
            <a:off x="1221098" y="3326662"/>
            <a:ext cx="318923" cy="156277"/>
            <a:chOff x="92603" y="44698"/>
            <a:chExt cx="851960" cy="353283"/>
          </a:xfrm>
        </p:grpSpPr>
        <p:sp>
          <p:nvSpPr>
            <p:cNvPr id="203" name="Oval 32">
              <a:extLst>
                <a:ext uri="{FF2B5EF4-FFF2-40B4-BE49-F238E27FC236}">
                  <a16:creationId xmlns:a16="http://schemas.microsoft.com/office/drawing/2014/main" id="{AA44AA35-1E6B-4B19-A03D-CE3C52504FBF}"/>
                </a:ext>
              </a:extLst>
            </p:cNvPr>
            <p:cNvSpPr>
              <a:spLocks noChangeArrowheads="1"/>
            </p:cNvSpPr>
            <p:nvPr/>
          </p:nvSpPr>
          <p:spPr bwMode="auto">
            <a:xfrm>
              <a:off x="605203" y="201210"/>
              <a:ext cx="50006" cy="50248"/>
            </a:xfrm>
            <a:prstGeom prst="ellipse">
              <a:avLst/>
            </a:prstGeom>
            <a:solidFill>
              <a:srgbClr val="414142"/>
            </a:solidFill>
            <a:ln w="12700">
              <a:noFill/>
              <a:round/>
              <a:headEnd/>
              <a:tailEnd/>
            </a:ln>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204" name="Oval 33">
              <a:extLst>
                <a:ext uri="{FF2B5EF4-FFF2-40B4-BE49-F238E27FC236}">
                  <a16:creationId xmlns:a16="http://schemas.microsoft.com/office/drawing/2014/main" id="{E2E70034-9050-4396-8FD7-97DAED3A4552}"/>
                </a:ext>
              </a:extLst>
            </p:cNvPr>
            <p:cNvSpPr>
              <a:spLocks noChangeArrowheads="1"/>
            </p:cNvSpPr>
            <p:nvPr/>
          </p:nvSpPr>
          <p:spPr bwMode="auto">
            <a:xfrm>
              <a:off x="702439" y="201210"/>
              <a:ext cx="50006" cy="50248"/>
            </a:xfrm>
            <a:prstGeom prst="ellipse">
              <a:avLst/>
            </a:prstGeom>
            <a:solidFill>
              <a:srgbClr val="414142"/>
            </a:solidFill>
            <a:ln w="12700">
              <a:noFill/>
              <a:round/>
              <a:headEnd/>
              <a:tailEnd/>
            </a:ln>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205" name="Oval 34">
              <a:extLst>
                <a:ext uri="{FF2B5EF4-FFF2-40B4-BE49-F238E27FC236}">
                  <a16:creationId xmlns:a16="http://schemas.microsoft.com/office/drawing/2014/main" id="{8652CD93-9F2D-45E0-98CF-807E5C151FA7}"/>
                </a:ext>
              </a:extLst>
            </p:cNvPr>
            <p:cNvSpPr>
              <a:spLocks noChangeArrowheads="1"/>
            </p:cNvSpPr>
            <p:nvPr/>
          </p:nvSpPr>
          <p:spPr bwMode="auto">
            <a:xfrm>
              <a:off x="796396" y="201210"/>
              <a:ext cx="50006" cy="50248"/>
            </a:xfrm>
            <a:prstGeom prst="ellipse">
              <a:avLst/>
            </a:prstGeom>
            <a:solidFill>
              <a:srgbClr val="414142"/>
            </a:solidFill>
            <a:ln w="12700">
              <a:noFill/>
              <a:round/>
              <a:headEnd/>
              <a:tailEnd/>
            </a:ln>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206" name="Rectangle: Rounded Corners 270">
              <a:extLst>
                <a:ext uri="{FF2B5EF4-FFF2-40B4-BE49-F238E27FC236}">
                  <a16:creationId xmlns:a16="http://schemas.microsoft.com/office/drawing/2014/main" id="{2DA5A93A-D2ED-4B50-A894-7104C5443472}"/>
                </a:ext>
              </a:extLst>
            </p:cNvPr>
            <p:cNvSpPr/>
            <p:nvPr/>
          </p:nvSpPr>
          <p:spPr bwMode="auto">
            <a:xfrm>
              <a:off x="92603" y="44698"/>
              <a:ext cx="851960" cy="353283"/>
            </a:xfrm>
            <a:prstGeom prst="roundRect">
              <a:avLst>
                <a:gd name="adj" fmla="val 5112"/>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algn="ctr" defTabSz="896277" fontAlgn="base">
                <a:lnSpc>
                  <a:spcPct val="90000"/>
                </a:lnSpc>
                <a:spcBef>
                  <a:spcPct val="0"/>
                </a:spcBef>
                <a:spcAft>
                  <a:spcPct val="0"/>
                </a:spcAft>
              </a:pPr>
              <a:endParaRPr lang="en-US" sz="230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7" name="Rectangle: Rounded Corners 271">
              <a:extLst>
                <a:ext uri="{FF2B5EF4-FFF2-40B4-BE49-F238E27FC236}">
                  <a16:creationId xmlns:a16="http://schemas.microsoft.com/office/drawing/2014/main" id="{AC03EE4E-A25C-48BB-8357-2B7FF9960601}"/>
                </a:ext>
              </a:extLst>
            </p:cNvPr>
            <p:cNvSpPr/>
            <p:nvPr/>
          </p:nvSpPr>
          <p:spPr bwMode="auto">
            <a:xfrm>
              <a:off x="196192" y="173038"/>
              <a:ext cx="297827" cy="99345"/>
            </a:xfrm>
            <a:prstGeom prst="roundRect">
              <a:avLst>
                <a:gd name="adj" fmla="val 11824"/>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algn="ctr" defTabSz="896277" fontAlgn="base">
                <a:lnSpc>
                  <a:spcPct val="90000"/>
                </a:lnSpc>
                <a:spcBef>
                  <a:spcPct val="0"/>
                </a:spcBef>
                <a:spcAft>
                  <a:spcPct val="0"/>
                </a:spcAft>
              </a:pPr>
              <a:endParaRPr lang="en-US" sz="2307"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08" name="Group 207">
            <a:extLst>
              <a:ext uri="{FF2B5EF4-FFF2-40B4-BE49-F238E27FC236}">
                <a16:creationId xmlns:a16="http://schemas.microsoft.com/office/drawing/2014/main" id="{AD913EA7-B209-47CF-80C8-F591D89C955A}"/>
              </a:ext>
            </a:extLst>
          </p:cNvPr>
          <p:cNvGrpSpPr/>
          <p:nvPr/>
        </p:nvGrpSpPr>
        <p:grpSpPr>
          <a:xfrm>
            <a:off x="6442318" y="3284906"/>
            <a:ext cx="318923" cy="156277"/>
            <a:chOff x="92603" y="44698"/>
            <a:chExt cx="851960" cy="353283"/>
          </a:xfrm>
        </p:grpSpPr>
        <p:sp>
          <p:nvSpPr>
            <p:cNvPr id="209" name="Oval 32">
              <a:extLst>
                <a:ext uri="{FF2B5EF4-FFF2-40B4-BE49-F238E27FC236}">
                  <a16:creationId xmlns:a16="http://schemas.microsoft.com/office/drawing/2014/main" id="{114539FC-BA1F-4E4C-8DE1-5C4175C738A6}"/>
                </a:ext>
              </a:extLst>
            </p:cNvPr>
            <p:cNvSpPr>
              <a:spLocks noChangeArrowheads="1"/>
            </p:cNvSpPr>
            <p:nvPr/>
          </p:nvSpPr>
          <p:spPr bwMode="auto">
            <a:xfrm>
              <a:off x="605203" y="201210"/>
              <a:ext cx="50006" cy="50248"/>
            </a:xfrm>
            <a:prstGeom prst="ellipse">
              <a:avLst/>
            </a:prstGeom>
            <a:solidFill>
              <a:srgbClr val="414142"/>
            </a:solidFill>
            <a:ln w="12700">
              <a:noFill/>
              <a:round/>
              <a:headEnd/>
              <a:tailEnd/>
            </a:ln>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210" name="Oval 33">
              <a:extLst>
                <a:ext uri="{FF2B5EF4-FFF2-40B4-BE49-F238E27FC236}">
                  <a16:creationId xmlns:a16="http://schemas.microsoft.com/office/drawing/2014/main" id="{2116033F-7640-4805-8422-F66CEDC21DB6}"/>
                </a:ext>
              </a:extLst>
            </p:cNvPr>
            <p:cNvSpPr>
              <a:spLocks noChangeArrowheads="1"/>
            </p:cNvSpPr>
            <p:nvPr/>
          </p:nvSpPr>
          <p:spPr bwMode="auto">
            <a:xfrm>
              <a:off x="702439" y="201210"/>
              <a:ext cx="50006" cy="50248"/>
            </a:xfrm>
            <a:prstGeom prst="ellipse">
              <a:avLst/>
            </a:prstGeom>
            <a:solidFill>
              <a:srgbClr val="414142"/>
            </a:solidFill>
            <a:ln w="12700">
              <a:noFill/>
              <a:round/>
              <a:headEnd/>
              <a:tailEnd/>
            </a:ln>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211" name="Oval 34">
              <a:extLst>
                <a:ext uri="{FF2B5EF4-FFF2-40B4-BE49-F238E27FC236}">
                  <a16:creationId xmlns:a16="http://schemas.microsoft.com/office/drawing/2014/main" id="{FD1B307F-1D88-49B9-B928-F89CDBC9F3FF}"/>
                </a:ext>
              </a:extLst>
            </p:cNvPr>
            <p:cNvSpPr>
              <a:spLocks noChangeArrowheads="1"/>
            </p:cNvSpPr>
            <p:nvPr/>
          </p:nvSpPr>
          <p:spPr bwMode="auto">
            <a:xfrm>
              <a:off x="796396" y="201210"/>
              <a:ext cx="50006" cy="50248"/>
            </a:xfrm>
            <a:prstGeom prst="ellipse">
              <a:avLst/>
            </a:prstGeom>
            <a:solidFill>
              <a:srgbClr val="414142"/>
            </a:solidFill>
            <a:ln w="12700">
              <a:noFill/>
              <a:round/>
              <a:headEnd/>
              <a:tailEnd/>
            </a:ln>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212" name="Rectangle: Rounded Corners 284">
              <a:extLst>
                <a:ext uri="{FF2B5EF4-FFF2-40B4-BE49-F238E27FC236}">
                  <a16:creationId xmlns:a16="http://schemas.microsoft.com/office/drawing/2014/main" id="{822E5997-C45E-4133-AD04-C28781FB7753}"/>
                </a:ext>
              </a:extLst>
            </p:cNvPr>
            <p:cNvSpPr/>
            <p:nvPr/>
          </p:nvSpPr>
          <p:spPr bwMode="auto">
            <a:xfrm>
              <a:off x="92603" y="44698"/>
              <a:ext cx="851960" cy="353283"/>
            </a:xfrm>
            <a:prstGeom prst="roundRect">
              <a:avLst>
                <a:gd name="adj" fmla="val 5112"/>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algn="ctr" defTabSz="896277" fontAlgn="base">
                <a:lnSpc>
                  <a:spcPct val="90000"/>
                </a:lnSpc>
                <a:spcBef>
                  <a:spcPct val="0"/>
                </a:spcBef>
                <a:spcAft>
                  <a:spcPct val="0"/>
                </a:spcAft>
              </a:pPr>
              <a:endParaRPr lang="en-US" sz="230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3" name="Rectangle: Rounded Corners 285">
              <a:extLst>
                <a:ext uri="{FF2B5EF4-FFF2-40B4-BE49-F238E27FC236}">
                  <a16:creationId xmlns:a16="http://schemas.microsoft.com/office/drawing/2014/main" id="{B1C4D5AD-DC27-4E4F-B7ED-FFF291DC2576}"/>
                </a:ext>
              </a:extLst>
            </p:cNvPr>
            <p:cNvSpPr/>
            <p:nvPr/>
          </p:nvSpPr>
          <p:spPr bwMode="auto">
            <a:xfrm>
              <a:off x="196192" y="173038"/>
              <a:ext cx="297827" cy="99345"/>
            </a:xfrm>
            <a:prstGeom prst="roundRect">
              <a:avLst>
                <a:gd name="adj" fmla="val 11824"/>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algn="ctr" defTabSz="896277" fontAlgn="base">
                <a:lnSpc>
                  <a:spcPct val="90000"/>
                </a:lnSpc>
                <a:spcBef>
                  <a:spcPct val="0"/>
                </a:spcBef>
                <a:spcAft>
                  <a:spcPct val="0"/>
                </a:spcAft>
              </a:pPr>
              <a:endParaRPr lang="en-US" sz="2307"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72" name="Rectangle: Rounded Corners 2">
            <a:extLst>
              <a:ext uri="{FF2B5EF4-FFF2-40B4-BE49-F238E27FC236}">
                <a16:creationId xmlns:a16="http://schemas.microsoft.com/office/drawing/2014/main" id="{037AE55B-3EE5-43BA-8E03-C1973F382282}"/>
              </a:ext>
            </a:extLst>
          </p:cNvPr>
          <p:cNvSpPr/>
          <p:nvPr/>
        </p:nvSpPr>
        <p:spPr bwMode="auto">
          <a:xfrm>
            <a:off x="880492" y="4365202"/>
            <a:ext cx="4992120" cy="2013000"/>
          </a:xfrm>
          <a:prstGeom prst="roundRect">
            <a:avLst>
              <a:gd name="adj" fmla="val 703"/>
            </a:avLst>
          </a:prstGeom>
          <a:solidFill>
            <a:schemeClr val="accent5">
              <a:lumMod val="75000"/>
              <a:lumOff val="25000"/>
              <a:alpha val="2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algn="ctr" defTabSz="896277" fontAlgn="base">
              <a:lnSpc>
                <a:spcPct val="90000"/>
              </a:lnSpc>
              <a:spcBef>
                <a:spcPct val="0"/>
              </a:spcBef>
              <a:spcAft>
                <a:spcPct val="0"/>
              </a:spcAft>
            </a:pPr>
            <a:endParaRPr lang="en-US" sz="1153" dirty="0">
              <a:solidFill>
                <a:srgbClr val="505050"/>
              </a:solidFill>
              <a:latin typeface="Segoe UI"/>
              <a:cs typeface="Segoe UI" pitchFamily="34" charset="0"/>
            </a:endParaRPr>
          </a:p>
        </p:txBody>
      </p:sp>
      <p:sp>
        <p:nvSpPr>
          <p:cNvPr id="273" name="Rectangle: Rounded Corners 26">
            <a:extLst>
              <a:ext uri="{FF2B5EF4-FFF2-40B4-BE49-F238E27FC236}">
                <a16:creationId xmlns:a16="http://schemas.microsoft.com/office/drawing/2014/main" id="{6B91AEEE-8AA4-4957-B9D1-1E24C1FFF17B}"/>
              </a:ext>
            </a:extLst>
          </p:cNvPr>
          <p:cNvSpPr/>
          <p:nvPr/>
        </p:nvSpPr>
        <p:spPr bwMode="auto">
          <a:xfrm>
            <a:off x="1104189" y="4539252"/>
            <a:ext cx="4544724" cy="1172222"/>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27349" tIns="140626" rIns="175783" bIns="140626" numCol="1" spcCol="0" rtlCol="0" fromWordArt="0" anchor="ctr" anchorCtr="0" forceAA="0" compatLnSpc="1">
            <a:prstTxWarp prst="textNoShape">
              <a:avLst/>
            </a:prstTxWarp>
            <a:noAutofit/>
          </a:bodyPr>
          <a:lstStyle/>
          <a:p>
            <a:pPr defTabSz="896277" fontAlgn="base">
              <a:lnSpc>
                <a:spcPct val="90000"/>
              </a:lnSpc>
              <a:spcBef>
                <a:spcPct val="0"/>
              </a:spcBef>
              <a:spcAft>
                <a:spcPct val="0"/>
              </a:spcAft>
            </a:pPr>
            <a:r>
              <a:rPr lang="en-US" sz="1153" dirty="0">
                <a:solidFill>
                  <a:srgbClr val="505050"/>
                </a:solidFill>
                <a:latin typeface="Segoe UI"/>
                <a:ea typeface="Segoe UI" pitchFamily="34" charset="0"/>
                <a:cs typeface="Segoe UI" pitchFamily="34" charset="0"/>
              </a:rPr>
              <a:t>OS</a:t>
            </a:r>
            <a:endParaRPr lang="en-US" sz="2307" dirty="0">
              <a:solidFill>
                <a:srgbClr val="505050"/>
              </a:solidFill>
              <a:latin typeface="Segoe UI"/>
              <a:ea typeface="Segoe UI" pitchFamily="34" charset="0"/>
              <a:cs typeface="Segoe UI" pitchFamily="34" charset="0"/>
            </a:endParaRPr>
          </a:p>
        </p:txBody>
      </p:sp>
      <p:sp>
        <p:nvSpPr>
          <p:cNvPr id="274" name="Rectangle: Rounded Corners 27">
            <a:extLst>
              <a:ext uri="{FF2B5EF4-FFF2-40B4-BE49-F238E27FC236}">
                <a16:creationId xmlns:a16="http://schemas.microsoft.com/office/drawing/2014/main" id="{5D4508AA-9C59-4E53-904E-7EF36EE481C9}"/>
              </a:ext>
            </a:extLst>
          </p:cNvPr>
          <p:cNvSpPr/>
          <p:nvPr/>
        </p:nvSpPr>
        <p:spPr bwMode="auto">
          <a:xfrm>
            <a:off x="2543651" y="5159985"/>
            <a:ext cx="2928191" cy="418245"/>
          </a:xfrm>
          <a:prstGeom prst="roundRect">
            <a:avLst>
              <a:gd name="adj" fmla="val 703"/>
            </a:avLst>
          </a:prstGeom>
          <a:solidFill>
            <a:srgbClr val="F2F6FC"/>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39457" tIns="140626" rIns="175783" bIns="140626" numCol="1" spcCol="0" rtlCol="0" fromWordArt="0" anchor="ctr" anchorCtr="0" forceAA="0" compatLnSpc="1">
            <a:prstTxWarp prst="textNoShape">
              <a:avLst/>
            </a:prstTxWarp>
            <a:noAutofit/>
          </a:bodyPr>
          <a:lstStyle/>
          <a:p>
            <a:pPr defTabSz="896277" fontAlgn="base">
              <a:lnSpc>
                <a:spcPct val="90000"/>
              </a:lnSpc>
              <a:spcBef>
                <a:spcPct val="0"/>
              </a:spcBef>
              <a:spcAft>
                <a:spcPct val="0"/>
              </a:spcAft>
            </a:pPr>
            <a:r>
              <a:rPr lang="en-US" sz="961" dirty="0">
                <a:solidFill>
                  <a:srgbClr val="505050"/>
                </a:solidFill>
                <a:latin typeface="Segoe UI"/>
                <a:cs typeface="Segoe UI" pitchFamily="34" charset="0"/>
              </a:rPr>
              <a:t>Kernel</a:t>
            </a:r>
          </a:p>
        </p:txBody>
      </p:sp>
      <p:sp>
        <p:nvSpPr>
          <p:cNvPr id="275" name="Rectangle: Rounded Corners 28">
            <a:extLst>
              <a:ext uri="{FF2B5EF4-FFF2-40B4-BE49-F238E27FC236}">
                <a16:creationId xmlns:a16="http://schemas.microsoft.com/office/drawing/2014/main" id="{5509D8C5-D59A-41C0-A771-14597A855D75}"/>
              </a:ext>
            </a:extLst>
          </p:cNvPr>
          <p:cNvSpPr/>
          <p:nvPr/>
        </p:nvSpPr>
        <p:spPr bwMode="auto">
          <a:xfrm>
            <a:off x="2543652" y="4661509"/>
            <a:ext cx="1266094" cy="418245"/>
          </a:xfrm>
          <a:prstGeom prst="roundRect">
            <a:avLst>
              <a:gd name="adj" fmla="val 703"/>
            </a:avLst>
          </a:prstGeom>
          <a:solidFill>
            <a:srgbClr val="F2F6FC"/>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39457" tIns="140626" rIns="87891" bIns="140626" numCol="1" spcCol="0" rtlCol="0" fromWordArt="0" anchor="ctr" anchorCtr="0" forceAA="0" compatLnSpc="1">
            <a:prstTxWarp prst="textNoShape">
              <a:avLst/>
            </a:prstTxWarp>
            <a:noAutofit/>
          </a:bodyPr>
          <a:lstStyle/>
          <a:p>
            <a:pPr defTabSz="896277" fontAlgn="base">
              <a:lnSpc>
                <a:spcPct val="90000"/>
              </a:lnSpc>
              <a:spcBef>
                <a:spcPct val="0"/>
              </a:spcBef>
              <a:spcAft>
                <a:spcPct val="0"/>
              </a:spcAft>
            </a:pPr>
            <a:r>
              <a:rPr lang="en-US" sz="961" dirty="0">
                <a:solidFill>
                  <a:srgbClr val="505050"/>
                </a:solidFill>
                <a:latin typeface="Segoe UI"/>
                <a:cs typeface="Segoe UI" pitchFamily="34" charset="0"/>
              </a:rPr>
              <a:t>Applications</a:t>
            </a:r>
          </a:p>
        </p:txBody>
      </p:sp>
      <p:sp>
        <p:nvSpPr>
          <p:cNvPr id="276" name="Rectangle: Rounded Corners 29">
            <a:extLst>
              <a:ext uri="{FF2B5EF4-FFF2-40B4-BE49-F238E27FC236}">
                <a16:creationId xmlns:a16="http://schemas.microsoft.com/office/drawing/2014/main" id="{562CBCD4-DA92-4FE3-AF61-23EBDE5F3099}"/>
              </a:ext>
            </a:extLst>
          </p:cNvPr>
          <p:cNvSpPr/>
          <p:nvPr/>
        </p:nvSpPr>
        <p:spPr bwMode="auto">
          <a:xfrm>
            <a:off x="3876435" y="4661509"/>
            <a:ext cx="487342" cy="418245"/>
          </a:xfrm>
          <a:prstGeom prst="roundRect">
            <a:avLst>
              <a:gd name="adj" fmla="val 703"/>
            </a:avLst>
          </a:prstGeom>
          <a:solidFill>
            <a:srgbClr val="F2F6FC"/>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3946" rIns="0" bIns="0" numCol="1" spcCol="0" rtlCol="0" fromWordArt="0" anchor="t" anchorCtr="0" forceAA="0" compatLnSpc="1">
            <a:prstTxWarp prst="textNoShape">
              <a:avLst/>
            </a:prstTxWarp>
            <a:noAutofit/>
          </a:bodyPr>
          <a:lstStyle/>
          <a:p>
            <a:pPr algn="ctr" defTabSz="896277" fontAlgn="base">
              <a:lnSpc>
                <a:spcPct val="90000"/>
              </a:lnSpc>
              <a:spcBef>
                <a:spcPct val="0"/>
              </a:spcBef>
              <a:spcAft>
                <a:spcPct val="0"/>
              </a:spcAft>
            </a:pPr>
            <a:r>
              <a:rPr lang="en-US" sz="673" dirty="0">
                <a:solidFill>
                  <a:srgbClr val="505050"/>
                </a:solidFill>
                <a:latin typeface="Segoe UI"/>
                <a:cs typeface="Segoe UI" pitchFamily="34" charset="0"/>
              </a:rPr>
              <a:t>Container</a:t>
            </a:r>
          </a:p>
        </p:txBody>
      </p:sp>
      <p:sp>
        <p:nvSpPr>
          <p:cNvPr id="277" name="Rectangle: Rounded Corners 33">
            <a:extLst>
              <a:ext uri="{FF2B5EF4-FFF2-40B4-BE49-F238E27FC236}">
                <a16:creationId xmlns:a16="http://schemas.microsoft.com/office/drawing/2014/main" id="{2109F5D2-7183-44C5-91A9-97E6D4814EA2}"/>
              </a:ext>
            </a:extLst>
          </p:cNvPr>
          <p:cNvSpPr/>
          <p:nvPr/>
        </p:nvSpPr>
        <p:spPr bwMode="auto">
          <a:xfrm>
            <a:off x="4430469" y="4661509"/>
            <a:ext cx="487342" cy="418245"/>
          </a:xfrm>
          <a:prstGeom prst="roundRect">
            <a:avLst>
              <a:gd name="adj" fmla="val 703"/>
            </a:avLst>
          </a:prstGeom>
          <a:solidFill>
            <a:srgbClr val="F2F6FC"/>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3946" rIns="0" bIns="0" numCol="1" spcCol="0" rtlCol="0" fromWordArt="0" anchor="t" anchorCtr="0" forceAA="0" compatLnSpc="1">
            <a:prstTxWarp prst="textNoShape">
              <a:avLst/>
            </a:prstTxWarp>
            <a:noAutofit/>
          </a:bodyPr>
          <a:lstStyle/>
          <a:p>
            <a:pPr algn="ctr" defTabSz="896277" fontAlgn="base">
              <a:lnSpc>
                <a:spcPct val="90000"/>
              </a:lnSpc>
              <a:spcBef>
                <a:spcPct val="0"/>
              </a:spcBef>
              <a:spcAft>
                <a:spcPct val="0"/>
              </a:spcAft>
            </a:pPr>
            <a:r>
              <a:rPr lang="en-US" sz="673" dirty="0">
                <a:solidFill>
                  <a:srgbClr val="505050"/>
                </a:solidFill>
                <a:latin typeface="Segoe UI"/>
                <a:cs typeface="Segoe UI" pitchFamily="34" charset="0"/>
              </a:rPr>
              <a:t>Container</a:t>
            </a:r>
          </a:p>
        </p:txBody>
      </p:sp>
      <p:sp>
        <p:nvSpPr>
          <p:cNvPr id="278" name="Rectangle: Rounded Corners 34">
            <a:extLst>
              <a:ext uri="{FF2B5EF4-FFF2-40B4-BE49-F238E27FC236}">
                <a16:creationId xmlns:a16="http://schemas.microsoft.com/office/drawing/2014/main" id="{4D7DD508-C635-43E6-81A2-CE9972C162CB}"/>
              </a:ext>
            </a:extLst>
          </p:cNvPr>
          <p:cNvSpPr/>
          <p:nvPr/>
        </p:nvSpPr>
        <p:spPr bwMode="auto">
          <a:xfrm>
            <a:off x="4984500" y="4661509"/>
            <a:ext cx="487342" cy="418245"/>
          </a:xfrm>
          <a:prstGeom prst="roundRect">
            <a:avLst>
              <a:gd name="adj" fmla="val 703"/>
            </a:avLst>
          </a:prstGeom>
          <a:solidFill>
            <a:srgbClr val="F2F6FC"/>
          </a:solidFill>
          <a:ln w="1270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3946" rIns="0" bIns="0" numCol="1" spcCol="0" rtlCol="0" fromWordArt="0" anchor="t" anchorCtr="0" forceAA="0" compatLnSpc="1">
            <a:prstTxWarp prst="textNoShape">
              <a:avLst/>
            </a:prstTxWarp>
            <a:noAutofit/>
          </a:bodyPr>
          <a:lstStyle/>
          <a:p>
            <a:pPr algn="ctr" defTabSz="896277" fontAlgn="base">
              <a:lnSpc>
                <a:spcPct val="90000"/>
              </a:lnSpc>
              <a:spcBef>
                <a:spcPct val="0"/>
              </a:spcBef>
              <a:spcAft>
                <a:spcPct val="0"/>
              </a:spcAft>
            </a:pPr>
            <a:r>
              <a:rPr lang="en-US" sz="673" dirty="0">
                <a:solidFill>
                  <a:srgbClr val="505050"/>
                </a:solidFill>
                <a:latin typeface="Segoe UI"/>
                <a:cs typeface="Segoe UI" pitchFamily="34" charset="0"/>
              </a:rPr>
              <a:t>Container</a:t>
            </a:r>
          </a:p>
        </p:txBody>
      </p:sp>
      <p:sp>
        <p:nvSpPr>
          <p:cNvPr id="279" name="Rectangle: Rounded Corners 25">
            <a:extLst>
              <a:ext uri="{FF2B5EF4-FFF2-40B4-BE49-F238E27FC236}">
                <a16:creationId xmlns:a16="http://schemas.microsoft.com/office/drawing/2014/main" id="{1457AD90-78A3-4BED-9E90-9753820F9484}"/>
              </a:ext>
            </a:extLst>
          </p:cNvPr>
          <p:cNvSpPr/>
          <p:nvPr/>
        </p:nvSpPr>
        <p:spPr bwMode="auto">
          <a:xfrm>
            <a:off x="1104189" y="5791706"/>
            <a:ext cx="4544724" cy="412448"/>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27349" tIns="140626" rIns="175783" bIns="140626" numCol="1" spcCol="0" rtlCol="0" fromWordArt="0" anchor="ctr" anchorCtr="0" forceAA="0" compatLnSpc="1">
            <a:prstTxWarp prst="textNoShape">
              <a:avLst/>
            </a:prstTxWarp>
            <a:noAutofit/>
          </a:bodyPr>
          <a:lstStyle/>
          <a:p>
            <a:pPr defTabSz="896277" fontAlgn="base">
              <a:lnSpc>
                <a:spcPct val="90000"/>
              </a:lnSpc>
              <a:spcBef>
                <a:spcPct val="0"/>
              </a:spcBef>
              <a:spcAft>
                <a:spcPct val="0"/>
              </a:spcAft>
            </a:pPr>
            <a:r>
              <a:rPr lang="en-US" sz="1153" dirty="0">
                <a:solidFill>
                  <a:srgbClr val="505050"/>
                </a:solidFill>
                <a:latin typeface="Segoe UI"/>
                <a:ea typeface="Segoe UI" pitchFamily="34" charset="0"/>
                <a:cs typeface="Segoe UI" pitchFamily="34" charset="0"/>
              </a:rPr>
              <a:t>Hardware</a:t>
            </a:r>
            <a:endParaRPr lang="en-US" sz="2307" dirty="0">
              <a:solidFill>
                <a:srgbClr val="505050"/>
              </a:solidFill>
              <a:latin typeface="Segoe UI"/>
              <a:ea typeface="Segoe UI" pitchFamily="34" charset="0"/>
              <a:cs typeface="Segoe UI" pitchFamily="34" charset="0"/>
            </a:endParaRPr>
          </a:p>
        </p:txBody>
      </p:sp>
      <p:grpSp>
        <p:nvGrpSpPr>
          <p:cNvPr id="280" name="Group 279">
            <a:extLst>
              <a:ext uri="{FF2B5EF4-FFF2-40B4-BE49-F238E27FC236}">
                <a16:creationId xmlns:a16="http://schemas.microsoft.com/office/drawing/2014/main" id="{5D82BAC3-1216-4E9E-B0E9-1E5B2C43A4D4}"/>
              </a:ext>
            </a:extLst>
          </p:cNvPr>
          <p:cNvGrpSpPr/>
          <p:nvPr/>
        </p:nvGrpSpPr>
        <p:grpSpPr>
          <a:xfrm>
            <a:off x="2647015" y="5243526"/>
            <a:ext cx="249118" cy="254124"/>
            <a:chOff x="893763" y="-434975"/>
            <a:chExt cx="869950" cy="869950"/>
          </a:xfrm>
        </p:grpSpPr>
        <p:sp>
          <p:nvSpPr>
            <p:cNvPr id="281" name="Freeform 12">
              <a:extLst>
                <a:ext uri="{FF2B5EF4-FFF2-40B4-BE49-F238E27FC236}">
                  <a16:creationId xmlns:a16="http://schemas.microsoft.com/office/drawing/2014/main" id="{2B071ACA-3074-4790-B303-D6A4DB7855B8}"/>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solidFill>
                    <a:srgbClr val="FFFFFF"/>
                  </a:solid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282" name="Rectangle 13">
              <a:extLst>
                <a:ext uri="{FF2B5EF4-FFF2-40B4-BE49-F238E27FC236}">
                  <a16:creationId xmlns:a16="http://schemas.microsoft.com/office/drawing/2014/main" id="{8F014A11-FF74-42F0-B322-8F88B1D1C3FE}"/>
                </a:ext>
              </a:extLst>
            </p:cNvPr>
            <p:cNvSpPr>
              <a:spLocks noChangeArrowheads="1"/>
            </p:cNvSpPr>
            <p:nvPr/>
          </p:nvSpPr>
          <p:spPr bwMode="auto">
            <a:xfrm>
              <a:off x="1006475" y="-325438"/>
              <a:ext cx="641350" cy="650876"/>
            </a:xfrm>
            <a:prstGeom prst="rect">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solidFill>
                    <a:srgbClr val="FFFFFF"/>
                  </a:solid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283" name="Line 14">
              <a:extLst>
                <a:ext uri="{FF2B5EF4-FFF2-40B4-BE49-F238E27FC236}">
                  <a16:creationId xmlns:a16="http://schemas.microsoft.com/office/drawing/2014/main" id="{C51DBBFD-6015-4ABE-8276-1AA6A0024CCE}"/>
                </a:ext>
              </a:extLst>
            </p:cNvPr>
            <p:cNvSpPr>
              <a:spLocks noChangeShapeType="1"/>
            </p:cNvSpPr>
            <p:nvPr/>
          </p:nvSpPr>
          <p:spPr bwMode="auto">
            <a:xfrm flipV="1">
              <a:off x="1119188" y="-434975"/>
              <a:ext cx="0" cy="98425"/>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284" name="Line 15">
              <a:extLst>
                <a:ext uri="{FF2B5EF4-FFF2-40B4-BE49-F238E27FC236}">
                  <a16:creationId xmlns:a16="http://schemas.microsoft.com/office/drawing/2014/main" id="{FC864A14-DFF3-4701-859D-5104516B755D}"/>
                </a:ext>
              </a:extLst>
            </p:cNvPr>
            <p:cNvSpPr>
              <a:spLocks noChangeShapeType="1"/>
            </p:cNvSpPr>
            <p:nvPr/>
          </p:nvSpPr>
          <p:spPr bwMode="auto">
            <a:xfrm flipV="1">
              <a:off x="1325563" y="-434975"/>
              <a:ext cx="0" cy="98425"/>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285" name="Line 16">
              <a:extLst>
                <a:ext uri="{FF2B5EF4-FFF2-40B4-BE49-F238E27FC236}">
                  <a16:creationId xmlns:a16="http://schemas.microsoft.com/office/drawing/2014/main" id="{048B2E7E-B231-4465-A036-F18366FA89FD}"/>
                </a:ext>
              </a:extLst>
            </p:cNvPr>
            <p:cNvSpPr>
              <a:spLocks noChangeShapeType="1"/>
            </p:cNvSpPr>
            <p:nvPr/>
          </p:nvSpPr>
          <p:spPr bwMode="auto">
            <a:xfrm flipV="1">
              <a:off x="1531938" y="-434975"/>
              <a:ext cx="0" cy="98425"/>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286" name="Line 17">
              <a:extLst>
                <a:ext uri="{FF2B5EF4-FFF2-40B4-BE49-F238E27FC236}">
                  <a16:creationId xmlns:a16="http://schemas.microsoft.com/office/drawing/2014/main" id="{E7D05B15-8B3F-49B6-BEEC-15EDFD59F4C3}"/>
                </a:ext>
              </a:extLst>
            </p:cNvPr>
            <p:cNvSpPr>
              <a:spLocks noChangeShapeType="1"/>
            </p:cNvSpPr>
            <p:nvPr/>
          </p:nvSpPr>
          <p:spPr bwMode="auto">
            <a:xfrm flipV="1">
              <a:off x="1119188" y="333375"/>
              <a:ext cx="0" cy="101600"/>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287" name="Line 18">
              <a:extLst>
                <a:ext uri="{FF2B5EF4-FFF2-40B4-BE49-F238E27FC236}">
                  <a16:creationId xmlns:a16="http://schemas.microsoft.com/office/drawing/2014/main" id="{D5D2C5DF-46A9-483F-BFDA-F20091642B04}"/>
                </a:ext>
              </a:extLst>
            </p:cNvPr>
            <p:cNvSpPr>
              <a:spLocks noChangeShapeType="1"/>
            </p:cNvSpPr>
            <p:nvPr/>
          </p:nvSpPr>
          <p:spPr bwMode="auto">
            <a:xfrm flipV="1">
              <a:off x="1325563" y="333375"/>
              <a:ext cx="0" cy="101600"/>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288" name="Line 19">
              <a:extLst>
                <a:ext uri="{FF2B5EF4-FFF2-40B4-BE49-F238E27FC236}">
                  <a16:creationId xmlns:a16="http://schemas.microsoft.com/office/drawing/2014/main" id="{1558B78F-F274-4D3F-AD78-053C5879F1B8}"/>
                </a:ext>
              </a:extLst>
            </p:cNvPr>
            <p:cNvSpPr>
              <a:spLocks noChangeShapeType="1"/>
            </p:cNvSpPr>
            <p:nvPr/>
          </p:nvSpPr>
          <p:spPr bwMode="auto">
            <a:xfrm flipV="1">
              <a:off x="1531938" y="333375"/>
              <a:ext cx="0" cy="101600"/>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289" name="Line 20">
              <a:extLst>
                <a:ext uri="{FF2B5EF4-FFF2-40B4-BE49-F238E27FC236}">
                  <a16:creationId xmlns:a16="http://schemas.microsoft.com/office/drawing/2014/main" id="{AE1CE2E2-312A-4D62-9528-3A3F1D361272}"/>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290" name="Line 22">
              <a:extLst>
                <a:ext uri="{FF2B5EF4-FFF2-40B4-BE49-F238E27FC236}">
                  <a16:creationId xmlns:a16="http://schemas.microsoft.com/office/drawing/2014/main" id="{28CCA8FB-9A88-4ED2-B10E-38020BC06AD1}"/>
                </a:ext>
              </a:extLst>
            </p:cNvPr>
            <p:cNvSpPr>
              <a:spLocks noChangeShapeType="1"/>
            </p:cNvSpPr>
            <p:nvPr/>
          </p:nvSpPr>
          <p:spPr bwMode="auto">
            <a:xfrm>
              <a:off x="1662113" y="0"/>
              <a:ext cx="101600" cy="0"/>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291" name="Line 23">
              <a:extLst>
                <a:ext uri="{FF2B5EF4-FFF2-40B4-BE49-F238E27FC236}">
                  <a16:creationId xmlns:a16="http://schemas.microsoft.com/office/drawing/2014/main" id="{78A3E082-6F83-4EEF-96D2-AD06ADEAD583}"/>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292" name="Line 24">
              <a:extLst>
                <a:ext uri="{FF2B5EF4-FFF2-40B4-BE49-F238E27FC236}">
                  <a16:creationId xmlns:a16="http://schemas.microsoft.com/office/drawing/2014/main" id="{ACECDC4B-09CA-4FCC-B9FB-45874A48BBFA}"/>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293" name="Line 25">
              <a:extLst>
                <a:ext uri="{FF2B5EF4-FFF2-40B4-BE49-F238E27FC236}">
                  <a16:creationId xmlns:a16="http://schemas.microsoft.com/office/drawing/2014/main" id="{2123B454-2B1C-4AB3-B259-31A8E097C3EA}"/>
                </a:ext>
              </a:extLst>
            </p:cNvPr>
            <p:cNvSpPr>
              <a:spLocks noChangeShapeType="1"/>
            </p:cNvSpPr>
            <p:nvPr/>
          </p:nvSpPr>
          <p:spPr bwMode="auto">
            <a:xfrm>
              <a:off x="893763" y="0"/>
              <a:ext cx="98425" cy="0"/>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294" name="Line 26">
              <a:extLst>
                <a:ext uri="{FF2B5EF4-FFF2-40B4-BE49-F238E27FC236}">
                  <a16:creationId xmlns:a16="http://schemas.microsoft.com/office/drawing/2014/main" id="{F9CDACD2-3BE7-4CB0-848E-1BF181916260}"/>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grpSp>
      <p:grpSp>
        <p:nvGrpSpPr>
          <p:cNvPr id="295" name="Group 294">
            <a:extLst>
              <a:ext uri="{FF2B5EF4-FFF2-40B4-BE49-F238E27FC236}">
                <a16:creationId xmlns:a16="http://schemas.microsoft.com/office/drawing/2014/main" id="{DF22EE89-ACAD-4D05-BABF-B648583A611D}"/>
              </a:ext>
            </a:extLst>
          </p:cNvPr>
          <p:cNvGrpSpPr/>
          <p:nvPr/>
        </p:nvGrpSpPr>
        <p:grpSpPr>
          <a:xfrm>
            <a:off x="4041945" y="4833554"/>
            <a:ext cx="156324" cy="171075"/>
            <a:chOff x="-159879" y="3757361"/>
            <a:chExt cx="777240" cy="850583"/>
          </a:xfrm>
        </p:grpSpPr>
        <p:sp>
          <p:nvSpPr>
            <p:cNvPr id="296" name="Freeform: Shape 183">
              <a:extLst>
                <a:ext uri="{FF2B5EF4-FFF2-40B4-BE49-F238E27FC236}">
                  <a16:creationId xmlns:a16="http://schemas.microsoft.com/office/drawing/2014/main" id="{D5E8CAA3-E4A9-412B-9C87-3CD438B7BABA}"/>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14554"/>
              <a:endParaRPr lang="en-US" dirty="0">
                <a:solidFill>
                  <a:srgbClr val="505050"/>
                </a:solidFill>
                <a:latin typeface="Segoe UI"/>
              </a:endParaRPr>
            </a:p>
          </p:txBody>
        </p:sp>
        <p:sp>
          <p:nvSpPr>
            <p:cNvPr id="297" name="Freeform: Shape 184">
              <a:extLst>
                <a:ext uri="{FF2B5EF4-FFF2-40B4-BE49-F238E27FC236}">
                  <a16:creationId xmlns:a16="http://schemas.microsoft.com/office/drawing/2014/main" id="{F29C658A-1A47-418C-A3CA-7BBF61B07A47}"/>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14554"/>
              <a:endParaRPr lang="en-US" dirty="0">
                <a:solidFill>
                  <a:srgbClr val="505050"/>
                </a:solidFill>
                <a:latin typeface="Segoe UI"/>
              </a:endParaRPr>
            </a:p>
          </p:txBody>
        </p:sp>
        <p:sp>
          <p:nvSpPr>
            <p:cNvPr id="298" name="Freeform: Shape 185">
              <a:extLst>
                <a:ext uri="{FF2B5EF4-FFF2-40B4-BE49-F238E27FC236}">
                  <a16:creationId xmlns:a16="http://schemas.microsoft.com/office/drawing/2014/main" id="{6B058F06-22F7-48F6-82E7-34A9AA274D07}"/>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14554"/>
              <a:endParaRPr lang="en-US" dirty="0">
                <a:solidFill>
                  <a:srgbClr val="505050"/>
                </a:solidFill>
                <a:latin typeface="Segoe UI"/>
              </a:endParaRPr>
            </a:p>
          </p:txBody>
        </p:sp>
      </p:grpSp>
      <p:grpSp>
        <p:nvGrpSpPr>
          <p:cNvPr id="299" name="Group 298">
            <a:extLst>
              <a:ext uri="{FF2B5EF4-FFF2-40B4-BE49-F238E27FC236}">
                <a16:creationId xmlns:a16="http://schemas.microsoft.com/office/drawing/2014/main" id="{FE1422B7-FEA3-4B8A-AE72-391AAF9ADC0F}"/>
              </a:ext>
            </a:extLst>
          </p:cNvPr>
          <p:cNvGrpSpPr/>
          <p:nvPr/>
        </p:nvGrpSpPr>
        <p:grpSpPr>
          <a:xfrm>
            <a:off x="4595977" y="4833554"/>
            <a:ext cx="156324" cy="171075"/>
            <a:chOff x="-159879" y="3757361"/>
            <a:chExt cx="777240" cy="850583"/>
          </a:xfrm>
        </p:grpSpPr>
        <p:sp>
          <p:nvSpPr>
            <p:cNvPr id="300" name="Freeform: Shape 187">
              <a:extLst>
                <a:ext uri="{FF2B5EF4-FFF2-40B4-BE49-F238E27FC236}">
                  <a16:creationId xmlns:a16="http://schemas.microsoft.com/office/drawing/2014/main" id="{3D58B342-52A9-408D-8309-44422FCBDB90}"/>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14554"/>
              <a:endParaRPr lang="en-US" dirty="0">
                <a:solidFill>
                  <a:srgbClr val="505050"/>
                </a:solidFill>
                <a:latin typeface="Segoe UI"/>
              </a:endParaRPr>
            </a:p>
          </p:txBody>
        </p:sp>
        <p:sp>
          <p:nvSpPr>
            <p:cNvPr id="301" name="Freeform: Shape 188">
              <a:extLst>
                <a:ext uri="{FF2B5EF4-FFF2-40B4-BE49-F238E27FC236}">
                  <a16:creationId xmlns:a16="http://schemas.microsoft.com/office/drawing/2014/main" id="{075089F2-649C-428D-AEEE-DE81CCACF511}"/>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14554"/>
              <a:endParaRPr lang="en-US" dirty="0">
                <a:solidFill>
                  <a:srgbClr val="505050"/>
                </a:solidFill>
                <a:latin typeface="Segoe UI"/>
              </a:endParaRPr>
            </a:p>
          </p:txBody>
        </p:sp>
        <p:sp>
          <p:nvSpPr>
            <p:cNvPr id="302" name="Freeform: Shape 189">
              <a:extLst>
                <a:ext uri="{FF2B5EF4-FFF2-40B4-BE49-F238E27FC236}">
                  <a16:creationId xmlns:a16="http://schemas.microsoft.com/office/drawing/2014/main" id="{52CC4AC8-3F26-40CF-81EB-CE977B65C291}"/>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14554"/>
              <a:endParaRPr lang="en-US" dirty="0">
                <a:solidFill>
                  <a:srgbClr val="505050"/>
                </a:solidFill>
                <a:latin typeface="Segoe UI"/>
              </a:endParaRPr>
            </a:p>
          </p:txBody>
        </p:sp>
      </p:grpSp>
      <p:grpSp>
        <p:nvGrpSpPr>
          <p:cNvPr id="303" name="Group 302">
            <a:extLst>
              <a:ext uri="{FF2B5EF4-FFF2-40B4-BE49-F238E27FC236}">
                <a16:creationId xmlns:a16="http://schemas.microsoft.com/office/drawing/2014/main" id="{866AF476-1919-4D84-ABB2-CFC6E02F0701}"/>
              </a:ext>
            </a:extLst>
          </p:cNvPr>
          <p:cNvGrpSpPr/>
          <p:nvPr/>
        </p:nvGrpSpPr>
        <p:grpSpPr>
          <a:xfrm>
            <a:off x="5146663" y="4833554"/>
            <a:ext cx="156324" cy="171075"/>
            <a:chOff x="-159879" y="3757361"/>
            <a:chExt cx="777240" cy="850583"/>
          </a:xfrm>
        </p:grpSpPr>
        <p:sp>
          <p:nvSpPr>
            <p:cNvPr id="304" name="Freeform: Shape 191">
              <a:extLst>
                <a:ext uri="{FF2B5EF4-FFF2-40B4-BE49-F238E27FC236}">
                  <a16:creationId xmlns:a16="http://schemas.microsoft.com/office/drawing/2014/main" id="{249BF427-FE7F-48AF-A848-55131C717042}"/>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14554"/>
              <a:endParaRPr lang="en-US" dirty="0">
                <a:solidFill>
                  <a:srgbClr val="505050"/>
                </a:solidFill>
                <a:latin typeface="Segoe UI"/>
              </a:endParaRPr>
            </a:p>
          </p:txBody>
        </p:sp>
        <p:sp>
          <p:nvSpPr>
            <p:cNvPr id="305" name="Freeform: Shape 192">
              <a:extLst>
                <a:ext uri="{FF2B5EF4-FFF2-40B4-BE49-F238E27FC236}">
                  <a16:creationId xmlns:a16="http://schemas.microsoft.com/office/drawing/2014/main" id="{00206ADD-CD6E-4BD2-ABFE-9E33BE9EDCFF}"/>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14554"/>
              <a:endParaRPr lang="en-US" dirty="0">
                <a:solidFill>
                  <a:srgbClr val="505050"/>
                </a:solidFill>
                <a:latin typeface="Segoe UI"/>
              </a:endParaRPr>
            </a:p>
          </p:txBody>
        </p:sp>
        <p:sp>
          <p:nvSpPr>
            <p:cNvPr id="306" name="Freeform: Shape 193">
              <a:extLst>
                <a:ext uri="{FF2B5EF4-FFF2-40B4-BE49-F238E27FC236}">
                  <a16:creationId xmlns:a16="http://schemas.microsoft.com/office/drawing/2014/main" id="{37886583-E5D6-40A8-AB3F-03387481C606}"/>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14554"/>
              <a:endParaRPr lang="en-US" dirty="0">
                <a:solidFill>
                  <a:srgbClr val="505050"/>
                </a:solidFill>
                <a:latin typeface="Segoe UI"/>
              </a:endParaRPr>
            </a:p>
          </p:txBody>
        </p:sp>
      </p:grpSp>
      <p:grpSp>
        <p:nvGrpSpPr>
          <p:cNvPr id="307" name="Group 306">
            <a:extLst>
              <a:ext uri="{FF2B5EF4-FFF2-40B4-BE49-F238E27FC236}">
                <a16:creationId xmlns:a16="http://schemas.microsoft.com/office/drawing/2014/main" id="{B01769EF-08D6-46B9-8E80-84B990797AFC}"/>
              </a:ext>
            </a:extLst>
          </p:cNvPr>
          <p:cNvGrpSpPr/>
          <p:nvPr/>
        </p:nvGrpSpPr>
        <p:grpSpPr>
          <a:xfrm>
            <a:off x="1252333" y="5024103"/>
            <a:ext cx="272429" cy="202517"/>
            <a:chOff x="11622088" y="3221038"/>
            <a:chExt cx="958850" cy="712788"/>
          </a:xfrm>
        </p:grpSpPr>
        <p:sp>
          <p:nvSpPr>
            <p:cNvPr id="308" name="Rectangle 39">
              <a:extLst>
                <a:ext uri="{FF2B5EF4-FFF2-40B4-BE49-F238E27FC236}">
                  <a16:creationId xmlns:a16="http://schemas.microsoft.com/office/drawing/2014/main" id="{F0316210-85C5-49F3-8308-7DA89E68A024}"/>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solidFill>
                    <a:srgbClr val="FFFFFF"/>
                  </a:solid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309" name="Line 40">
              <a:extLst>
                <a:ext uri="{FF2B5EF4-FFF2-40B4-BE49-F238E27FC236}">
                  <a16:creationId xmlns:a16="http://schemas.microsoft.com/office/drawing/2014/main" id="{50A97568-D42B-47A8-9E65-F214FF528C50}"/>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310" name="Line 41">
              <a:extLst>
                <a:ext uri="{FF2B5EF4-FFF2-40B4-BE49-F238E27FC236}">
                  <a16:creationId xmlns:a16="http://schemas.microsoft.com/office/drawing/2014/main" id="{B711B79E-AD2A-44C2-BEFA-E4DBD6FA518E}"/>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grpSp>
      <p:grpSp>
        <p:nvGrpSpPr>
          <p:cNvPr id="311" name="Group 310">
            <a:extLst>
              <a:ext uri="{FF2B5EF4-FFF2-40B4-BE49-F238E27FC236}">
                <a16:creationId xmlns:a16="http://schemas.microsoft.com/office/drawing/2014/main" id="{000B2B28-4C38-40CA-BF44-F208B84477B2}"/>
              </a:ext>
            </a:extLst>
          </p:cNvPr>
          <p:cNvGrpSpPr/>
          <p:nvPr/>
        </p:nvGrpSpPr>
        <p:grpSpPr>
          <a:xfrm>
            <a:off x="2633714" y="4770716"/>
            <a:ext cx="253610" cy="200446"/>
            <a:chOff x="11757025" y="2832101"/>
            <a:chExt cx="461963" cy="365125"/>
          </a:xfrm>
        </p:grpSpPr>
        <p:sp>
          <p:nvSpPr>
            <p:cNvPr id="312" name="Freeform 30">
              <a:extLst>
                <a:ext uri="{FF2B5EF4-FFF2-40B4-BE49-F238E27FC236}">
                  <a16:creationId xmlns:a16="http://schemas.microsoft.com/office/drawing/2014/main" id="{BCDF175C-F8DE-4857-9B45-43C7F3ADC504}"/>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solidFill>
                    <a:srgbClr val="FFFFFF"/>
                  </a:solid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313" name="Line 31">
              <a:extLst>
                <a:ext uri="{FF2B5EF4-FFF2-40B4-BE49-F238E27FC236}">
                  <a16:creationId xmlns:a16="http://schemas.microsoft.com/office/drawing/2014/main" id="{91D41366-6FEE-4F32-8EA8-2A7A2B42BD98}"/>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314" name="Oval 32">
              <a:extLst>
                <a:ext uri="{FF2B5EF4-FFF2-40B4-BE49-F238E27FC236}">
                  <a16:creationId xmlns:a16="http://schemas.microsoft.com/office/drawing/2014/main" id="{354604C3-2C9E-41BD-BF6B-7A8E6ED2A4F5}"/>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315" name="Oval 33">
              <a:extLst>
                <a:ext uri="{FF2B5EF4-FFF2-40B4-BE49-F238E27FC236}">
                  <a16:creationId xmlns:a16="http://schemas.microsoft.com/office/drawing/2014/main" id="{9E5C77F1-88B0-440E-B2D4-6CEC7BE7BAE8}"/>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316" name="Oval 34">
              <a:extLst>
                <a:ext uri="{FF2B5EF4-FFF2-40B4-BE49-F238E27FC236}">
                  <a16:creationId xmlns:a16="http://schemas.microsoft.com/office/drawing/2014/main" id="{02F767D8-912A-4DE3-83E9-70121592B559}"/>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317" name="Line 35">
              <a:extLst>
                <a:ext uri="{FF2B5EF4-FFF2-40B4-BE49-F238E27FC236}">
                  <a16:creationId xmlns:a16="http://schemas.microsoft.com/office/drawing/2014/main" id="{836D2B5F-B862-4328-9C20-A5BB864FFCAA}"/>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grpSp>
      <p:grpSp>
        <p:nvGrpSpPr>
          <p:cNvPr id="318" name="Group 317">
            <a:extLst>
              <a:ext uri="{FF2B5EF4-FFF2-40B4-BE49-F238E27FC236}">
                <a16:creationId xmlns:a16="http://schemas.microsoft.com/office/drawing/2014/main" id="{9A3CEECB-DF1E-4BF6-9CCD-094DAC2FF7D9}"/>
              </a:ext>
            </a:extLst>
          </p:cNvPr>
          <p:cNvGrpSpPr/>
          <p:nvPr/>
        </p:nvGrpSpPr>
        <p:grpSpPr>
          <a:xfrm>
            <a:off x="1224134" y="5919218"/>
            <a:ext cx="318923" cy="156277"/>
            <a:chOff x="92603" y="44698"/>
            <a:chExt cx="851960" cy="353283"/>
          </a:xfrm>
        </p:grpSpPr>
        <p:sp>
          <p:nvSpPr>
            <p:cNvPr id="319" name="Oval 32">
              <a:extLst>
                <a:ext uri="{FF2B5EF4-FFF2-40B4-BE49-F238E27FC236}">
                  <a16:creationId xmlns:a16="http://schemas.microsoft.com/office/drawing/2014/main" id="{0165B22E-4EF6-4DB5-966B-305D0AED2965}"/>
                </a:ext>
              </a:extLst>
            </p:cNvPr>
            <p:cNvSpPr>
              <a:spLocks noChangeArrowheads="1"/>
            </p:cNvSpPr>
            <p:nvPr/>
          </p:nvSpPr>
          <p:spPr bwMode="auto">
            <a:xfrm>
              <a:off x="605203" y="201210"/>
              <a:ext cx="50006" cy="50248"/>
            </a:xfrm>
            <a:prstGeom prst="ellipse">
              <a:avLst/>
            </a:prstGeom>
            <a:solidFill>
              <a:srgbClr val="414142"/>
            </a:solidFill>
            <a:ln w="12700">
              <a:noFill/>
              <a:round/>
              <a:headEnd/>
              <a:tailEnd/>
            </a:ln>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320" name="Oval 33">
              <a:extLst>
                <a:ext uri="{FF2B5EF4-FFF2-40B4-BE49-F238E27FC236}">
                  <a16:creationId xmlns:a16="http://schemas.microsoft.com/office/drawing/2014/main" id="{C098AF35-3369-40A2-874D-3112A1FD482A}"/>
                </a:ext>
              </a:extLst>
            </p:cNvPr>
            <p:cNvSpPr>
              <a:spLocks noChangeArrowheads="1"/>
            </p:cNvSpPr>
            <p:nvPr/>
          </p:nvSpPr>
          <p:spPr bwMode="auto">
            <a:xfrm>
              <a:off x="702439" y="201210"/>
              <a:ext cx="50006" cy="50248"/>
            </a:xfrm>
            <a:prstGeom prst="ellipse">
              <a:avLst/>
            </a:prstGeom>
            <a:solidFill>
              <a:srgbClr val="414142"/>
            </a:solidFill>
            <a:ln w="12700">
              <a:noFill/>
              <a:round/>
              <a:headEnd/>
              <a:tailEnd/>
            </a:ln>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321" name="Oval 34">
              <a:extLst>
                <a:ext uri="{FF2B5EF4-FFF2-40B4-BE49-F238E27FC236}">
                  <a16:creationId xmlns:a16="http://schemas.microsoft.com/office/drawing/2014/main" id="{927B4947-A7EC-427F-92F9-96CE59539112}"/>
                </a:ext>
              </a:extLst>
            </p:cNvPr>
            <p:cNvSpPr>
              <a:spLocks noChangeArrowheads="1"/>
            </p:cNvSpPr>
            <p:nvPr/>
          </p:nvSpPr>
          <p:spPr bwMode="auto">
            <a:xfrm>
              <a:off x="796396" y="201210"/>
              <a:ext cx="50006" cy="50248"/>
            </a:xfrm>
            <a:prstGeom prst="ellipse">
              <a:avLst/>
            </a:prstGeom>
            <a:solidFill>
              <a:srgbClr val="414142"/>
            </a:solidFill>
            <a:ln w="12700">
              <a:noFill/>
              <a:round/>
              <a:headEnd/>
              <a:tailEnd/>
            </a:ln>
          </p:spPr>
          <p:txBody>
            <a:bodyPr vert="horz" wrap="square" lIns="87891" tIns="43946" rIns="87891" bIns="43946" numCol="1" anchor="t" anchorCtr="0" compatLnSpc="1">
              <a:prstTxWarp prst="textNoShape">
                <a:avLst/>
              </a:prstTxWarp>
            </a:bodyPr>
            <a:lstStyle/>
            <a:p>
              <a:pPr defTabSz="914554"/>
              <a:endParaRPr lang="en-US" dirty="0">
                <a:solidFill>
                  <a:srgbClr val="505050"/>
                </a:solidFill>
                <a:latin typeface="Segoe UI"/>
              </a:endParaRPr>
            </a:p>
          </p:txBody>
        </p:sp>
        <p:sp>
          <p:nvSpPr>
            <p:cNvPr id="322" name="Rectangle: Rounded Corners 270">
              <a:extLst>
                <a:ext uri="{FF2B5EF4-FFF2-40B4-BE49-F238E27FC236}">
                  <a16:creationId xmlns:a16="http://schemas.microsoft.com/office/drawing/2014/main" id="{F28E0BF0-A6C7-4A89-98BD-2DF63ADC5872}"/>
                </a:ext>
              </a:extLst>
            </p:cNvPr>
            <p:cNvSpPr/>
            <p:nvPr/>
          </p:nvSpPr>
          <p:spPr bwMode="auto">
            <a:xfrm>
              <a:off x="92603" y="44698"/>
              <a:ext cx="851960" cy="353283"/>
            </a:xfrm>
            <a:prstGeom prst="roundRect">
              <a:avLst>
                <a:gd name="adj" fmla="val 5112"/>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algn="ctr" defTabSz="896277" fontAlgn="base">
                <a:lnSpc>
                  <a:spcPct val="90000"/>
                </a:lnSpc>
                <a:spcBef>
                  <a:spcPct val="0"/>
                </a:spcBef>
                <a:spcAft>
                  <a:spcPct val="0"/>
                </a:spcAft>
              </a:pPr>
              <a:endParaRPr lang="en-US" sz="230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3" name="Rectangle: Rounded Corners 271">
              <a:extLst>
                <a:ext uri="{FF2B5EF4-FFF2-40B4-BE49-F238E27FC236}">
                  <a16:creationId xmlns:a16="http://schemas.microsoft.com/office/drawing/2014/main" id="{1F12211D-2C0E-4BA4-B07F-AF4C55D4AD36}"/>
                </a:ext>
              </a:extLst>
            </p:cNvPr>
            <p:cNvSpPr/>
            <p:nvPr/>
          </p:nvSpPr>
          <p:spPr bwMode="auto">
            <a:xfrm>
              <a:off x="196192" y="173038"/>
              <a:ext cx="297827" cy="99345"/>
            </a:xfrm>
            <a:prstGeom prst="roundRect">
              <a:avLst>
                <a:gd name="adj" fmla="val 11824"/>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algn="ctr" defTabSz="896277" fontAlgn="base">
                <a:lnSpc>
                  <a:spcPct val="90000"/>
                </a:lnSpc>
                <a:spcBef>
                  <a:spcPct val="0"/>
                </a:spcBef>
                <a:spcAft>
                  <a:spcPct val="0"/>
                </a:spcAft>
              </a:pPr>
              <a:endParaRPr lang="en-US" sz="2307"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247801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3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3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4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7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8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1"/>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02"/>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27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7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74"/>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7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7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77"/>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78"/>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79"/>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80"/>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9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99"/>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303"/>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307"/>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311"/>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318"/>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8"/>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2"/>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24"/>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25"/>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26"/>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27"/>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28"/>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29"/>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30"/>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31"/>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32"/>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33"/>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58"/>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62"/>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66"/>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70"/>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75"/>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90"/>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p:bldP spid="10" grpId="0"/>
      <p:bldP spid="11" grpId="0"/>
      <p:bldP spid="12" grpId="0"/>
      <p:bldP spid="13" grpId="0" animBg="1"/>
      <p:bldP spid="14" grpId="0" animBg="1"/>
      <p:bldP spid="15" grpId="0" animBg="1"/>
      <p:bldP spid="16" grpId="0" animBg="1"/>
      <p:bldP spid="17" grpId="0" animBg="1"/>
      <p:bldP spid="18" grpId="0" animBg="1"/>
      <p:bldP spid="19"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272" grpId="0" animBg="1"/>
      <p:bldP spid="273" grpId="0" animBg="1"/>
      <p:bldP spid="274" grpId="0" animBg="1"/>
      <p:bldP spid="275" grpId="0" animBg="1"/>
      <p:bldP spid="276" grpId="0" animBg="1"/>
      <p:bldP spid="277" grpId="0" animBg="1"/>
      <p:bldP spid="278" grpId="0" animBg="1"/>
      <p:bldP spid="27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59036-7F77-4D30-8E51-7F95F095B9F7}"/>
              </a:ext>
            </a:extLst>
          </p:cNvPr>
          <p:cNvSpPr>
            <a:spLocks noGrp="1"/>
          </p:cNvSpPr>
          <p:nvPr>
            <p:ph type="title"/>
          </p:nvPr>
        </p:nvSpPr>
        <p:spPr/>
        <p:txBody>
          <a:bodyPr/>
          <a:lstStyle/>
          <a:p>
            <a:r>
              <a:rPr lang="en-US" dirty="0"/>
              <a:t>Software Innovation </a:t>
            </a:r>
            <a:r>
              <a:rPr lang="en-US" b="1" dirty="0">
                <a:solidFill>
                  <a:schemeClr val="accent1"/>
                </a:solidFill>
              </a:rPr>
              <a:t>Synthesis</a:t>
            </a:r>
          </a:p>
        </p:txBody>
      </p:sp>
      <p:sp>
        <p:nvSpPr>
          <p:cNvPr id="6" name="Rectangle 5">
            <a:extLst>
              <a:ext uri="{FF2B5EF4-FFF2-40B4-BE49-F238E27FC236}">
                <a16:creationId xmlns:a16="http://schemas.microsoft.com/office/drawing/2014/main" id="{A0F2F59B-DA37-46AA-A145-19FD8A53775B}"/>
              </a:ext>
            </a:extLst>
          </p:cNvPr>
          <p:cNvSpPr/>
          <p:nvPr/>
        </p:nvSpPr>
        <p:spPr bwMode="auto">
          <a:xfrm>
            <a:off x="1036864" y="3132318"/>
            <a:ext cx="2696935" cy="17308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DevOps</a:t>
            </a:r>
          </a:p>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(Optimizing how applications are build, delivered and Managed)</a:t>
            </a: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C98B5C38-AF7C-4859-B5A3-5046B347213D}"/>
              </a:ext>
            </a:extLst>
          </p:cNvPr>
          <p:cNvSpPr/>
          <p:nvPr/>
        </p:nvSpPr>
        <p:spPr bwMode="auto">
          <a:xfrm>
            <a:off x="4650240" y="1366419"/>
            <a:ext cx="2696935" cy="15247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Containers</a:t>
            </a:r>
          </a:p>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(Standardization of the application packaging)</a:t>
            </a:r>
          </a:p>
        </p:txBody>
      </p:sp>
      <p:sp>
        <p:nvSpPr>
          <p:cNvPr id="8" name="Rectangle 7">
            <a:extLst>
              <a:ext uri="{FF2B5EF4-FFF2-40B4-BE49-F238E27FC236}">
                <a16:creationId xmlns:a16="http://schemas.microsoft.com/office/drawing/2014/main" id="{2EB36335-AD39-438E-81DF-2098D99906D2}"/>
              </a:ext>
            </a:extLst>
          </p:cNvPr>
          <p:cNvSpPr/>
          <p:nvPr/>
        </p:nvSpPr>
        <p:spPr bwMode="auto">
          <a:xfrm>
            <a:off x="8297636" y="3042512"/>
            <a:ext cx="3254828" cy="171726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Microservices</a:t>
            </a:r>
          </a:p>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(Optimizing how applications are composed)</a:t>
            </a:r>
          </a:p>
        </p:txBody>
      </p:sp>
      <p:sp>
        <p:nvSpPr>
          <p:cNvPr id="9" name="Rectangle 8">
            <a:extLst>
              <a:ext uri="{FF2B5EF4-FFF2-40B4-BE49-F238E27FC236}">
                <a16:creationId xmlns:a16="http://schemas.microsoft.com/office/drawing/2014/main" id="{A9DE6A87-F7C0-4444-9E02-C0434FD37059}"/>
              </a:ext>
            </a:extLst>
          </p:cNvPr>
          <p:cNvSpPr/>
          <p:nvPr/>
        </p:nvSpPr>
        <p:spPr bwMode="auto">
          <a:xfrm>
            <a:off x="4453618" y="5042805"/>
            <a:ext cx="3158219" cy="16110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Cloud Orchestrators</a:t>
            </a:r>
          </a:p>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(Efficient ways to deliver Infrastructure for Applications)</a:t>
            </a:r>
          </a:p>
        </p:txBody>
      </p:sp>
      <p:sp>
        <p:nvSpPr>
          <p:cNvPr id="10" name="TextBox 9">
            <a:extLst>
              <a:ext uri="{FF2B5EF4-FFF2-40B4-BE49-F238E27FC236}">
                <a16:creationId xmlns:a16="http://schemas.microsoft.com/office/drawing/2014/main" id="{D4142BE4-B8B3-441B-A053-4EEBC454B37E}"/>
              </a:ext>
            </a:extLst>
          </p:cNvPr>
          <p:cNvSpPr txBox="1"/>
          <p:nvPr/>
        </p:nvSpPr>
        <p:spPr>
          <a:xfrm>
            <a:off x="5003346" y="3517600"/>
            <a:ext cx="2024743"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Better Software</a:t>
            </a:r>
          </a:p>
        </p:txBody>
      </p:sp>
      <p:sp>
        <p:nvSpPr>
          <p:cNvPr id="11" name="Arrow: Right 10">
            <a:extLst>
              <a:ext uri="{FF2B5EF4-FFF2-40B4-BE49-F238E27FC236}">
                <a16:creationId xmlns:a16="http://schemas.microsoft.com/office/drawing/2014/main" id="{300D701D-3020-4032-91AB-B3CEFCC2B25E}"/>
              </a:ext>
            </a:extLst>
          </p:cNvPr>
          <p:cNvSpPr/>
          <p:nvPr/>
        </p:nvSpPr>
        <p:spPr bwMode="auto">
          <a:xfrm>
            <a:off x="3918857" y="3722914"/>
            <a:ext cx="963386" cy="555172"/>
          </a:xfrm>
          <a:prstGeom prst="rightArrow">
            <a:avLst/>
          </a:prstGeom>
          <a:solidFill>
            <a:schemeClr val="tx2">
              <a:lumMod val="60000"/>
              <a:lumOff val="40000"/>
            </a:schemeClr>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Arrow: Right 11">
            <a:extLst>
              <a:ext uri="{FF2B5EF4-FFF2-40B4-BE49-F238E27FC236}">
                <a16:creationId xmlns:a16="http://schemas.microsoft.com/office/drawing/2014/main" id="{0A5E993F-F5A4-47E7-B8D3-B1A980607B72}"/>
              </a:ext>
            </a:extLst>
          </p:cNvPr>
          <p:cNvSpPr/>
          <p:nvPr/>
        </p:nvSpPr>
        <p:spPr bwMode="auto">
          <a:xfrm rot="10800000">
            <a:off x="7149192" y="3725587"/>
            <a:ext cx="963386" cy="555172"/>
          </a:xfrm>
          <a:prstGeom prst="rightArrow">
            <a:avLst/>
          </a:prstGeom>
          <a:solidFill>
            <a:schemeClr val="tx2">
              <a:lumMod val="60000"/>
              <a:lumOff val="40000"/>
            </a:schemeClr>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Arrow: Right 12">
            <a:extLst>
              <a:ext uri="{FF2B5EF4-FFF2-40B4-BE49-F238E27FC236}">
                <a16:creationId xmlns:a16="http://schemas.microsoft.com/office/drawing/2014/main" id="{DA575D60-B5D6-4D07-B3FE-68D46630C666}"/>
              </a:ext>
            </a:extLst>
          </p:cNvPr>
          <p:cNvSpPr/>
          <p:nvPr/>
        </p:nvSpPr>
        <p:spPr bwMode="auto">
          <a:xfrm rot="16200000">
            <a:off x="5770108" y="4442238"/>
            <a:ext cx="525238" cy="555172"/>
          </a:xfrm>
          <a:prstGeom prst="rightArrow">
            <a:avLst/>
          </a:prstGeom>
          <a:solidFill>
            <a:schemeClr val="tx2">
              <a:lumMod val="60000"/>
              <a:lumOff val="40000"/>
            </a:schemeClr>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Arrow: Right 13">
            <a:extLst>
              <a:ext uri="{FF2B5EF4-FFF2-40B4-BE49-F238E27FC236}">
                <a16:creationId xmlns:a16="http://schemas.microsoft.com/office/drawing/2014/main" id="{A7AF80B5-77F7-4650-9D1C-1AFE35720CCF}"/>
              </a:ext>
            </a:extLst>
          </p:cNvPr>
          <p:cNvSpPr/>
          <p:nvPr/>
        </p:nvSpPr>
        <p:spPr bwMode="auto">
          <a:xfrm rot="5400000">
            <a:off x="5736089" y="2998053"/>
            <a:ext cx="525238" cy="555172"/>
          </a:xfrm>
          <a:prstGeom prst="rightArrow">
            <a:avLst/>
          </a:prstGeom>
          <a:solidFill>
            <a:schemeClr val="tx2">
              <a:lumMod val="60000"/>
              <a:lumOff val="40000"/>
            </a:schemeClr>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3330562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7E70-B7C5-EC4B-B681-72E4872E1E39}"/>
              </a:ext>
            </a:extLst>
          </p:cNvPr>
          <p:cNvSpPr>
            <a:spLocks noGrp="1"/>
          </p:cNvSpPr>
          <p:nvPr>
            <p:ph type="title"/>
          </p:nvPr>
        </p:nvSpPr>
        <p:spPr/>
        <p:txBody>
          <a:bodyPr/>
          <a:lstStyle/>
          <a:p>
            <a:r>
              <a:rPr lang="en-US" dirty="0"/>
              <a:t>Deployment strategies</a:t>
            </a:r>
          </a:p>
        </p:txBody>
      </p:sp>
      <p:sp>
        <p:nvSpPr>
          <p:cNvPr id="5" name="Rectangle 4">
            <a:extLst>
              <a:ext uri="{FF2B5EF4-FFF2-40B4-BE49-F238E27FC236}">
                <a16:creationId xmlns:a16="http://schemas.microsoft.com/office/drawing/2014/main" id="{0C6318AB-2DF3-8A4D-AFF2-7030286DAC23}"/>
              </a:ext>
            </a:extLst>
          </p:cNvPr>
          <p:cNvSpPr/>
          <p:nvPr/>
        </p:nvSpPr>
        <p:spPr>
          <a:xfrm>
            <a:off x="73572" y="6428398"/>
            <a:ext cx="12118428" cy="276999"/>
          </a:xfrm>
          <a:prstGeom prst="rect">
            <a:avLst/>
          </a:prstGeom>
        </p:spPr>
        <p:txBody>
          <a:bodyPr wrap="square">
            <a:spAutoFit/>
          </a:bodyPr>
          <a:lstStyle/>
          <a:p>
            <a:r>
              <a:rPr lang="en-US" sz="1200" dirty="0">
                <a:solidFill>
                  <a:schemeClr val="bg1"/>
                </a:solidFill>
              </a:rPr>
              <a:t>https://container-</a:t>
            </a:r>
            <a:r>
              <a:rPr lang="en-US" sz="1200" dirty="0" err="1">
                <a:solidFill>
                  <a:schemeClr val="bg1"/>
                </a:solidFill>
              </a:rPr>
              <a:t>solutions.com</a:t>
            </a:r>
            <a:r>
              <a:rPr lang="en-US" sz="1200" dirty="0">
                <a:solidFill>
                  <a:schemeClr val="bg1"/>
                </a:solidFill>
              </a:rPr>
              <a:t>/deployment-strategies/</a:t>
            </a:r>
          </a:p>
        </p:txBody>
      </p:sp>
      <p:sp>
        <p:nvSpPr>
          <p:cNvPr id="4" name="TextBox 3">
            <a:extLst>
              <a:ext uri="{FF2B5EF4-FFF2-40B4-BE49-F238E27FC236}">
                <a16:creationId xmlns:a16="http://schemas.microsoft.com/office/drawing/2014/main" id="{4824AD44-2BB4-CA45-A152-5ACC0312A903}"/>
              </a:ext>
            </a:extLst>
          </p:cNvPr>
          <p:cNvSpPr txBox="1"/>
          <p:nvPr/>
        </p:nvSpPr>
        <p:spPr>
          <a:xfrm>
            <a:off x="588579" y="1502979"/>
            <a:ext cx="10794124" cy="2674578"/>
          </a:xfrm>
          <a:prstGeom prst="rect">
            <a:avLst/>
          </a:prstGeom>
          <a:noFill/>
        </p:spPr>
        <p:txBody>
          <a:bodyPr wrap="square" lIns="182880" tIns="146304" rIns="182880" bIns="146304" rtlCol="0">
            <a:spAutoFit/>
          </a:bodyPr>
          <a:lstStyle/>
          <a:p>
            <a:pPr marL="342900" indent="-342900">
              <a:lnSpc>
                <a:spcPct val="90000"/>
              </a:lnSpc>
              <a:spcAft>
                <a:spcPts val="600"/>
              </a:spcAft>
              <a:buFontTx/>
              <a:buChar char="-"/>
            </a:pPr>
            <a:r>
              <a:rPr lang="en-US" sz="2400" b="1" dirty="0">
                <a:gradFill>
                  <a:gsLst>
                    <a:gs pos="2917">
                      <a:schemeClr val="tx1"/>
                    </a:gs>
                    <a:gs pos="30000">
                      <a:schemeClr val="tx1"/>
                    </a:gs>
                  </a:gsLst>
                  <a:lin ang="5400000" scaled="0"/>
                </a:gradFill>
              </a:rPr>
              <a:t>Recreate</a:t>
            </a:r>
          </a:p>
          <a:p>
            <a:pPr marL="342900" indent="-342900">
              <a:lnSpc>
                <a:spcPct val="90000"/>
              </a:lnSpc>
              <a:spcAft>
                <a:spcPts val="600"/>
              </a:spcAft>
              <a:buFontTx/>
              <a:buChar char="-"/>
            </a:pPr>
            <a:r>
              <a:rPr lang="en-US" sz="2400" b="1" dirty="0">
                <a:gradFill>
                  <a:gsLst>
                    <a:gs pos="2917">
                      <a:schemeClr val="tx1"/>
                    </a:gs>
                    <a:gs pos="30000">
                      <a:schemeClr val="tx1"/>
                    </a:gs>
                  </a:gsLst>
                  <a:lin ang="5400000" scaled="0"/>
                </a:gradFill>
              </a:rPr>
              <a:t>Rolling update</a:t>
            </a:r>
          </a:p>
          <a:p>
            <a:pPr marL="342900" indent="-342900">
              <a:lnSpc>
                <a:spcPct val="90000"/>
              </a:lnSpc>
              <a:spcAft>
                <a:spcPts val="600"/>
              </a:spcAft>
              <a:buFontTx/>
              <a:buChar char="-"/>
            </a:pPr>
            <a:r>
              <a:rPr lang="en-US" sz="2400" b="1" dirty="0">
                <a:gradFill>
                  <a:gsLst>
                    <a:gs pos="2917">
                      <a:schemeClr val="tx1"/>
                    </a:gs>
                    <a:gs pos="30000">
                      <a:schemeClr val="tx1"/>
                    </a:gs>
                  </a:gsLst>
                  <a:lin ang="5400000" scaled="0"/>
                </a:gradFill>
              </a:rPr>
              <a:t>Blue/green</a:t>
            </a:r>
          </a:p>
          <a:p>
            <a:pPr marL="342900" indent="-342900">
              <a:lnSpc>
                <a:spcPct val="90000"/>
              </a:lnSpc>
              <a:spcAft>
                <a:spcPts val="600"/>
              </a:spcAft>
              <a:buFontTx/>
              <a:buChar char="-"/>
            </a:pPr>
            <a:r>
              <a:rPr lang="en-US" sz="2400" b="1" dirty="0">
                <a:gradFill>
                  <a:gsLst>
                    <a:gs pos="2917">
                      <a:schemeClr val="tx1"/>
                    </a:gs>
                    <a:gs pos="30000">
                      <a:schemeClr val="tx1"/>
                    </a:gs>
                  </a:gsLst>
                  <a:lin ang="5400000" scaled="0"/>
                </a:gradFill>
              </a:rPr>
              <a:t>Canary release</a:t>
            </a:r>
          </a:p>
          <a:p>
            <a:pPr marL="342900" indent="-342900">
              <a:lnSpc>
                <a:spcPct val="90000"/>
              </a:lnSpc>
              <a:spcAft>
                <a:spcPts val="600"/>
              </a:spcAft>
              <a:buFontTx/>
              <a:buChar char="-"/>
            </a:pPr>
            <a:r>
              <a:rPr lang="en-US" sz="2400" b="1" dirty="0">
                <a:gradFill>
                  <a:gsLst>
                    <a:gs pos="2917">
                      <a:schemeClr val="tx1"/>
                    </a:gs>
                    <a:gs pos="30000">
                      <a:schemeClr val="tx1"/>
                    </a:gs>
                  </a:gsLst>
                  <a:lin ang="5400000" scaled="0"/>
                </a:gradFill>
              </a:rPr>
              <a:t>A/B testing</a:t>
            </a:r>
          </a:p>
          <a:p>
            <a:pPr marL="342900" indent="-342900">
              <a:lnSpc>
                <a:spcPct val="90000"/>
              </a:lnSpc>
              <a:spcAft>
                <a:spcPts val="600"/>
              </a:spcAft>
              <a:buFontTx/>
              <a:buChar char="-"/>
            </a:pPr>
            <a:r>
              <a:rPr lang="en-US" sz="2400" b="1" dirty="0">
                <a:gradFill>
                  <a:gsLst>
                    <a:gs pos="2917">
                      <a:schemeClr val="tx1"/>
                    </a:gs>
                    <a:gs pos="30000">
                      <a:schemeClr val="tx1"/>
                    </a:gs>
                  </a:gsLst>
                  <a:lin ang="5400000" scaled="0"/>
                </a:gradFill>
              </a:rPr>
              <a:t>Shadow deploy (feature-flag)</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9875093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7E70-B7C5-EC4B-B681-72E4872E1E39}"/>
              </a:ext>
            </a:extLst>
          </p:cNvPr>
          <p:cNvSpPr>
            <a:spLocks noGrp="1"/>
          </p:cNvSpPr>
          <p:nvPr>
            <p:ph type="title"/>
          </p:nvPr>
        </p:nvSpPr>
        <p:spPr/>
        <p:txBody>
          <a:bodyPr/>
          <a:lstStyle/>
          <a:p>
            <a:r>
              <a:rPr lang="en-US" dirty="0"/>
              <a:t>Recreate deployment</a:t>
            </a:r>
          </a:p>
        </p:txBody>
      </p:sp>
      <p:pic>
        <p:nvPicPr>
          <p:cNvPr id="7" name="Picture 6">
            <a:extLst>
              <a:ext uri="{FF2B5EF4-FFF2-40B4-BE49-F238E27FC236}">
                <a16:creationId xmlns:a16="http://schemas.microsoft.com/office/drawing/2014/main" id="{E69D8713-7079-A94D-A4A5-7D51D856DF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169" y="1190767"/>
            <a:ext cx="7633661" cy="5066080"/>
          </a:xfrm>
          <a:prstGeom prst="rect">
            <a:avLst/>
          </a:prstGeom>
        </p:spPr>
      </p:pic>
    </p:spTree>
    <p:extLst>
      <p:ext uri="{BB962C8B-B14F-4D97-AF65-F5344CB8AC3E}">
        <p14:creationId xmlns:p14="http://schemas.microsoft.com/office/powerpoint/2010/main" val="213910936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7E70-B7C5-EC4B-B681-72E4872E1E39}"/>
              </a:ext>
            </a:extLst>
          </p:cNvPr>
          <p:cNvSpPr>
            <a:spLocks noGrp="1"/>
          </p:cNvSpPr>
          <p:nvPr>
            <p:ph type="title"/>
          </p:nvPr>
        </p:nvSpPr>
        <p:spPr/>
        <p:txBody>
          <a:bodyPr/>
          <a:lstStyle/>
          <a:p>
            <a:r>
              <a:rPr lang="en-US" dirty="0"/>
              <a:t>Rolling update</a:t>
            </a:r>
          </a:p>
        </p:txBody>
      </p:sp>
      <p:pic>
        <p:nvPicPr>
          <p:cNvPr id="4" name="Picture 3">
            <a:extLst>
              <a:ext uri="{FF2B5EF4-FFF2-40B4-BE49-F238E27FC236}">
                <a16:creationId xmlns:a16="http://schemas.microsoft.com/office/drawing/2014/main" id="{5C4155AC-3255-BB48-86D9-90CA1AFBDF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832" y="1190767"/>
            <a:ext cx="7632335" cy="5065200"/>
          </a:xfrm>
          <a:prstGeom prst="rect">
            <a:avLst/>
          </a:prstGeom>
        </p:spPr>
      </p:pic>
    </p:spTree>
    <p:extLst>
      <p:ext uri="{BB962C8B-B14F-4D97-AF65-F5344CB8AC3E}">
        <p14:creationId xmlns:p14="http://schemas.microsoft.com/office/powerpoint/2010/main" val="104299503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7E70-B7C5-EC4B-B681-72E4872E1E39}"/>
              </a:ext>
            </a:extLst>
          </p:cNvPr>
          <p:cNvSpPr>
            <a:spLocks noGrp="1"/>
          </p:cNvSpPr>
          <p:nvPr>
            <p:ph type="title"/>
          </p:nvPr>
        </p:nvSpPr>
        <p:spPr/>
        <p:txBody>
          <a:bodyPr/>
          <a:lstStyle/>
          <a:p>
            <a:r>
              <a:rPr lang="en-US" dirty="0"/>
              <a:t>Blue/Green</a:t>
            </a:r>
          </a:p>
        </p:txBody>
      </p:sp>
      <p:pic>
        <p:nvPicPr>
          <p:cNvPr id="4" name="Picture 3">
            <a:extLst>
              <a:ext uri="{FF2B5EF4-FFF2-40B4-BE49-F238E27FC236}">
                <a16:creationId xmlns:a16="http://schemas.microsoft.com/office/drawing/2014/main" id="{C6BEE125-5DDF-CE40-9CB7-E74354208D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832" y="1190767"/>
            <a:ext cx="7632335" cy="5065200"/>
          </a:xfrm>
          <a:prstGeom prst="rect">
            <a:avLst/>
          </a:prstGeom>
        </p:spPr>
      </p:pic>
    </p:spTree>
    <p:extLst>
      <p:ext uri="{BB962C8B-B14F-4D97-AF65-F5344CB8AC3E}">
        <p14:creationId xmlns:p14="http://schemas.microsoft.com/office/powerpoint/2010/main" val="43850039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7E70-B7C5-EC4B-B681-72E4872E1E39}"/>
              </a:ext>
            </a:extLst>
          </p:cNvPr>
          <p:cNvSpPr>
            <a:spLocks noGrp="1"/>
          </p:cNvSpPr>
          <p:nvPr>
            <p:ph type="title"/>
          </p:nvPr>
        </p:nvSpPr>
        <p:spPr/>
        <p:txBody>
          <a:bodyPr/>
          <a:lstStyle/>
          <a:p>
            <a:r>
              <a:rPr lang="en-US" dirty="0"/>
              <a:t>Canary testing</a:t>
            </a:r>
          </a:p>
        </p:txBody>
      </p:sp>
      <p:pic>
        <p:nvPicPr>
          <p:cNvPr id="4" name="Picture 3">
            <a:extLst>
              <a:ext uri="{FF2B5EF4-FFF2-40B4-BE49-F238E27FC236}">
                <a16:creationId xmlns:a16="http://schemas.microsoft.com/office/drawing/2014/main" id="{12FE1BCB-B706-3847-8EE2-0F04687CEB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832" y="1190767"/>
            <a:ext cx="7632335" cy="5065200"/>
          </a:xfrm>
          <a:prstGeom prst="rect">
            <a:avLst/>
          </a:prstGeom>
        </p:spPr>
      </p:pic>
    </p:spTree>
    <p:extLst>
      <p:ext uri="{BB962C8B-B14F-4D97-AF65-F5344CB8AC3E}">
        <p14:creationId xmlns:p14="http://schemas.microsoft.com/office/powerpoint/2010/main" val="263816392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7E70-B7C5-EC4B-B681-72E4872E1E39}"/>
              </a:ext>
            </a:extLst>
          </p:cNvPr>
          <p:cNvSpPr>
            <a:spLocks noGrp="1"/>
          </p:cNvSpPr>
          <p:nvPr>
            <p:ph type="title"/>
          </p:nvPr>
        </p:nvSpPr>
        <p:spPr/>
        <p:txBody>
          <a:bodyPr/>
          <a:lstStyle/>
          <a:p>
            <a:r>
              <a:rPr lang="en-US" dirty="0"/>
              <a:t>A/B testing</a:t>
            </a:r>
          </a:p>
        </p:txBody>
      </p:sp>
      <p:pic>
        <p:nvPicPr>
          <p:cNvPr id="4" name="Picture 3">
            <a:extLst>
              <a:ext uri="{FF2B5EF4-FFF2-40B4-BE49-F238E27FC236}">
                <a16:creationId xmlns:a16="http://schemas.microsoft.com/office/drawing/2014/main" id="{EDBC216B-84FF-C747-A0A5-BDE93BE837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2710" y="1190767"/>
            <a:ext cx="7626580" cy="5065200"/>
          </a:xfrm>
          <a:prstGeom prst="rect">
            <a:avLst/>
          </a:prstGeom>
        </p:spPr>
      </p:pic>
    </p:spTree>
    <p:extLst>
      <p:ext uri="{BB962C8B-B14F-4D97-AF65-F5344CB8AC3E}">
        <p14:creationId xmlns:p14="http://schemas.microsoft.com/office/powerpoint/2010/main" val="344761656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7E70-B7C5-EC4B-B681-72E4872E1E39}"/>
              </a:ext>
            </a:extLst>
          </p:cNvPr>
          <p:cNvSpPr>
            <a:spLocks noGrp="1"/>
          </p:cNvSpPr>
          <p:nvPr>
            <p:ph type="title"/>
          </p:nvPr>
        </p:nvSpPr>
        <p:spPr/>
        <p:txBody>
          <a:bodyPr/>
          <a:lstStyle/>
          <a:p>
            <a:r>
              <a:rPr lang="en-US" dirty="0"/>
              <a:t>Shadow (feature-flag)</a:t>
            </a:r>
          </a:p>
        </p:txBody>
      </p:sp>
      <p:pic>
        <p:nvPicPr>
          <p:cNvPr id="4" name="Picture 3">
            <a:extLst>
              <a:ext uri="{FF2B5EF4-FFF2-40B4-BE49-F238E27FC236}">
                <a16:creationId xmlns:a16="http://schemas.microsoft.com/office/drawing/2014/main" id="{05D2DB86-DED8-2348-BAE5-427BA01FF7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832" y="1087395"/>
            <a:ext cx="7632335" cy="5065200"/>
          </a:xfrm>
          <a:prstGeom prst="rect">
            <a:avLst/>
          </a:prstGeom>
        </p:spPr>
      </p:pic>
    </p:spTree>
    <p:extLst>
      <p:ext uri="{BB962C8B-B14F-4D97-AF65-F5344CB8AC3E}">
        <p14:creationId xmlns:p14="http://schemas.microsoft.com/office/powerpoint/2010/main" val="40227655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151CD-FA38-6144-BBF4-0321A8938CBE}"/>
              </a:ext>
            </a:extLst>
          </p:cNvPr>
          <p:cNvSpPr>
            <a:spLocks noGrp="1"/>
          </p:cNvSpPr>
          <p:nvPr>
            <p:ph type="title"/>
          </p:nvPr>
        </p:nvSpPr>
        <p:spPr/>
        <p:txBody>
          <a:bodyPr/>
          <a:lstStyle/>
          <a:p>
            <a:r>
              <a:rPr lang="en-US" dirty="0"/>
              <a:t>Economics of deployments</a:t>
            </a:r>
          </a:p>
        </p:txBody>
      </p:sp>
      <p:pic>
        <p:nvPicPr>
          <p:cNvPr id="3" name="Picture 2">
            <a:extLst>
              <a:ext uri="{FF2B5EF4-FFF2-40B4-BE49-F238E27FC236}">
                <a16:creationId xmlns:a16="http://schemas.microsoft.com/office/drawing/2014/main" id="{DF8E2C69-9078-0E45-96BB-B041273A6951}"/>
              </a:ext>
            </a:extLst>
          </p:cNvPr>
          <p:cNvPicPr>
            <a:picLocks noChangeAspect="1"/>
          </p:cNvPicPr>
          <p:nvPr/>
        </p:nvPicPr>
        <p:blipFill>
          <a:blip r:embed="rId2"/>
          <a:stretch>
            <a:fillRect/>
          </a:stretch>
        </p:blipFill>
        <p:spPr>
          <a:xfrm>
            <a:off x="268928" y="3883981"/>
            <a:ext cx="10024110" cy="2928500"/>
          </a:xfrm>
          <a:prstGeom prst="rect">
            <a:avLst/>
          </a:prstGeom>
        </p:spPr>
      </p:pic>
      <p:pic>
        <p:nvPicPr>
          <p:cNvPr id="4" name="Picture 3">
            <a:extLst>
              <a:ext uri="{FF2B5EF4-FFF2-40B4-BE49-F238E27FC236}">
                <a16:creationId xmlns:a16="http://schemas.microsoft.com/office/drawing/2014/main" id="{82F47B2A-4011-934D-A269-D8C9ADA48AF2}"/>
              </a:ext>
            </a:extLst>
          </p:cNvPr>
          <p:cNvPicPr>
            <a:picLocks noChangeAspect="1"/>
          </p:cNvPicPr>
          <p:nvPr/>
        </p:nvPicPr>
        <p:blipFill>
          <a:blip r:embed="rId3"/>
          <a:stretch>
            <a:fillRect/>
          </a:stretch>
        </p:blipFill>
        <p:spPr>
          <a:xfrm>
            <a:off x="354330" y="1299759"/>
            <a:ext cx="4307079" cy="2475230"/>
          </a:xfrm>
          <a:prstGeom prst="rect">
            <a:avLst/>
          </a:prstGeom>
        </p:spPr>
      </p:pic>
      <p:pic>
        <p:nvPicPr>
          <p:cNvPr id="5" name="Google Shape;587;p48">
            <a:extLst>
              <a:ext uri="{FF2B5EF4-FFF2-40B4-BE49-F238E27FC236}">
                <a16:creationId xmlns:a16="http://schemas.microsoft.com/office/drawing/2014/main" id="{476BAD28-4E9E-8244-B56D-64F6DB8578B9}"/>
              </a:ext>
            </a:extLst>
          </p:cNvPr>
          <p:cNvPicPr preferRelativeResize="0"/>
          <p:nvPr/>
        </p:nvPicPr>
        <p:blipFill rotWithShape="1">
          <a:blip r:embed="rId4">
            <a:alphaModFix/>
          </a:blip>
          <a:srcRect l="48938" b="51000"/>
          <a:stretch/>
        </p:blipFill>
        <p:spPr>
          <a:xfrm>
            <a:off x="5429264" y="1190767"/>
            <a:ext cx="4399006" cy="2670956"/>
          </a:xfrm>
          <a:prstGeom prst="rect">
            <a:avLst/>
          </a:prstGeom>
          <a:noFill/>
          <a:ln>
            <a:noFill/>
          </a:ln>
        </p:spPr>
      </p:pic>
    </p:spTree>
    <p:extLst>
      <p:ext uri="{BB962C8B-B14F-4D97-AF65-F5344CB8AC3E}">
        <p14:creationId xmlns:p14="http://schemas.microsoft.com/office/powerpoint/2010/main" val="352310139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FD3C1-B0DB-7246-BFD1-EFF38BEBCC34}"/>
              </a:ext>
            </a:extLst>
          </p:cNvPr>
          <p:cNvSpPr>
            <a:spLocks noGrp="1"/>
          </p:cNvSpPr>
          <p:nvPr>
            <p:ph type="title"/>
          </p:nvPr>
        </p:nvSpPr>
        <p:spPr/>
        <p:txBody>
          <a:bodyPr/>
          <a:lstStyle/>
          <a:p>
            <a:r>
              <a:rPr lang="en-US" dirty="0"/>
              <a:t>Tools of the trade</a:t>
            </a:r>
          </a:p>
        </p:txBody>
      </p:sp>
      <p:sp>
        <p:nvSpPr>
          <p:cNvPr id="3" name="Text Placeholder 2">
            <a:extLst>
              <a:ext uri="{FF2B5EF4-FFF2-40B4-BE49-F238E27FC236}">
                <a16:creationId xmlns:a16="http://schemas.microsoft.com/office/drawing/2014/main" id="{AD59CDB6-0301-C749-BE5A-10FB156E346C}"/>
              </a:ext>
            </a:extLst>
          </p:cNvPr>
          <p:cNvSpPr>
            <a:spLocks noGrp="1"/>
          </p:cNvSpPr>
          <p:nvPr>
            <p:ph type="body" sz="quarter" idx="12"/>
          </p:nvPr>
        </p:nvSpPr>
        <p:spPr>
          <a:xfrm>
            <a:off x="585216" y="3977319"/>
            <a:ext cx="6400800" cy="276999"/>
          </a:xfrm>
        </p:spPr>
        <p:txBody>
          <a:bodyPr/>
          <a:lstStyle/>
          <a:p>
            <a:r>
              <a:rPr lang="en-US" dirty="0"/>
              <a:t>Helm, ACR, Azure DevOps Projects</a:t>
            </a:r>
          </a:p>
        </p:txBody>
      </p:sp>
    </p:spTree>
    <p:extLst>
      <p:ext uri="{BB962C8B-B14F-4D97-AF65-F5344CB8AC3E}">
        <p14:creationId xmlns:p14="http://schemas.microsoft.com/office/powerpoint/2010/main" val="2760532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2EA55-BA61-3A4F-97ED-150E64A2B4BF}"/>
              </a:ext>
            </a:extLst>
          </p:cNvPr>
          <p:cNvSpPr>
            <a:spLocks noGrp="1"/>
          </p:cNvSpPr>
          <p:nvPr>
            <p:ph type="title"/>
          </p:nvPr>
        </p:nvSpPr>
        <p:spPr/>
        <p:txBody>
          <a:bodyPr/>
          <a:lstStyle/>
          <a:p>
            <a:r>
              <a:rPr lang="en-GB" dirty="0"/>
              <a:t>Virtualization versus </a:t>
            </a:r>
            <a:r>
              <a:rPr lang="en-GB" dirty="0">
                <a:solidFill>
                  <a:srgbClr val="0078D7"/>
                </a:solidFill>
              </a:rPr>
              <a:t>containerization?</a:t>
            </a:r>
          </a:p>
        </p:txBody>
      </p:sp>
      <p:sp>
        <p:nvSpPr>
          <p:cNvPr id="220" name="TextBox 219">
            <a:extLst>
              <a:ext uri="{FF2B5EF4-FFF2-40B4-BE49-F238E27FC236}">
                <a16:creationId xmlns:a16="http://schemas.microsoft.com/office/drawing/2014/main" id="{E18D12D2-98E2-4267-B2B6-AB7DDF110BBE}"/>
              </a:ext>
            </a:extLst>
          </p:cNvPr>
          <p:cNvSpPr txBox="1"/>
          <p:nvPr/>
        </p:nvSpPr>
        <p:spPr>
          <a:xfrm>
            <a:off x="2413634" y="5859734"/>
            <a:ext cx="3477955" cy="550249"/>
          </a:xfrm>
          <a:prstGeom prst="rect">
            <a:avLst/>
          </a:prstGeom>
          <a:noFill/>
        </p:spPr>
        <p:txBody>
          <a:bodyPr wrap="square" lIns="140626" tIns="140626" rIns="140626" bIns="140626" rtlCol="0">
            <a:spAutoFit/>
          </a:bodyPr>
          <a:lstStyle/>
          <a:p>
            <a:pPr algn="ctr" defTabSz="914554">
              <a:spcAft>
                <a:spcPts val="2307"/>
              </a:spcAft>
            </a:pPr>
            <a:r>
              <a:rPr lang="en-US" dirty="0">
                <a:solidFill>
                  <a:srgbClr val="0072C6"/>
                </a:solidFill>
                <a:latin typeface="Segoe UI Semibold" panose="020B0702040204020203" pitchFamily="34" charset="0"/>
                <a:cs typeface="Segoe UI Semibold" panose="020B0702040204020203" pitchFamily="34" charset="0"/>
              </a:rPr>
              <a:t>Virtualization</a:t>
            </a:r>
          </a:p>
        </p:txBody>
      </p:sp>
      <p:sp>
        <p:nvSpPr>
          <p:cNvPr id="221" name="TextBox 220">
            <a:extLst>
              <a:ext uri="{FF2B5EF4-FFF2-40B4-BE49-F238E27FC236}">
                <a16:creationId xmlns:a16="http://schemas.microsoft.com/office/drawing/2014/main" id="{724466D4-3E0D-4A8C-A5A9-844840BE6115}"/>
              </a:ext>
            </a:extLst>
          </p:cNvPr>
          <p:cNvSpPr txBox="1"/>
          <p:nvPr/>
        </p:nvSpPr>
        <p:spPr>
          <a:xfrm>
            <a:off x="7886585" y="5859734"/>
            <a:ext cx="3477955" cy="550249"/>
          </a:xfrm>
          <a:prstGeom prst="rect">
            <a:avLst/>
          </a:prstGeom>
          <a:noFill/>
        </p:spPr>
        <p:txBody>
          <a:bodyPr wrap="square" lIns="140626" tIns="140626" rIns="140626" bIns="140626" rtlCol="0">
            <a:spAutoFit/>
          </a:bodyPr>
          <a:lstStyle/>
          <a:p>
            <a:pPr algn="ctr" defTabSz="914554">
              <a:spcAft>
                <a:spcPts val="2307"/>
              </a:spcAft>
            </a:pPr>
            <a:r>
              <a:rPr lang="en-US" dirty="0">
                <a:solidFill>
                  <a:srgbClr val="0072C6"/>
                </a:solidFill>
                <a:latin typeface="Segoe UI Semibold" panose="020B0702040204020203" pitchFamily="34" charset="0"/>
                <a:cs typeface="Segoe UI Semibold" panose="020B0702040204020203" pitchFamily="34" charset="0"/>
              </a:rPr>
              <a:t>Containerization</a:t>
            </a:r>
          </a:p>
        </p:txBody>
      </p:sp>
      <p:grpSp>
        <p:nvGrpSpPr>
          <p:cNvPr id="222" name="Group 221">
            <a:extLst>
              <a:ext uri="{FF2B5EF4-FFF2-40B4-BE49-F238E27FC236}">
                <a16:creationId xmlns:a16="http://schemas.microsoft.com/office/drawing/2014/main" id="{657B4737-87FF-40E8-8501-694CB216054D}"/>
              </a:ext>
            </a:extLst>
          </p:cNvPr>
          <p:cNvGrpSpPr/>
          <p:nvPr/>
        </p:nvGrpSpPr>
        <p:grpSpPr>
          <a:xfrm>
            <a:off x="657187" y="3864106"/>
            <a:ext cx="3342215" cy="2202646"/>
            <a:chOff x="683720" y="4019565"/>
            <a:chExt cx="3477152" cy="2291575"/>
          </a:xfrm>
        </p:grpSpPr>
        <p:sp>
          <p:nvSpPr>
            <p:cNvPr id="223" name="TextBox 222">
              <a:extLst>
                <a:ext uri="{FF2B5EF4-FFF2-40B4-BE49-F238E27FC236}">
                  <a16:creationId xmlns:a16="http://schemas.microsoft.com/office/drawing/2014/main" id="{852069FF-FC54-4B59-8471-D1FD1C81271F}"/>
                </a:ext>
              </a:extLst>
            </p:cNvPr>
            <p:cNvSpPr txBox="1"/>
            <p:nvPr/>
          </p:nvSpPr>
          <p:spPr>
            <a:xfrm>
              <a:off x="1526605" y="5831009"/>
              <a:ext cx="1791382" cy="480131"/>
            </a:xfrm>
            <a:prstGeom prst="rect">
              <a:avLst/>
            </a:prstGeom>
            <a:noFill/>
          </p:spPr>
          <p:txBody>
            <a:bodyPr wrap="square" lIns="140626" tIns="140626" rIns="140626" bIns="140626" rtlCol="0">
              <a:spAutoFit/>
            </a:bodyPr>
            <a:lstStyle/>
            <a:p>
              <a:pPr algn="ctr" defTabSz="914554">
                <a:spcAft>
                  <a:spcPts val="2307"/>
                </a:spcAft>
              </a:pPr>
              <a:r>
                <a:rPr lang="en-US" sz="1153" dirty="0">
                  <a:solidFill>
                    <a:srgbClr val="505050"/>
                  </a:solidFill>
                  <a:latin typeface="Segoe UI" panose="020B0502040204020203" pitchFamily="34" charset="0"/>
                  <a:cs typeface="Segoe UI" panose="020B0502040204020203" pitchFamily="34" charset="0"/>
                </a:rPr>
                <a:t>Type 1</a:t>
              </a:r>
            </a:p>
          </p:txBody>
        </p:sp>
        <p:grpSp>
          <p:nvGrpSpPr>
            <p:cNvPr id="224" name="Group 223">
              <a:extLst>
                <a:ext uri="{FF2B5EF4-FFF2-40B4-BE49-F238E27FC236}">
                  <a16:creationId xmlns:a16="http://schemas.microsoft.com/office/drawing/2014/main" id="{60229F33-3E06-4FD2-90BE-87387D1DE290}"/>
                </a:ext>
              </a:extLst>
            </p:cNvPr>
            <p:cNvGrpSpPr/>
            <p:nvPr/>
          </p:nvGrpSpPr>
          <p:grpSpPr>
            <a:xfrm>
              <a:off x="683720" y="4019565"/>
              <a:ext cx="3477152" cy="1780594"/>
              <a:chOff x="683720" y="4019565"/>
              <a:chExt cx="3477152" cy="1780594"/>
            </a:xfrm>
          </p:grpSpPr>
          <p:sp>
            <p:nvSpPr>
              <p:cNvPr id="225" name="Rectangle: Rounded Corners 14">
                <a:extLst>
                  <a:ext uri="{FF2B5EF4-FFF2-40B4-BE49-F238E27FC236}">
                    <a16:creationId xmlns:a16="http://schemas.microsoft.com/office/drawing/2014/main" id="{531A7E4C-A2FD-4AFB-8447-F9F16C609770}"/>
                  </a:ext>
                </a:extLst>
              </p:cNvPr>
              <p:cNvSpPr/>
              <p:nvPr/>
            </p:nvSpPr>
            <p:spPr bwMode="auto">
              <a:xfrm>
                <a:off x="683720"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algn="ctr" defTabSz="896277" fontAlgn="base">
                  <a:lnSpc>
                    <a:spcPct val="90000"/>
                  </a:lnSpc>
                  <a:spcBef>
                    <a:spcPct val="0"/>
                  </a:spcBef>
                  <a:spcAft>
                    <a:spcPct val="0"/>
                  </a:spcAft>
                </a:pPr>
                <a:r>
                  <a:rPr lang="en-US" sz="1153" dirty="0">
                    <a:solidFill>
                      <a:srgbClr val="505050"/>
                    </a:solidFill>
                    <a:latin typeface="Segoe UI"/>
                    <a:ea typeface="Segoe UI" pitchFamily="34" charset="0"/>
                    <a:cs typeface="Segoe UI" pitchFamily="34" charset="0"/>
                  </a:rPr>
                  <a:t>Hardware</a:t>
                </a:r>
                <a:endParaRPr lang="en-US" sz="2307" dirty="0">
                  <a:solidFill>
                    <a:srgbClr val="505050"/>
                  </a:solidFill>
                  <a:latin typeface="Segoe UI"/>
                  <a:ea typeface="Segoe UI" pitchFamily="34" charset="0"/>
                  <a:cs typeface="Segoe UI" pitchFamily="34" charset="0"/>
                </a:endParaRPr>
              </a:p>
            </p:txBody>
          </p:sp>
          <p:sp>
            <p:nvSpPr>
              <p:cNvPr id="226" name="Rectangle: Rounded Corners 23">
                <a:extLst>
                  <a:ext uri="{FF2B5EF4-FFF2-40B4-BE49-F238E27FC236}">
                    <a16:creationId xmlns:a16="http://schemas.microsoft.com/office/drawing/2014/main" id="{E6E2BDFF-BE55-496C-A12C-5B3D35E5F49F}"/>
                  </a:ext>
                </a:extLst>
              </p:cNvPr>
              <p:cNvSpPr/>
              <p:nvPr/>
            </p:nvSpPr>
            <p:spPr bwMode="auto">
              <a:xfrm>
                <a:off x="683720" y="4761220"/>
                <a:ext cx="3477152" cy="349675"/>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algn="ctr" defTabSz="896277" fontAlgn="base">
                  <a:lnSpc>
                    <a:spcPct val="90000"/>
                  </a:lnSpc>
                  <a:spcBef>
                    <a:spcPct val="0"/>
                  </a:spcBef>
                  <a:spcAft>
                    <a:spcPct val="0"/>
                  </a:spcAft>
                </a:pPr>
                <a:r>
                  <a:rPr lang="en-US" sz="1153" dirty="0">
                    <a:solidFill>
                      <a:srgbClr val="505050"/>
                    </a:solidFill>
                    <a:latin typeface="Segoe UI"/>
                    <a:ea typeface="Segoe UI" pitchFamily="34" charset="0"/>
                    <a:cs typeface="Segoe UI" pitchFamily="34" charset="0"/>
                  </a:rPr>
                  <a:t>Hypervisor 1</a:t>
                </a:r>
                <a:endParaRPr lang="en-US" sz="2307" dirty="0">
                  <a:solidFill>
                    <a:srgbClr val="505050"/>
                  </a:solidFill>
                  <a:latin typeface="Segoe UI"/>
                  <a:ea typeface="Segoe UI" pitchFamily="34" charset="0"/>
                  <a:cs typeface="Segoe UI" pitchFamily="34" charset="0"/>
                </a:endParaRPr>
              </a:p>
            </p:txBody>
          </p:sp>
          <p:sp>
            <p:nvSpPr>
              <p:cNvPr id="227" name="Rectangle: Rounded Corners 27">
                <a:extLst>
                  <a:ext uri="{FF2B5EF4-FFF2-40B4-BE49-F238E27FC236}">
                    <a16:creationId xmlns:a16="http://schemas.microsoft.com/office/drawing/2014/main" id="{A5CFB79B-C252-462D-9D32-F8123512F7DD}"/>
                  </a:ext>
                </a:extLst>
              </p:cNvPr>
              <p:cNvSpPr/>
              <p:nvPr/>
            </p:nvSpPr>
            <p:spPr bwMode="auto">
              <a:xfrm>
                <a:off x="683720"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algn="ctr" defTabSz="896277" fontAlgn="base">
                  <a:lnSpc>
                    <a:spcPct val="90000"/>
                  </a:lnSpc>
                  <a:spcBef>
                    <a:spcPct val="0"/>
                  </a:spcBef>
                  <a:spcAft>
                    <a:spcPct val="0"/>
                  </a:spcAft>
                </a:pPr>
                <a:r>
                  <a:rPr lang="en-US" sz="1153" dirty="0">
                    <a:solidFill>
                      <a:srgbClr val="505050"/>
                    </a:solidFill>
                    <a:latin typeface="Segoe UI"/>
                    <a:cs typeface="Segoe UI" pitchFamily="34" charset="0"/>
                  </a:rPr>
                  <a:t>VM</a:t>
                </a:r>
              </a:p>
            </p:txBody>
          </p:sp>
          <p:sp>
            <p:nvSpPr>
              <p:cNvPr id="228" name="Rectangle: Rounded Corners 28">
                <a:extLst>
                  <a:ext uri="{FF2B5EF4-FFF2-40B4-BE49-F238E27FC236}">
                    <a16:creationId xmlns:a16="http://schemas.microsoft.com/office/drawing/2014/main" id="{41765D56-B4EA-4C59-8A1D-B67EB3F62EF1}"/>
                  </a:ext>
                </a:extLst>
              </p:cNvPr>
              <p:cNvSpPr/>
              <p:nvPr/>
            </p:nvSpPr>
            <p:spPr bwMode="auto">
              <a:xfrm>
                <a:off x="1871185"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algn="ctr" defTabSz="896277" fontAlgn="base">
                  <a:lnSpc>
                    <a:spcPct val="90000"/>
                  </a:lnSpc>
                  <a:spcBef>
                    <a:spcPct val="0"/>
                  </a:spcBef>
                  <a:spcAft>
                    <a:spcPct val="0"/>
                  </a:spcAft>
                </a:pPr>
                <a:r>
                  <a:rPr lang="en-US" sz="1153" dirty="0">
                    <a:solidFill>
                      <a:srgbClr val="505050"/>
                    </a:solidFill>
                    <a:latin typeface="Segoe UI"/>
                    <a:cs typeface="Segoe UI" pitchFamily="34" charset="0"/>
                  </a:rPr>
                  <a:t>VM</a:t>
                </a:r>
              </a:p>
            </p:txBody>
          </p:sp>
          <p:sp>
            <p:nvSpPr>
              <p:cNvPr id="229" name="Rectangle: Rounded Corners 32">
                <a:extLst>
                  <a:ext uri="{FF2B5EF4-FFF2-40B4-BE49-F238E27FC236}">
                    <a16:creationId xmlns:a16="http://schemas.microsoft.com/office/drawing/2014/main" id="{F1FED0A5-C1E9-49C0-9799-DE5570924C36}"/>
                  </a:ext>
                </a:extLst>
              </p:cNvPr>
              <p:cNvSpPr/>
              <p:nvPr/>
            </p:nvSpPr>
            <p:spPr bwMode="auto">
              <a:xfrm>
                <a:off x="3058651"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algn="ctr" defTabSz="896277" fontAlgn="base">
                  <a:lnSpc>
                    <a:spcPct val="90000"/>
                  </a:lnSpc>
                  <a:spcBef>
                    <a:spcPct val="0"/>
                  </a:spcBef>
                  <a:spcAft>
                    <a:spcPct val="0"/>
                  </a:spcAft>
                </a:pPr>
                <a:r>
                  <a:rPr lang="en-US" sz="1153" dirty="0">
                    <a:solidFill>
                      <a:srgbClr val="505050"/>
                    </a:solidFill>
                    <a:latin typeface="Segoe UI"/>
                    <a:cs typeface="Segoe UI" pitchFamily="34" charset="0"/>
                  </a:rPr>
                  <a:t>VM</a:t>
                </a:r>
              </a:p>
            </p:txBody>
          </p:sp>
        </p:grpSp>
      </p:grpSp>
      <p:grpSp>
        <p:nvGrpSpPr>
          <p:cNvPr id="230" name="Group 229">
            <a:extLst>
              <a:ext uri="{FF2B5EF4-FFF2-40B4-BE49-F238E27FC236}">
                <a16:creationId xmlns:a16="http://schemas.microsoft.com/office/drawing/2014/main" id="{1C7D1DFF-B8F3-40BE-B4F1-77F030599758}"/>
              </a:ext>
            </a:extLst>
          </p:cNvPr>
          <p:cNvGrpSpPr/>
          <p:nvPr/>
        </p:nvGrpSpPr>
        <p:grpSpPr>
          <a:xfrm>
            <a:off x="4305821" y="3460068"/>
            <a:ext cx="3342216" cy="2606684"/>
            <a:chOff x="4479661" y="3599215"/>
            <a:chExt cx="3477153" cy="2711925"/>
          </a:xfrm>
        </p:grpSpPr>
        <p:sp>
          <p:nvSpPr>
            <p:cNvPr id="231" name="Rectangle: Rounded Corners 15">
              <a:extLst>
                <a:ext uri="{FF2B5EF4-FFF2-40B4-BE49-F238E27FC236}">
                  <a16:creationId xmlns:a16="http://schemas.microsoft.com/office/drawing/2014/main" id="{9D15F93E-D95D-4BE0-B99E-8D7CA45D71F3}"/>
                </a:ext>
              </a:extLst>
            </p:cNvPr>
            <p:cNvSpPr/>
            <p:nvPr/>
          </p:nvSpPr>
          <p:spPr bwMode="auto">
            <a:xfrm>
              <a:off x="4479662"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algn="ctr" defTabSz="896277" fontAlgn="base">
                <a:lnSpc>
                  <a:spcPct val="90000"/>
                </a:lnSpc>
                <a:spcBef>
                  <a:spcPct val="0"/>
                </a:spcBef>
                <a:spcAft>
                  <a:spcPct val="0"/>
                </a:spcAft>
              </a:pPr>
              <a:r>
                <a:rPr lang="en-US" sz="1153" dirty="0">
                  <a:solidFill>
                    <a:srgbClr val="505050"/>
                  </a:solidFill>
                  <a:latin typeface="Segoe UI"/>
                  <a:ea typeface="Segoe UI" pitchFamily="34" charset="0"/>
                  <a:cs typeface="Segoe UI" pitchFamily="34" charset="0"/>
                </a:rPr>
                <a:t>Hardware</a:t>
              </a:r>
              <a:endParaRPr lang="en-US" sz="2307" dirty="0">
                <a:solidFill>
                  <a:srgbClr val="505050"/>
                </a:solidFill>
                <a:latin typeface="Segoe UI"/>
                <a:ea typeface="Segoe UI" pitchFamily="34" charset="0"/>
                <a:cs typeface="Segoe UI" pitchFamily="34" charset="0"/>
              </a:endParaRPr>
            </a:p>
          </p:txBody>
        </p:sp>
        <p:sp>
          <p:nvSpPr>
            <p:cNvPr id="232" name="TextBox 231">
              <a:extLst>
                <a:ext uri="{FF2B5EF4-FFF2-40B4-BE49-F238E27FC236}">
                  <a16:creationId xmlns:a16="http://schemas.microsoft.com/office/drawing/2014/main" id="{FB9A7C9A-475C-4B45-A27D-4B2FB4A8E935}"/>
                </a:ext>
              </a:extLst>
            </p:cNvPr>
            <p:cNvSpPr txBox="1"/>
            <p:nvPr/>
          </p:nvSpPr>
          <p:spPr>
            <a:xfrm>
              <a:off x="5233762" y="5831009"/>
              <a:ext cx="1791382" cy="480131"/>
            </a:xfrm>
            <a:prstGeom prst="rect">
              <a:avLst/>
            </a:prstGeom>
            <a:noFill/>
          </p:spPr>
          <p:txBody>
            <a:bodyPr wrap="square" lIns="140626" tIns="140626" rIns="140626" bIns="140626" rtlCol="0">
              <a:spAutoFit/>
            </a:bodyPr>
            <a:lstStyle/>
            <a:p>
              <a:pPr algn="ctr" defTabSz="914554">
                <a:spcAft>
                  <a:spcPts val="2307"/>
                </a:spcAft>
              </a:pPr>
              <a:r>
                <a:rPr lang="en-US" sz="1153" dirty="0">
                  <a:solidFill>
                    <a:srgbClr val="505050"/>
                  </a:solidFill>
                  <a:latin typeface="Segoe UI" panose="020B0502040204020203" pitchFamily="34" charset="0"/>
                  <a:cs typeface="Segoe UI" panose="020B0502040204020203" pitchFamily="34" charset="0"/>
                </a:rPr>
                <a:t>Type 2</a:t>
              </a:r>
            </a:p>
          </p:txBody>
        </p:sp>
        <p:sp>
          <p:nvSpPr>
            <p:cNvPr id="233" name="Rectangle: Rounded Corners 25">
              <a:extLst>
                <a:ext uri="{FF2B5EF4-FFF2-40B4-BE49-F238E27FC236}">
                  <a16:creationId xmlns:a16="http://schemas.microsoft.com/office/drawing/2014/main" id="{F193D4D9-F15F-41BA-9DEC-17A92CF0495D}"/>
                </a:ext>
              </a:extLst>
            </p:cNvPr>
            <p:cNvSpPr/>
            <p:nvPr/>
          </p:nvSpPr>
          <p:spPr bwMode="auto">
            <a:xfrm>
              <a:off x="4479661" y="4761220"/>
              <a:ext cx="3477152" cy="349675"/>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algn="ctr" defTabSz="896277" fontAlgn="base">
                <a:lnSpc>
                  <a:spcPct val="90000"/>
                </a:lnSpc>
                <a:spcBef>
                  <a:spcPct val="0"/>
                </a:spcBef>
                <a:spcAft>
                  <a:spcPct val="0"/>
                </a:spcAft>
              </a:pPr>
              <a:r>
                <a:rPr lang="en-US" sz="1153" dirty="0">
                  <a:solidFill>
                    <a:srgbClr val="505050"/>
                  </a:solidFill>
                  <a:latin typeface="Segoe UI"/>
                  <a:ea typeface="Segoe UI" pitchFamily="34" charset="0"/>
                  <a:cs typeface="Segoe UI" pitchFamily="34" charset="0"/>
                </a:rPr>
                <a:t>Host OS</a:t>
              </a:r>
              <a:endParaRPr lang="en-US" sz="2307" dirty="0">
                <a:solidFill>
                  <a:srgbClr val="505050"/>
                </a:solidFill>
                <a:latin typeface="Segoe UI"/>
                <a:ea typeface="Segoe UI" pitchFamily="34" charset="0"/>
                <a:cs typeface="Segoe UI" pitchFamily="34" charset="0"/>
              </a:endParaRPr>
            </a:p>
          </p:txBody>
        </p:sp>
        <p:sp>
          <p:nvSpPr>
            <p:cNvPr id="234" name="Rectangle: Rounded Corners 26">
              <a:extLst>
                <a:ext uri="{FF2B5EF4-FFF2-40B4-BE49-F238E27FC236}">
                  <a16:creationId xmlns:a16="http://schemas.microsoft.com/office/drawing/2014/main" id="{0B39F96B-1D90-4392-BE67-69B4FD1B09E5}"/>
                </a:ext>
              </a:extLst>
            </p:cNvPr>
            <p:cNvSpPr/>
            <p:nvPr/>
          </p:nvSpPr>
          <p:spPr bwMode="auto">
            <a:xfrm>
              <a:off x="4479661" y="4340870"/>
              <a:ext cx="3477152" cy="349675"/>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algn="ctr" defTabSz="896277" fontAlgn="base">
                <a:lnSpc>
                  <a:spcPct val="90000"/>
                </a:lnSpc>
                <a:spcBef>
                  <a:spcPct val="0"/>
                </a:spcBef>
                <a:spcAft>
                  <a:spcPct val="0"/>
                </a:spcAft>
              </a:pPr>
              <a:r>
                <a:rPr lang="en-US" sz="1153" dirty="0">
                  <a:solidFill>
                    <a:srgbClr val="505050"/>
                  </a:solidFill>
                  <a:latin typeface="Segoe UI"/>
                  <a:ea typeface="Segoe UI" pitchFamily="34" charset="0"/>
                  <a:cs typeface="Segoe UI" pitchFamily="34" charset="0"/>
                </a:rPr>
                <a:t>Hypervisor 2</a:t>
              </a:r>
              <a:endParaRPr lang="en-US" sz="2307" dirty="0">
                <a:solidFill>
                  <a:srgbClr val="505050"/>
                </a:solidFill>
                <a:latin typeface="Segoe UI"/>
                <a:ea typeface="Segoe UI" pitchFamily="34" charset="0"/>
                <a:cs typeface="Segoe UI" pitchFamily="34" charset="0"/>
              </a:endParaRPr>
            </a:p>
          </p:txBody>
        </p:sp>
        <p:sp>
          <p:nvSpPr>
            <p:cNvPr id="235" name="Rectangle: Rounded Corners 35">
              <a:extLst>
                <a:ext uri="{FF2B5EF4-FFF2-40B4-BE49-F238E27FC236}">
                  <a16:creationId xmlns:a16="http://schemas.microsoft.com/office/drawing/2014/main" id="{C71621EB-7A43-473D-9A2C-786E3B5F424F}"/>
                </a:ext>
              </a:extLst>
            </p:cNvPr>
            <p:cNvSpPr/>
            <p:nvPr/>
          </p:nvSpPr>
          <p:spPr bwMode="auto">
            <a:xfrm>
              <a:off x="4479661"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algn="ctr" defTabSz="896277" fontAlgn="base">
                <a:lnSpc>
                  <a:spcPct val="90000"/>
                </a:lnSpc>
                <a:spcBef>
                  <a:spcPct val="0"/>
                </a:spcBef>
                <a:spcAft>
                  <a:spcPct val="0"/>
                </a:spcAft>
              </a:pPr>
              <a:r>
                <a:rPr lang="en-US" sz="1153" dirty="0">
                  <a:solidFill>
                    <a:srgbClr val="505050"/>
                  </a:solidFill>
                  <a:latin typeface="Segoe UI"/>
                  <a:cs typeface="Segoe UI" pitchFamily="34" charset="0"/>
                </a:rPr>
                <a:t>VM</a:t>
              </a:r>
            </a:p>
          </p:txBody>
        </p:sp>
        <p:sp>
          <p:nvSpPr>
            <p:cNvPr id="236" name="Rectangle: Rounded Corners 36">
              <a:extLst>
                <a:ext uri="{FF2B5EF4-FFF2-40B4-BE49-F238E27FC236}">
                  <a16:creationId xmlns:a16="http://schemas.microsoft.com/office/drawing/2014/main" id="{875F8C09-3C29-47B1-91A1-1B76BC97F6BF}"/>
                </a:ext>
              </a:extLst>
            </p:cNvPr>
            <p:cNvSpPr/>
            <p:nvPr/>
          </p:nvSpPr>
          <p:spPr bwMode="auto">
            <a:xfrm>
              <a:off x="5667126"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algn="ctr" defTabSz="896277" fontAlgn="base">
                <a:lnSpc>
                  <a:spcPct val="90000"/>
                </a:lnSpc>
                <a:spcBef>
                  <a:spcPct val="0"/>
                </a:spcBef>
                <a:spcAft>
                  <a:spcPct val="0"/>
                </a:spcAft>
              </a:pPr>
              <a:r>
                <a:rPr lang="en-US" sz="1153" dirty="0">
                  <a:solidFill>
                    <a:srgbClr val="505050"/>
                  </a:solidFill>
                  <a:latin typeface="Segoe UI"/>
                  <a:cs typeface="Segoe UI" pitchFamily="34" charset="0"/>
                </a:rPr>
                <a:t>VM</a:t>
              </a:r>
            </a:p>
          </p:txBody>
        </p:sp>
        <p:sp>
          <p:nvSpPr>
            <p:cNvPr id="237" name="Rectangle: Rounded Corners 37">
              <a:extLst>
                <a:ext uri="{FF2B5EF4-FFF2-40B4-BE49-F238E27FC236}">
                  <a16:creationId xmlns:a16="http://schemas.microsoft.com/office/drawing/2014/main" id="{97E21B8F-0A83-4FB3-8BFA-EFC36EC077F7}"/>
                </a:ext>
              </a:extLst>
            </p:cNvPr>
            <p:cNvSpPr/>
            <p:nvPr/>
          </p:nvSpPr>
          <p:spPr bwMode="auto">
            <a:xfrm>
              <a:off x="6854592"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algn="ctr" defTabSz="896277" fontAlgn="base">
                <a:lnSpc>
                  <a:spcPct val="90000"/>
                </a:lnSpc>
                <a:spcBef>
                  <a:spcPct val="0"/>
                </a:spcBef>
                <a:spcAft>
                  <a:spcPct val="0"/>
                </a:spcAft>
              </a:pPr>
              <a:r>
                <a:rPr lang="en-US" sz="1153" dirty="0">
                  <a:solidFill>
                    <a:srgbClr val="505050"/>
                  </a:solidFill>
                  <a:latin typeface="Segoe UI"/>
                  <a:cs typeface="Segoe UI" pitchFamily="34" charset="0"/>
                </a:rPr>
                <a:t>VM</a:t>
              </a:r>
            </a:p>
          </p:txBody>
        </p:sp>
      </p:grpSp>
      <p:grpSp>
        <p:nvGrpSpPr>
          <p:cNvPr id="238" name="Group 237">
            <a:extLst>
              <a:ext uri="{FF2B5EF4-FFF2-40B4-BE49-F238E27FC236}">
                <a16:creationId xmlns:a16="http://schemas.microsoft.com/office/drawing/2014/main" id="{9808C4C0-2F27-46AE-AB63-7730DB145E51}"/>
              </a:ext>
            </a:extLst>
          </p:cNvPr>
          <p:cNvGrpSpPr/>
          <p:nvPr/>
        </p:nvGrpSpPr>
        <p:grpSpPr>
          <a:xfrm>
            <a:off x="1926557" y="1631026"/>
            <a:ext cx="1809020" cy="1819057"/>
            <a:chOff x="2004338" y="1696328"/>
            <a:chExt cx="1882056" cy="1892499"/>
          </a:xfrm>
        </p:grpSpPr>
        <p:sp>
          <p:nvSpPr>
            <p:cNvPr id="239" name="Rectangle: Rounded Corners 39">
              <a:extLst>
                <a:ext uri="{FF2B5EF4-FFF2-40B4-BE49-F238E27FC236}">
                  <a16:creationId xmlns:a16="http://schemas.microsoft.com/office/drawing/2014/main" id="{F8310056-3435-4015-947F-B8264C83A4BC}"/>
                </a:ext>
              </a:extLst>
            </p:cNvPr>
            <p:cNvSpPr/>
            <p:nvPr/>
          </p:nvSpPr>
          <p:spPr bwMode="auto">
            <a:xfrm>
              <a:off x="2004338" y="1696328"/>
              <a:ext cx="1882056" cy="1892499"/>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algn="ctr" defTabSz="896277" fontAlgn="base">
                <a:lnSpc>
                  <a:spcPct val="90000"/>
                </a:lnSpc>
                <a:spcBef>
                  <a:spcPct val="0"/>
                </a:spcBef>
                <a:spcAft>
                  <a:spcPct val="0"/>
                </a:spcAft>
              </a:pPr>
              <a:r>
                <a:rPr lang="en-US" sz="1153" dirty="0">
                  <a:solidFill>
                    <a:srgbClr val="505050"/>
                  </a:solidFill>
                  <a:latin typeface="Segoe UI"/>
                  <a:cs typeface="Segoe UI" pitchFamily="34" charset="0"/>
                </a:rPr>
                <a:t>Virtual machine</a:t>
              </a:r>
            </a:p>
          </p:txBody>
        </p:sp>
        <p:sp>
          <p:nvSpPr>
            <p:cNvPr id="240" name="Rectangle: Rounded Corners 41">
              <a:extLst>
                <a:ext uri="{FF2B5EF4-FFF2-40B4-BE49-F238E27FC236}">
                  <a16:creationId xmlns:a16="http://schemas.microsoft.com/office/drawing/2014/main" id="{AA596260-7675-4A89-85EB-B35A23FA1990}"/>
                </a:ext>
              </a:extLst>
            </p:cNvPr>
            <p:cNvSpPr/>
            <p:nvPr/>
          </p:nvSpPr>
          <p:spPr bwMode="auto">
            <a:xfrm>
              <a:off x="2100436" y="3155076"/>
              <a:ext cx="1689860" cy="349675"/>
            </a:xfrm>
            <a:prstGeom prst="roundRect">
              <a:avLst>
                <a:gd name="adj" fmla="val 3125"/>
              </a:avLst>
            </a:prstGeom>
            <a:solidFill>
              <a:srgbClr val="E5E8ED"/>
            </a:solidFill>
            <a:ln w="12700">
              <a:solidFill>
                <a:srgbClr val="7284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algn="ctr" defTabSz="896277" fontAlgn="base">
                <a:lnSpc>
                  <a:spcPct val="90000"/>
                </a:lnSpc>
                <a:spcBef>
                  <a:spcPct val="0"/>
                </a:spcBef>
                <a:spcAft>
                  <a:spcPct val="0"/>
                </a:spcAft>
              </a:pPr>
              <a:r>
                <a:rPr lang="en-US" sz="1153" dirty="0">
                  <a:solidFill>
                    <a:srgbClr val="505050"/>
                  </a:solidFill>
                  <a:latin typeface="Segoe UI"/>
                  <a:ea typeface="Segoe UI" pitchFamily="34" charset="0"/>
                  <a:cs typeface="Segoe UI" pitchFamily="34" charset="0"/>
                </a:rPr>
                <a:t>Guest OS</a:t>
              </a:r>
              <a:endParaRPr lang="en-US" sz="2307" dirty="0">
                <a:solidFill>
                  <a:srgbClr val="505050"/>
                </a:solidFill>
                <a:latin typeface="Segoe UI"/>
                <a:ea typeface="Segoe UI" pitchFamily="34" charset="0"/>
                <a:cs typeface="Segoe UI" pitchFamily="34" charset="0"/>
              </a:endParaRPr>
            </a:p>
          </p:txBody>
        </p:sp>
        <p:sp>
          <p:nvSpPr>
            <p:cNvPr id="241" name="Rectangle: Rounded Corners 42">
              <a:extLst>
                <a:ext uri="{FF2B5EF4-FFF2-40B4-BE49-F238E27FC236}">
                  <a16:creationId xmlns:a16="http://schemas.microsoft.com/office/drawing/2014/main" id="{7EA0C7B3-6A08-4233-9918-1B16584D4F8D}"/>
                </a:ext>
              </a:extLst>
            </p:cNvPr>
            <p:cNvSpPr/>
            <p:nvPr/>
          </p:nvSpPr>
          <p:spPr bwMode="auto">
            <a:xfrm>
              <a:off x="2100436" y="2728112"/>
              <a:ext cx="1689860" cy="349675"/>
            </a:xfrm>
            <a:prstGeom prst="roundRect">
              <a:avLst>
                <a:gd name="adj" fmla="val 3125"/>
              </a:avLst>
            </a:prstGeom>
            <a:solidFill>
              <a:srgbClr val="F2F9F8"/>
            </a:solidFill>
            <a:ln w="12700">
              <a:solidFill>
                <a:srgbClr val="79BEB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algn="ctr" defTabSz="896277" fontAlgn="base">
                <a:lnSpc>
                  <a:spcPct val="90000"/>
                </a:lnSpc>
                <a:spcBef>
                  <a:spcPct val="0"/>
                </a:spcBef>
                <a:spcAft>
                  <a:spcPct val="0"/>
                </a:spcAft>
              </a:pPr>
              <a:r>
                <a:rPr lang="en-US" sz="1153" dirty="0">
                  <a:solidFill>
                    <a:srgbClr val="505050"/>
                  </a:solidFill>
                  <a:latin typeface="Segoe UI"/>
                  <a:ea typeface="Segoe UI" pitchFamily="34" charset="0"/>
                  <a:cs typeface="Segoe UI" pitchFamily="34" charset="0"/>
                </a:rPr>
                <a:t>Dependencies</a:t>
              </a:r>
              <a:endParaRPr lang="en-US" sz="2307" dirty="0">
                <a:solidFill>
                  <a:srgbClr val="505050"/>
                </a:solidFill>
                <a:latin typeface="Segoe UI"/>
                <a:ea typeface="Segoe UI" pitchFamily="34" charset="0"/>
                <a:cs typeface="Segoe UI" pitchFamily="34" charset="0"/>
              </a:endParaRPr>
            </a:p>
          </p:txBody>
        </p:sp>
        <p:sp>
          <p:nvSpPr>
            <p:cNvPr id="242" name="Rectangle: Rounded Corners 45">
              <a:extLst>
                <a:ext uri="{FF2B5EF4-FFF2-40B4-BE49-F238E27FC236}">
                  <a16:creationId xmlns:a16="http://schemas.microsoft.com/office/drawing/2014/main" id="{7CE58650-F417-4F25-AEE6-5BBAD049BA3E}"/>
                </a:ext>
              </a:extLst>
            </p:cNvPr>
            <p:cNvSpPr/>
            <p:nvPr/>
          </p:nvSpPr>
          <p:spPr bwMode="auto">
            <a:xfrm>
              <a:off x="2100436" y="2301148"/>
              <a:ext cx="1689860" cy="349675"/>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algn="ctr" defTabSz="896277" fontAlgn="base">
                <a:lnSpc>
                  <a:spcPct val="90000"/>
                </a:lnSpc>
                <a:spcBef>
                  <a:spcPct val="0"/>
                </a:spcBef>
                <a:spcAft>
                  <a:spcPct val="0"/>
                </a:spcAft>
              </a:pPr>
              <a:r>
                <a:rPr lang="en-US" sz="1153" dirty="0">
                  <a:solidFill>
                    <a:srgbClr val="505050"/>
                  </a:solidFill>
                  <a:latin typeface="Segoe UI"/>
                  <a:ea typeface="Segoe UI" pitchFamily="34" charset="0"/>
                  <a:cs typeface="Segoe UI" pitchFamily="34" charset="0"/>
                </a:rPr>
                <a:t>Application</a:t>
              </a:r>
              <a:endParaRPr lang="en-US" sz="2307" dirty="0">
                <a:solidFill>
                  <a:srgbClr val="505050"/>
                </a:solidFill>
                <a:latin typeface="Segoe UI"/>
                <a:ea typeface="Segoe UI" pitchFamily="34" charset="0"/>
                <a:cs typeface="Segoe UI" pitchFamily="34" charset="0"/>
              </a:endParaRPr>
            </a:p>
          </p:txBody>
        </p:sp>
      </p:grpSp>
      <p:sp>
        <p:nvSpPr>
          <p:cNvPr id="243" name="Rectangle: Rounded Corners 8">
            <a:extLst>
              <a:ext uri="{FF2B5EF4-FFF2-40B4-BE49-F238E27FC236}">
                <a16:creationId xmlns:a16="http://schemas.microsoft.com/office/drawing/2014/main" id="{C8888057-E7E3-42D7-A902-BE46024C4F77}"/>
              </a:ext>
            </a:extLst>
          </p:cNvPr>
          <p:cNvSpPr/>
          <p:nvPr/>
        </p:nvSpPr>
        <p:spPr bwMode="auto">
          <a:xfrm>
            <a:off x="1887014" y="1583194"/>
            <a:ext cx="1888106" cy="1914722"/>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algn="ctr" defTabSz="896277" fontAlgn="base">
              <a:lnSpc>
                <a:spcPct val="90000"/>
              </a:lnSpc>
              <a:spcBef>
                <a:spcPct val="0"/>
              </a:spcBef>
              <a:spcAft>
                <a:spcPct val="0"/>
              </a:spcAft>
            </a:pPr>
            <a:endParaRPr lang="en-US" sz="2307" dirty="0">
              <a:solidFill>
                <a:srgbClr val="505050"/>
              </a:solidFill>
              <a:latin typeface="Segoe UI"/>
              <a:ea typeface="Segoe UI" pitchFamily="34" charset="0"/>
              <a:cs typeface="Segoe UI" pitchFamily="34" charset="0"/>
            </a:endParaRPr>
          </a:p>
        </p:txBody>
      </p:sp>
      <p:grpSp>
        <p:nvGrpSpPr>
          <p:cNvPr id="244" name="Group 243">
            <a:extLst>
              <a:ext uri="{FF2B5EF4-FFF2-40B4-BE49-F238E27FC236}">
                <a16:creationId xmlns:a16="http://schemas.microsoft.com/office/drawing/2014/main" id="{8C9E2D76-08E7-4891-B4DC-7A4B706EFE04}"/>
              </a:ext>
            </a:extLst>
          </p:cNvPr>
          <p:cNvGrpSpPr/>
          <p:nvPr/>
        </p:nvGrpSpPr>
        <p:grpSpPr>
          <a:xfrm>
            <a:off x="2831067" y="3497915"/>
            <a:ext cx="1197425" cy="1043507"/>
            <a:chOff x="2945366" y="3638590"/>
            <a:chExt cx="1245769" cy="1085637"/>
          </a:xfrm>
        </p:grpSpPr>
        <p:sp>
          <p:nvSpPr>
            <p:cNvPr id="245" name="Rectangle: Rounded Corners 47">
              <a:extLst>
                <a:ext uri="{FF2B5EF4-FFF2-40B4-BE49-F238E27FC236}">
                  <a16:creationId xmlns:a16="http://schemas.microsoft.com/office/drawing/2014/main" id="{C1B47D4D-002C-4302-A284-23D67A9E7018}"/>
                </a:ext>
              </a:extLst>
            </p:cNvPr>
            <p:cNvSpPr/>
            <p:nvPr/>
          </p:nvSpPr>
          <p:spPr bwMode="auto">
            <a:xfrm>
              <a:off x="3028386" y="3980686"/>
              <a:ext cx="1162749" cy="74354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algn="ctr" defTabSz="896277" fontAlgn="base">
                <a:lnSpc>
                  <a:spcPct val="90000"/>
                </a:lnSpc>
                <a:spcBef>
                  <a:spcPct val="0"/>
                </a:spcBef>
                <a:spcAft>
                  <a:spcPct val="0"/>
                </a:spcAft>
              </a:pPr>
              <a:endParaRPr lang="en-US" sz="2307" dirty="0">
                <a:solidFill>
                  <a:srgbClr val="505050"/>
                </a:solidFill>
                <a:latin typeface="Segoe UI"/>
                <a:ea typeface="Segoe UI" pitchFamily="34" charset="0"/>
                <a:cs typeface="Segoe UI" pitchFamily="34" charset="0"/>
              </a:endParaRPr>
            </a:p>
          </p:txBody>
        </p:sp>
        <p:cxnSp>
          <p:nvCxnSpPr>
            <p:cNvPr id="246" name="Connector: Elbow 10">
              <a:extLst>
                <a:ext uri="{FF2B5EF4-FFF2-40B4-BE49-F238E27FC236}">
                  <a16:creationId xmlns:a16="http://schemas.microsoft.com/office/drawing/2014/main" id="{9CA1A90B-F620-4AFC-A3E9-4F256B62BC7C}"/>
                </a:ext>
              </a:extLst>
            </p:cNvPr>
            <p:cNvCxnSpPr>
              <a:cxnSpLocks/>
              <a:stCxn id="245" idx="0"/>
              <a:endCxn id="243" idx="2"/>
            </p:cNvCxnSpPr>
            <p:nvPr/>
          </p:nvCxnSpPr>
          <p:spPr>
            <a:xfrm rot="16200000" flipV="1">
              <a:off x="3106516" y="3477440"/>
              <a:ext cx="342096" cy="664395"/>
            </a:xfrm>
            <a:prstGeom prst="bentConnector3">
              <a:avLst>
                <a:gd name="adj1" fmla="val 50000"/>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92E4FB67-86CA-4AC4-9237-627D1CB5105F}"/>
              </a:ext>
            </a:extLst>
          </p:cNvPr>
          <p:cNvGrpSpPr/>
          <p:nvPr/>
        </p:nvGrpSpPr>
        <p:grpSpPr>
          <a:xfrm>
            <a:off x="3775121" y="2540555"/>
            <a:ext cx="1619237" cy="1599328"/>
            <a:chOff x="3927534" y="2642577"/>
            <a:chExt cx="1684611" cy="1663899"/>
          </a:xfrm>
        </p:grpSpPr>
        <p:sp>
          <p:nvSpPr>
            <p:cNvPr id="248" name="Rectangle: Rounded Corners 49">
              <a:extLst>
                <a:ext uri="{FF2B5EF4-FFF2-40B4-BE49-F238E27FC236}">
                  <a16:creationId xmlns:a16="http://schemas.microsoft.com/office/drawing/2014/main" id="{098B46AE-6403-4154-B6F8-5C0E0EB2E093}"/>
                </a:ext>
              </a:extLst>
            </p:cNvPr>
            <p:cNvSpPr/>
            <p:nvPr/>
          </p:nvSpPr>
          <p:spPr bwMode="auto">
            <a:xfrm>
              <a:off x="4449396" y="3562935"/>
              <a:ext cx="1162749" cy="74354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algn="ctr" defTabSz="896277" fontAlgn="base">
                <a:lnSpc>
                  <a:spcPct val="90000"/>
                </a:lnSpc>
                <a:spcBef>
                  <a:spcPct val="0"/>
                </a:spcBef>
                <a:spcAft>
                  <a:spcPct val="0"/>
                </a:spcAft>
              </a:pPr>
              <a:endParaRPr lang="en-US" sz="2307" dirty="0">
                <a:solidFill>
                  <a:srgbClr val="505050"/>
                </a:solidFill>
                <a:latin typeface="Segoe UI"/>
                <a:ea typeface="Segoe UI" pitchFamily="34" charset="0"/>
                <a:cs typeface="Segoe UI" pitchFamily="34" charset="0"/>
              </a:endParaRPr>
            </a:p>
          </p:txBody>
        </p:sp>
        <p:cxnSp>
          <p:nvCxnSpPr>
            <p:cNvPr id="249" name="Connector: Elbow 50">
              <a:extLst>
                <a:ext uri="{FF2B5EF4-FFF2-40B4-BE49-F238E27FC236}">
                  <a16:creationId xmlns:a16="http://schemas.microsoft.com/office/drawing/2014/main" id="{CE91454C-103C-4FC1-9863-6735AAE8A8A5}"/>
                </a:ext>
              </a:extLst>
            </p:cNvPr>
            <p:cNvCxnSpPr>
              <a:cxnSpLocks/>
              <a:stCxn id="248" idx="0"/>
              <a:endCxn id="243" idx="3"/>
            </p:cNvCxnSpPr>
            <p:nvPr/>
          </p:nvCxnSpPr>
          <p:spPr>
            <a:xfrm rot="16200000" flipV="1">
              <a:off x="4018974" y="2551137"/>
              <a:ext cx="920358" cy="1103237"/>
            </a:xfrm>
            <a:prstGeom prst="bentConnector2">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50" name="Group 249">
            <a:extLst>
              <a:ext uri="{FF2B5EF4-FFF2-40B4-BE49-F238E27FC236}">
                <a16:creationId xmlns:a16="http://schemas.microsoft.com/office/drawing/2014/main" id="{2E73E751-BD9B-48AA-8559-53884E037AB4}"/>
              </a:ext>
            </a:extLst>
          </p:cNvPr>
          <p:cNvGrpSpPr/>
          <p:nvPr/>
        </p:nvGrpSpPr>
        <p:grpSpPr>
          <a:xfrm>
            <a:off x="7954454" y="3266718"/>
            <a:ext cx="3345185" cy="2308883"/>
            <a:chOff x="8275602" y="3398059"/>
            <a:chExt cx="3480241" cy="2402100"/>
          </a:xfrm>
        </p:grpSpPr>
        <p:sp>
          <p:nvSpPr>
            <p:cNvPr id="251" name="Rectangle: Rounded Corners 16">
              <a:extLst>
                <a:ext uri="{FF2B5EF4-FFF2-40B4-BE49-F238E27FC236}">
                  <a16:creationId xmlns:a16="http://schemas.microsoft.com/office/drawing/2014/main" id="{7754779D-2AB5-44ED-BE7F-597A1A1E4AB7}"/>
                </a:ext>
              </a:extLst>
            </p:cNvPr>
            <p:cNvSpPr/>
            <p:nvPr/>
          </p:nvSpPr>
          <p:spPr bwMode="auto">
            <a:xfrm>
              <a:off x="8275603"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algn="ctr" defTabSz="896277" fontAlgn="base">
                <a:lnSpc>
                  <a:spcPct val="90000"/>
                </a:lnSpc>
                <a:spcBef>
                  <a:spcPct val="0"/>
                </a:spcBef>
                <a:spcAft>
                  <a:spcPct val="0"/>
                </a:spcAft>
              </a:pPr>
              <a:r>
                <a:rPr lang="en-US" sz="1153" dirty="0">
                  <a:solidFill>
                    <a:srgbClr val="505050"/>
                  </a:solidFill>
                  <a:latin typeface="Segoe UI"/>
                  <a:ea typeface="Segoe UI" pitchFamily="34" charset="0"/>
                  <a:cs typeface="Segoe UI" pitchFamily="34" charset="0"/>
                </a:rPr>
                <a:t>Hardware</a:t>
              </a:r>
              <a:endParaRPr lang="en-US" sz="2307" dirty="0">
                <a:solidFill>
                  <a:srgbClr val="505050"/>
                </a:solidFill>
                <a:latin typeface="Segoe UI"/>
                <a:ea typeface="Segoe UI" pitchFamily="34" charset="0"/>
                <a:cs typeface="Segoe UI" pitchFamily="34" charset="0"/>
              </a:endParaRPr>
            </a:p>
          </p:txBody>
        </p:sp>
        <p:sp>
          <p:nvSpPr>
            <p:cNvPr id="252" name="Rectangle: Rounded Corners 54">
              <a:extLst>
                <a:ext uri="{FF2B5EF4-FFF2-40B4-BE49-F238E27FC236}">
                  <a16:creationId xmlns:a16="http://schemas.microsoft.com/office/drawing/2014/main" id="{E08C3F92-AA15-4978-B17C-7B2C5CA72AFB}"/>
                </a:ext>
              </a:extLst>
            </p:cNvPr>
            <p:cNvSpPr/>
            <p:nvPr/>
          </p:nvSpPr>
          <p:spPr bwMode="auto">
            <a:xfrm>
              <a:off x="8275602" y="4761220"/>
              <a:ext cx="3477152" cy="349675"/>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algn="ctr" defTabSz="896277" fontAlgn="base">
                <a:lnSpc>
                  <a:spcPct val="90000"/>
                </a:lnSpc>
                <a:spcBef>
                  <a:spcPct val="0"/>
                </a:spcBef>
                <a:spcAft>
                  <a:spcPct val="0"/>
                </a:spcAft>
              </a:pPr>
              <a:r>
                <a:rPr lang="en-US" sz="1153" dirty="0">
                  <a:solidFill>
                    <a:srgbClr val="505050"/>
                  </a:solidFill>
                  <a:latin typeface="Segoe UI"/>
                  <a:ea typeface="Segoe UI" pitchFamily="34" charset="0"/>
                  <a:cs typeface="Segoe UI" pitchFamily="34" charset="0"/>
                </a:rPr>
                <a:t>Host OS</a:t>
              </a:r>
              <a:endParaRPr lang="en-US" sz="2307" dirty="0">
                <a:solidFill>
                  <a:srgbClr val="505050"/>
                </a:solidFill>
                <a:latin typeface="Segoe UI"/>
                <a:ea typeface="Segoe UI" pitchFamily="34" charset="0"/>
                <a:cs typeface="Segoe UI" pitchFamily="34" charset="0"/>
              </a:endParaRPr>
            </a:p>
          </p:txBody>
        </p:sp>
        <p:sp>
          <p:nvSpPr>
            <p:cNvPr id="253" name="Rectangle: Rounded Corners 55">
              <a:extLst>
                <a:ext uri="{FF2B5EF4-FFF2-40B4-BE49-F238E27FC236}">
                  <a16:creationId xmlns:a16="http://schemas.microsoft.com/office/drawing/2014/main" id="{F5D45782-1A35-482A-8E10-61E3270E74D5}"/>
                </a:ext>
              </a:extLst>
            </p:cNvPr>
            <p:cNvSpPr/>
            <p:nvPr/>
          </p:nvSpPr>
          <p:spPr bwMode="auto">
            <a:xfrm>
              <a:off x="8278691" y="4340870"/>
              <a:ext cx="3477152" cy="349675"/>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algn="ctr" defTabSz="896277" fontAlgn="base">
                <a:lnSpc>
                  <a:spcPct val="90000"/>
                </a:lnSpc>
                <a:spcBef>
                  <a:spcPct val="0"/>
                </a:spcBef>
                <a:spcAft>
                  <a:spcPct val="0"/>
                </a:spcAft>
              </a:pPr>
              <a:r>
                <a:rPr lang="en-US" sz="1153" dirty="0">
                  <a:solidFill>
                    <a:srgbClr val="505050"/>
                  </a:solidFill>
                  <a:latin typeface="Segoe UI"/>
                  <a:ea typeface="Segoe UI" pitchFamily="34" charset="0"/>
                  <a:cs typeface="Segoe UI" pitchFamily="34" charset="0"/>
                </a:rPr>
                <a:t>Docker Engine</a:t>
              </a:r>
              <a:endParaRPr lang="en-US" sz="2307" dirty="0">
                <a:solidFill>
                  <a:srgbClr val="505050"/>
                </a:solidFill>
                <a:latin typeface="Segoe UI"/>
                <a:ea typeface="Segoe UI" pitchFamily="34" charset="0"/>
                <a:cs typeface="Segoe UI" pitchFamily="34" charset="0"/>
              </a:endParaRPr>
            </a:p>
          </p:txBody>
        </p:sp>
        <p:sp>
          <p:nvSpPr>
            <p:cNvPr id="254" name="Rectangle: Rounded Corners 56">
              <a:extLst>
                <a:ext uri="{FF2B5EF4-FFF2-40B4-BE49-F238E27FC236}">
                  <a16:creationId xmlns:a16="http://schemas.microsoft.com/office/drawing/2014/main" id="{2CB2607E-8E85-45E7-87E3-BC3450D6EB10}"/>
                </a:ext>
              </a:extLst>
            </p:cNvPr>
            <p:cNvSpPr/>
            <p:nvPr/>
          </p:nvSpPr>
          <p:spPr bwMode="auto">
            <a:xfrm>
              <a:off x="8278690" y="3920520"/>
              <a:ext cx="1353465" cy="349675"/>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algn="ctr" defTabSz="896277" fontAlgn="base">
                <a:lnSpc>
                  <a:spcPct val="90000"/>
                </a:lnSpc>
                <a:spcBef>
                  <a:spcPct val="0"/>
                </a:spcBef>
                <a:spcAft>
                  <a:spcPct val="0"/>
                </a:spcAft>
              </a:pPr>
              <a:r>
                <a:rPr lang="en-US" sz="1153" dirty="0">
                  <a:solidFill>
                    <a:srgbClr val="505050"/>
                  </a:solidFill>
                  <a:latin typeface="Segoe UI"/>
                  <a:cs typeface="Segoe UI" pitchFamily="34" charset="0"/>
                </a:rPr>
                <a:t>Dependency 1</a:t>
              </a:r>
            </a:p>
          </p:txBody>
        </p:sp>
        <p:sp>
          <p:nvSpPr>
            <p:cNvPr id="255" name="Rectangle: Rounded Corners 57">
              <a:extLst>
                <a:ext uri="{FF2B5EF4-FFF2-40B4-BE49-F238E27FC236}">
                  <a16:creationId xmlns:a16="http://schemas.microsoft.com/office/drawing/2014/main" id="{6CBA49DA-366F-45E2-ABE9-03E57EA5DFD8}"/>
                </a:ext>
              </a:extLst>
            </p:cNvPr>
            <p:cNvSpPr/>
            <p:nvPr/>
          </p:nvSpPr>
          <p:spPr bwMode="auto">
            <a:xfrm>
              <a:off x="9712203" y="3920520"/>
              <a:ext cx="2040551" cy="349675"/>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defTabSz="896277" fontAlgn="base">
                <a:lnSpc>
                  <a:spcPct val="90000"/>
                </a:lnSpc>
                <a:spcBef>
                  <a:spcPct val="0"/>
                </a:spcBef>
                <a:spcAft>
                  <a:spcPct val="0"/>
                </a:spcAft>
              </a:pPr>
              <a:r>
                <a:rPr lang="en-US" sz="1153" dirty="0">
                  <a:solidFill>
                    <a:srgbClr val="505050"/>
                  </a:solidFill>
                  <a:latin typeface="Segoe UI"/>
                  <a:cs typeface="Segoe UI" pitchFamily="34" charset="0"/>
                </a:rPr>
                <a:t>Dependency 2</a:t>
              </a:r>
            </a:p>
          </p:txBody>
        </p:sp>
        <p:sp>
          <p:nvSpPr>
            <p:cNvPr id="256" name="Rectangle: Rounded Corners 58">
              <a:extLst>
                <a:ext uri="{FF2B5EF4-FFF2-40B4-BE49-F238E27FC236}">
                  <a16:creationId xmlns:a16="http://schemas.microsoft.com/office/drawing/2014/main" id="{1E8150E3-2504-41F0-9A79-D12694F6D1B0}"/>
                </a:ext>
              </a:extLst>
            </p:cNvPr>
            <p:cNvSpPr/>
            <p:nvPr/>
          </p:nvSpPr>
          <p:spPr bwMode="auto">
            <a:xfrm>
              <a:off x="8275604"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algn="ctr" defTabSz="896277" fontAlgn="base">
                <a:lnSpc>
                  <a:spcPct val="90000"/>
                </a:lnSpc>
                <a:spcBef>
                  <a:spcPct val="0"/>
                </a:spcBef>
                <a:spcAft>
                  <a:spcPct val="0"/>
                </a:spcAft>
              </a:pPr>
              <a:r>
                <a:rPr lang="en-US" sz="1153" dirty="0">
                  <a:solidFill>
                    <a:srgbClr val="505050"/>
                  </a:solidFill>
                  <a:latin typeface="Segoe UI"/>
                  <a:cs typeface="Segoe UI" pitchFamily="34" charset="0"/>
                </a:rPr>
                <a:t>C</a:t>
              </a:r>
            </a:p>
          </p:txBody>
        </p:sp>
        <p:sp>
          <p:nvSpPr>
            <p:cNvPr id="257" name="Rectangle: Rounded Corners 64">
              <a:extLst>
                <a:ext uri="{FF2B5EF4-FFF2-40B4-BE49-F238E27FC236}">
                  <a16:creationId xmlns:a16="http://schemas.microsoft.com/office/drawing/2014/main" id="{B82BB7E4-F3B8-45E3-8B3E-18AA8B27D2D2}"/>
                </a:ext>
              </a:extLst>
            </p:cNvPr>
            <p:cNvSpPr/>
            <p:nvPr/>
          </p:nvSpPr>
          <p:spPr bwMode="auto">
            <a:xfrm>
              <a:off x="8988791"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algn="ctr" defTabSz="896277" fontAlgn="base">
                <a:lnSpc>
                  <a:spcPct val="90000"/>
                </a:lnSpc>
                <a:spcBef>
                  <a:spcPct val="0"/>
                </a:spcBef>
                <a:spcAft>
                  <a:spcPct val="0"/>
                </a:spcAft>
              </a:pPr>
              <a:r>
                <a:rPr lang="en-US" sz="1153" dirty="0">
                  <a:solidFill>
                    <a:srgbClr val="505050"/>
                  </a:solidFill>
                  <a:latin typeface="Segoe UI"/>
                  <a:cs typeface="Segoe UI" pitchFamily="34" charset="0"/>
                </a:rPr>
                <a:t>C</a:t>
              </a:r>
            </a:p>
          </p:txBody>
        </p:sp>
        <p:sp>
          <p:nvSpPr>
            <p:cNvPr id="258" name="Rectangle: Rounded Corners 67">
              <a:extLst>
                <a:ext uri="{FF2B5EF4-FFF2-40B4-BE49-F238E27FC236}">
                  <a16:creationId xmlns:a16="http://schemas.microsoft.com/office/drawing/2014/main" id="{057A4785-FA9B-48F8-9EB5-9D9D3C274276}"/>
                </a:ext>
              </a:extLst>
            </p:cNvPr>
            <p:cNvSpPr/>
            <p:nvPr/>
          </p:nvSpPr>
          <p:spPr bwMode="auto">
            <a:xfrm>
              <a:off x="9712203" y="3398059"/>
              <a:ext cx="6628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algn="ctr" defTabSz="896277" fontAlgn="base">
                <a:lnSpc>
                  <a:spcPct val="90000"/>
                </a:lnSpc>
                <a:spcBef>
                  <a:spcPct val="0"/>
                </a:spcBef>
                <a:spcAft>
                  <a:spcPct val="0"/>
                </a:spcAft>
              </a:pPr>
              <a:r>
                <a:rPr lang="en-US" sz="1153" dirty="0">
                  <a:solidFill>
                    <a:srgbClr val="505050"/>
                  </a:solidFill>
                  <a:latin typeface="Segoe UI"/>
                  <a:cs typeface="Segoe UI" pitchFamily="34" charset="0"/>
                </a:rPr>
                <a:t>C</a:t>
              </a:r>
            </a:p>
          </p:txBody>
        </p:sp>
        <p:sp>
          <p:nvSpPr>
            <p:cNvPr id="259" name="Rectangle: Rounded Corners 68">
              <a:extLst>
                <a:ext uri="{FF2B5EF4-FFF2-40B4-BE49-F238E27FC236}">
                  <a16:creationId xmlns:a16="http://schemas.microsoft.com/office/drawing/2014/main" id="{6F98C32A-636B-4A3B-BE26-63C35ABFBD6A}"/>
                </a:ext>
              </a:extLst>
            </p:cNvPr>
            <p:cNvSpPr/>
            <p:nvPr/>
          </p:nvSpPr>
          <p:spPr bwMode="auto">
            <a:xfrm>
              <a:off x="10412338"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algn="ctr" defTabSz="896277" fontAlgn="base">
                <a:lnSpc>
                  <a:spcPct val="90000"/>
                </a:lnSpc>
                <a:spcBef>
                  <a:spcPct val="0"/>
                </a:spcBef>
                <a:spcAft>
                  <a:spcPct val="0"/>
                </a:spcAft>
              </a:pPr>
              <a:r>
                <a:rPr lang="en-US" sz="1153" dirty="0">
                  <a:solidFill>
                    <a:srgbClr val="505050"/>
                  </a:solidFill>
                  <a:latin typeface="Segoe UI"/>
                  <a:cs typeface="Segoe UI" pitchFamily="34" charset="0"/>
                </a:rPr>
                <a:t>C</a:t>
              </a:r>
            </a:p>
          </p:txBody>
        </p:sp>
        <p:sp>
          <p:nvSpPr>
            <p:cNvPr id="260" name="Rectangle: Rounded Corners 69">
              <a:extLst>
                <a:ext uri="{FF2B5EF4-FFF2-40B4-BE49-F238E27FC236}">
                  <a16:creationId xmlns:a16="http://schemas.microsoft.com/office/drawing/2014/main" id="{B50DFC5A-915F-40A2-987B-6FE7122FC118}"/>
                </a:ext>
              </a:extLst>
            </p:cNvPr>
            <p:cNvSpPr/>
            <p:nvPr/>
          </p:nvSpPr>
          <p:spPr bwMode="auto">
            <a:xfrm>
              <a:off x="11112475"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algn="ctr" defTabSz="896277" fontAlgn="base">
                <a:lnSpc>
                  <a:spcPct val="90000"/>
                </a:lnSpc>
                <a:spcBef>
                  <a:spcPct val="0"/>
                </a:spcBef>
                <a:spcAft>
                  <a:spcPct val="0"/>
                </a:spcAft>
              </a:pPr>
              <a:r>
                <a:rPr lang="en-US" sz="1153" dirty="0">
                  <a:solidFill>
                    <a:srgbClr val="505050"/>
                  </a:solidFill>
                  <a:latin typeface="Segoe UI"/>
                  <a:cs typeface="Segoe UI" pitchFamily="34" charset="0"/>
                </a:rPr>
                <a:t>C</a:t>
              </a:r>
            </a:p>
          </p:txBody>
        </p:sp>
      </p:grpSp>
      <p:grpSp>
        <p:nvGrpSpPr>
          <p:cNvPr id="261" name="Group 260">
            <a:extLst>
              <a:ext uri="{FF2B5EF4-FFF2-40B4-BE49-F238E27FC236}">
                <a16:creationId xmlns:a16="http://schemas.microsoft.com/office/drawing/2014/main" id="{93F2D129-900F-40A8-B8E5-6D20BAD19EDF}"/>
              </a:ext>
            </a:extLst>
          </p:cNvPr>
          <p:cNvGrpSpPr/>
          <p:nvPr/>
        </p:nvGrpSpPr>
        <p:grpSpPr>
          <a:xfrm>
            <a:off x="8721052" y="1672975"/>
            <a:ext cx="1809020" cy="1225011"/>
            <a:chOff x="9073151" y="1739970"/>
            <a:chExt cx="1882056" cy="1274469"/>
          </a:xfrm>
        </p:grpSpPr>
        <p:sp>
          <p:nvSpPr>
            <p:cNvPr id="262" name="Rectangle: Rounded Corners 76">
              <a:extLst>
                <a:ext uri="{FF2B5EF4-FFF2-40B4-BE49-F238E27FC236}">
                  <a16:creationId xmlns:a16="http://schemas.microsoft.com/office/drawing/2014/main" id="{A7658828-D03C-4E6E-B1A5-8B3D1691B3D9}"/>
                </a:ext>
              </a:extLst>
            </p:cNvPr>
            <p:cNvSpPr/>
            <p:nvPr/>
          </p:nvSpPr>
          <p:spPr bwMode="auto">
            <a:xfrm>
              <a:off x="9073151" y="1739970"/>
              <a:ext cx="1882056" cy="1274469"/>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algn="ctr" defTabSz="896277" fontAlgn="base">
                <a:lnSpc>
                  <a:spcPct val="90000"/>
                </a:lnSpc>
                <a:spcBef>
                  <a:spcPct val="0"/>
                </a:spcBef>
                <a:spcAft>
                  <a:spcPct val="0"/>
                </a:spcAft>
              </a:pPr>
              <a:r>
                <a:rPr lang="en-US" sz="1153" dirty="0">
                  <a:solidFill>
                    <a:srgbClr val="505050"/>
                  </a:solidFill>
                  <a:latin typeface="Segoe UI"/>
                  <a:cs typeface="Segoe UI" pitchFamily="34" charset="0"/>
                </a:rPr>
                <a:t>Container</a:t>
              </a:r>
            </a:p>
          </p:txBody>
        </p:sp>
        <p:sp>
          <p:nvSpPr>
            <p:cNvPr id="263" name="Rectangle: Rounded Corners 77">
              <a:extLst>
                <a:ext uri="{FF2B5EF4-FFF2-40B4-BE49-F238E27FC236}">
                  <a16:creationId xmlns:a16="http://schemas.microsoft.com/office/drawing/2014/main" id="{16329F91-D9A0-4C70-B27A-DB132AA8E99D}"/>
                </a:ext>
              </a:extLst>
            </p:cNvPr>
            <p:cNvSpPr/>
            <p:nvPr/>
          </p:nvSpPr>
          <p:spPr bwMode="auto">
            <a:xfrm>
              <a:off x="9169249" y="2580688"/>
              <a:ext cx="1689860" cy="349675"/>
            </a:xfrm>
            <a:prstGeom prst="roundRect">
              <a:avLst>
                <a:gd name="adj" fmla="val 3125"/>
              </a:avLst>
            </a:prstGeom>
            <a:solidFill>
              <a:srgbClr val="F2F9F8"/>
            </a:solidFill>
            <a:ln w="12700">
              <a:solidFill>
                <a:srgbClr val="79BEB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algn="ctr" defTabSz="896277" fontAlgn="base">
                <a:lnSpc>
                  <a:spcPct val="90000"/>
                </a:lnSpc>
                <a:spcBef>
                  <a:spcPct val="0"/>
                </a:spcBef>
                <a:spcAft>
                  <a:spcPct val="0"/>
                </a:spcAft>
              </a:pPr>
              <a:r>
                <a:rPr lang="en-US" sz="1153" dirty="0">
                  <a:solidFill>
                    <a:srgbClr val="505050"/>
                  </a:solidFill>
                  <a:latin typeface="Segoe UI"/>
                  <a:ea typeface="Segoe UI" pitchFamily="34" charset="0"/>
                  <a:cs typeface="Segoe UI" pitchFamily="34" charset="0"/>
                </a:rPr>
                <a:t>App dependencies</a:t>
              </a:r>
              <a:endParaRPr lang="en-US" sz="2307" dirty="0">
                <a:solidFill>
                  <a:srgbClr val="505050"/>
                </a:solidFill>
                <a:latin typeface="Segoe UI"/>
                <a:ea typeface="Segoe UI" pitchFamily="34" charset="0"/>
                <a:cs typeface="Segoe UI" pitchFamily="34" charset="0"/>
              </a:endParaRPr>
            </a:p>
          </p:txBody>
        </p:sp>
        <p:sp>
          <p:nvSpPr>
            <p:cNvPr id="264" name="Rectangle: Rounded Corners 78">
              <a:extLst>
                <a:ext uri="{FF2B5EF4-FFF2-40B4-BE49-F238E27FC236}">
                  <a16:creationId xmlns:a16="http://schemas.microsoft.com/office/drawing/2014/main" id="{62D395C2-8458-4B3F-AC8A-B246C71846D9}"/>
                </a:ext>
              </a:extLst>
            </p:cNvPr>
            <p:cNvSpPr/>
            <p:nvPr/>
          </p:nvSpPr>
          <p:spPr bwMode="auto">
            <a:xfrm>
              <a:off x="9169249" y="2153724"/>
              <a:ext cx="1689860" cy="349675"/>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algn="ctr" defTabSz="896277" fontAlgn="base">
                <a:lnSpc>
                  <a:spcPct val="90000"/>
                </a:lnSpc>
                <a:spcBef>
                  <a:spcPct val="0"/>
                </a:spcBef>
                <a:spcAft>
                  <a:spcPct val="0"/>
                </a:spcAft>
              </a:pPr>
              <a:r>
                <a:rPr lang="en-US" sz="1153" dirty="0">
                  <a:solidFill>
                    <a:srgbClr val="505050"/>
                  </a:solidFill>
                  <a:latin typeface="Segoe UI"/>
                  <a:ea typeface="Segoe UI" pitchFamily="34" charset="0"/>
                  <a:cs typeface="Segoe UI" pitchFamily="34" charset="0"/>
                </a:rPr>
                <a:t>Application XYZ</a:t>
              </a:r>
              <a:endParaRPr lang="en-US" sz="2307" dirty="0">
                <a:solidFill>
                  <a:srgbClr val="505050"/>
                </a:solidFill>
                <a:latin typeface="Segoe UI"/>
                <a:ea typeface="Segoe UI" pitchFamily="34" charset="0"/>
                <a:cs typeface="Segoe UI" pitchFamily="34" charset="0"/>
              </a:endParaRPr>
            </a:p>
          </p:txBody>
        </p:sp>
      </p:grpSp>
      <p:sp>
        <p:nvSpPr>
          <p:cNvPr id="265" name="Rectangle: Rounded Corners 80">
            <a:extLst>
              <a:ext uri="{FF2B5EF4-FFF2-40B4-BE49-F238E27FC236}">
                <a16:creationId xmlns:a16="http://schemas.microsoft.com/office/drawing/2014/main" id="{EA3838C1-3C43-4B3C-BBE7-50BB9FAABB3D}"/>
              </a:ext>
            </a:extLst>
          </p:cNvPr>
          <p:cNvSpPr/>
          <p:nvPr/>
        </p:nvSpPr>
        <p:spPr bwMode="auto">
          <a:xfrm>
            <a:off x="8681509" y="1631027"/>
            <a:ext cx="1888106" cy="1308250"/>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algn="ctr" defTabSz="896277" fontAlgn="base">
              <a:lnSpc>
                <a:spcPct val="90000"/>
              </a:lnSpc>
              <a:spcBef>
                <a:spcPct val="0"/>
              </a:spcBef>
              <a:spcAft>
                <a:spcPct val="0"/>
              </a:spcAft>
            </a:pPr>
            <a:endParaRPr lang="en-US" sz="2307" dirty="0">
              <a:solidFill>
                <a:srgbClr val="505050"/>
              </a:solidFill>
              <a:latin typeface="Segoe UI"/>
              <a:ea typeface="Segoe UI" pitchFamily="34" charset="0"/>
              <a:cs typeface="Segoe UI" pitchFamily="34" charset="0"/>
            </a:endParaRPr>
          </a:p>
        </p:txBody>
      </p:sp>
      <p:grpSp>
        <p:nvGrpSpPr>
          <p:cNvPr id="266" name="Group 265">
            <a:extLst>
              <a:ext uri="{FF2B5EF4-FFF2-40B4-BE49-F238E27FC236}">
                <a16:creationId xmlns:a16="http://schemas.microsoft.com/office/drawing/2014/main" id="{5A4E3A1B-71D2-4AB6-BCF0-841170667891}"/>
              </a:ext>
            </a:extLst>
          </p:cNvPr>
          <p:cNvGrpSpPr/>
          <p:nvPr/>
        </p:nvGrpSpPr>
        <p:grpSpPr>
          <a:xfrm>
            <a:off x="9286949" y="2939279"/>
            <a:ext cx="704993" cy="812829"/>
            <a:chOff x="9679663" y="3215119"/>
            <a:chExt cx="693432" cy="661402"/>
          </a:xfrm>
        </p:grpSpPr>
        <p:sp>
          <p:nvSpPr>
            <p:cNvPr id="267" name="Rectangle: Rounded Corners 71">
              <a:extLst>
                <a:ext uri="{FF2B5EF4-FFF2-40B4-BE49-F238E27FC236}">
                  <a16:creationId xmlns:a16="http://schemas.microsoft.com/office/drawing/2014/main" id="{C0F109B2-3C9E-48A3-A215-B4930CD67F38}"/>
                </a:ext>
              </a:extLst>
            </p:cNvPr>
            <p:cNvSpPr/>
            <p:nvPr/>
          </p:nvSpPr>
          <p:spPr bwMode="auto">
            <a:xfrm>
              <a:off x="9679663" y="3368690"/>
              <a:ext cx="693432" cy="50783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algn="ctr" defTabSz="896277" fontAlgn="base">
                <a:lnSpc>
                  <a:spcPct val="90000"/>
                </a:lnSpc>
                <a:spcBef>
                  <a:spcPct val="0"/>
                </a:spcBef>
                <a:spcAft>
                  <a:spcPct val="0"/>
                </a:spcAft>
              </a:pPr>
              <a:endParaRPr lang="en-US" sz="2307" dirty="0">
                <a:solidFill>
                  <a:srgbClr val="505050"/>
                </a:solidFill>
                <a:latin typeface="Segoe UI"/>
                <a:ea typeface="Segoe UI" pitchFamily="34" charset="0"/>
                <a:cs typeface="Segoe UI" pitchFamily="34" charset="0"/>
              </a:endParaRPr>
            </a:p>
          </p:txBody>
        </p:sp>
        <p:cxnSp>
          <p:nvCxnSpPr>
            <p:cNvPr id="268" name="Straight Arrow Connector 267">
              <a:extLst>
                <a:ext uri="{FF2B5EF4-FFF2-40B4-BE49-F238E27FC236}">
                  <a16:creationId xmlns:a16="http://schemas.microsoft.com/office/drawing/2014/main" id="{A5F3C767-B4A5-4C86-BF9C-2B638BB743E0}"/>
                </a:ext>
              </a:extLst>
            </p:cNvPr>
            <p:cNvCxnSpPr>
              <a:cxnSpLocks/>
              <a:stCxn id="267" idx="0"/>
              <a:endCxn id="265" idx="2"/>
            </p:cNvCxnSpPr>
            <p:nvPr/>
          </p:nvCxnSpPr>
          <p:spPr>
            <a:xfrm flipH="1" flipV="1">
              <a:off x="10012723" y="3215119"/>
              <a:ext cx="13656" cy="153571"/>
            </a:xfrm>
            <a:prstGeom prst="straightConnector1">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57" name="Rectangle: Rounded Corners 71">
            <a:extLst>
              <a:ext uri="{FF2B5EF4-FFF2-40B4-BE49-F238E27FC236}">
                <a16:creationId xmlns:a16="http://schemas.microsoft.com/office/drawing/2014/main" id="{D58CA2BF-7ABC-4F76-A571-84C96CFE2207}"/>
              </a:ext>
            </a:extLst>
          </p:cNvPr>
          <p:cNvSpPr/>
          <p:nvPr/>
        </p:nvSpPr>
        <p:spPr bwMode="auto">
          <a:xfrm>
            <a:off x="10640031" y="3235193"/>
            <a:ext cx="691853" cy="888362"/>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algn="ctr" defTabSz="896277" fontAlgn="base">
              <a:lnSpc>
                <a:spcPct val="90000"/>
              </a:lnSpc>
              <a:spcBef>
                <a:spcPct val="0"/>
              </a:spcBef>
              <a:spcAft>
                <a:spcPct val="0"/>
              </a:spcAft>
            </a:pPr>
            <a:endParaRPr lang="en-US" sz="2307" dirty="0">
              <a:solidFill>
                <a:srgbClr val="505050"/>
              </a:soli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C811FCE9-E5E7-40DF-98AA-16D6CBEF93AD}"/>
              </a:ext>
            </a:extLst>
          </p:cNvPr>
          <p:cNvSpPr/>
          <p:nvPr/>
        </p:nvSpPr>
        <p:spPr>
          <a:xfrm>
            <a:off x="10681226" y="2976478"/>
            <a:ext cx="609462" cy="276999"/>
          </a:xfrm>
          <a:prstGeom prst="rect">
            <a:avLst/>
          </a:prstGeom>
        </p:spPr>
        <p:txBody>
          <a:bodyPr wrap="square">
            <a:spAutoFit/>
          </a:bodyPr>
          <a:lstStyle/>
          <a:p>
            <a:r>
              <a:rPr lang="en-US" sz="1200" dirty="0">
                <a:solidFill>
                  <a:srgbClr val="505050"/>
                </a:solidFill>
                <a:cs typeface="Segoe UI" pitchFamily="34" charset="0"/>
              </a:rPr>
              <a:t>Image</a:t>
            </a:r>
            <a:endParaRPr lang="en-US" sz="1200" dirty="0"/>
          </a:p>
        </p:txBody>
      </p:sp>
    </p:spTree>
    <p:extLst>
      <p:ext uri="{BB962C8B-B14F-4D97-AF65-F5344CB8AC3E}">
        <p14:creationId xmlns:p14="http://schemas.microsoft.com/office/powerpoint/2010/main" val="2244157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22"/>
                                        </p:tgtEl>
                                        <p:attrNameLst>
                                          <p:attrName>style.visibility</p:attrName>
                                        </p:attrNameLst>
                                      </p:cBhvr>
                                      <p:to>
                                        <p:strVal val="visible"/>
                                      </p:to>
                                    </p:set>
                                    <p:animEffect transition="in" filter="wipe(down)">
                                      <p:cBhvr>
                                        <p:cTn id="7" dur="1000"/>
                                        <p:tgtEl>
                                          <p:spTgt spid="222"/>
                                        </p:tgtEl>
                                      </p:cBhvr>
                                    </p:animEffect>
                                  </p:childTnLst>
                                </p:cTn>
                              </p:par>
                              <p:par>
                                <p:cTn id="8" presetID="22" presetClass="entr" presetSubtype="4" fill="hold" nodeType="withEffect">
                                  <p:stCondLst>
                                    <p:cond delay="250"/>
                                  </p:stCondLst>
                                  <p:childTnLst>
                                    <p:set>
                                      <p:cBhvr>
                                        <p:cTn id="9" dur="1" fill="hold">
                                          <p:stCondLst>
                                            <p:cond delay="0"/>
                                          </p:stCondLst>
                                        </p:cTn>
                                        <p:tgtEl>
                                          <p:spTgt spid="230"/>
                                        </p:tgtEl>
                                        <p:attrNameLst>
                                          <p:attrName>style.visibility</p:attrName>
                                        </p:attrNameLst>
                                      </p:cBhvr>
                                      <p:to>
                                        <p:strVal val="visible"/>
                                      </p:to>
                                    </p:set>
                                    <p:animEffect transition="in" filter="wipe(down)">
                                      <p:cBhvr>
                                        <p:cTn id="10" dur="1000"/>
                                        <p:tgtEl>
                                          <p:spTgt spid="230"/>
                                        </p:tgtEl>
                                      </p:cBhvr>
                                    </p:animEffect>
                                  </p:childTnLst>
                                </p:cTn>
                              </p:par>
                              <p:par>
                                <p:cTn id="11" presetID="10" presetClass="entr" presetSubtype="0" fill="hold" nodeType="withEffect">
                                  <p:stCondLst>
                                    <p:cond delay="1000"/>
                                  </p:stCondLst>
                                  <p:childTnLst>
                                    <p:set>
                                      <p:cBhvr>
                                        <p:cTn id="12" dur="1" fill="hold">
                                          <p:stCondLst>
                                            <p:cond delay="0"/>
                                          </p:stCondLst>
                                        </p:cTn>
                                        <p:tgtEl>
                                          <p:spTgt spid="238"/>
                                        </p:tgtEl>
                                        <p:attrNameLst>
                                          <p:attrName>style.visibility</p:attrName>
                                        </p:attrNameLst>
                                      </p:cBhvr>
                                      <p:to>
                                        <p:strVal val="visible"/>
                                      </p:to>
                                    </p:set>
                                    <p:animEffect transition="in" filter="fade">
                                      <p:cBhvr>
                                        <p:cTn id="13" dur="1000"/>
                                        <p:tgtEl>
                                          <p:spTgt spid="238"/>
                                        </p:tgtEl>
                                      </p:cBhvr>
                                    </p:animEffect>
                                  </p:childTnLst>
                                </p:cTn>
                              </p:par>
                            </p:childTnLst>
                          </p:cTn>
                        </p:par>
                        <p:par>
                          <p:cTn id="14" fill="hold">
                            <p:stCondLst>
                              <p:cond delay="2000"/>
                            </p:stCondLst>
                            <p:childTnLst>
                              <p:par>
                                <p:cTn id="15" presetID="22" presetClass="entr" presetSubtype="4" fill="hold" nodeType="afterEffect">
                                  <p:stCondLst>
                                    <p:cond delay="500"/>
                                  </p:stCondLst>
                                  <p:childTnLst>
                                    <p:set>
                                      <p:cBhvr>
                                        <p:cTn id="16" dur="1" fill="hold">
                                          <p:stCondLst>
                                            <p:cond delay="0"/>
                                          </p:stCondLst>
                                        </p:cTn>
                                        <p:tgtEl>
                                          <p:spTgt spid="247"/>
                                        </p:tgtEl>
                                        <p:attrNameLst>
                                          <p:attrName>style.visibility</p:attrName>
                                        </p:attrNameLst>
                                      </p:cBhvr>
                                      <p:to>
                                        <p:strVal val="visible"/>
                                      </p:to>
                                    </p:set>
                                    <p:animEffect transition="in" filter="wipe(down)">
                                      <p:cBhvr>
                                        <p:cTn id="17" dur="500"/>
                                        <p:tgtEl>
                                          <p:spTgt spid="247"/>
                                        </p:tgtEl>
                                      </p:cBhvr>
                                    </p:animEffect>
                                  </p:childTnLst>
                                </p:cTn>
                              </p:par>
                              <p:par>
                                <p:cTn id="18" presetID="22" presetClass="entr" presetSubtype="4" fill="hold" nodeType="withEffect">
                                  <p:stCondLst>
                                    <p:cond delay="500"/>
                                  </p:stCondLst>
                                  <p:childTnLst>
                                    <p:set>
                                      <p:cBhvr>
                                        <p:cTn id="19" dur="1" fill="hold">
                                          <p:stCondLst>
                                            <p:cond delay="0"/>
                                          </p:stCondLst>
                                        </p:cTn>
                                        <p:tgtEl>
                                          <p:spTgt spid="244"/>
                                        </p:tgtEl>
                                        <p:attrNameLst>
                                          <p:attrName>style.visibility</p:attrName>
                                        </p:attrNameLst>
                                      </p:cBhvr>
                                      <p:to>
                                        <p:strVal val="visible"/>
                                      </p:to>
                                    </p:set>
                                    <p:animEffect transition="in" filter="wipe(down)">
                                      <p:cBhvr>
                                        <p:cTn id="20" dur="500"/>
                                        <p:tgtEl>
                                          <p:spTgt spid="244"/>
                                        </p:tgtEl>
                                      </p:cBhvr>
                                    </p:animEffect>
                                  </p:childTnLst>
                                </p:cTn>
                              </p:par>
                            </p:childTnLst>
                          </p:cTn>
                        </p:par>
                        <p:par>
                          <p:cTn id="21" fill="hold">
                            <p:stCondLst>
                              <p:cond delay="3000"/>
                            </p:stCondLst>
                            <p:childTnLst>
                              <p:par>
                                <p:cTn id="22" presetID="21" presetClass="entr" presetSubtype="1" fill="hold" grpId="0" nodeType="afterEffect">
                                  <p:stCondLst>
                                    <p:cond delay="0"/>
                                  </p:stCondLst>
                                  <p:childTnLst>
                                    <p:set>
                                      <p:cBhvr>
                                        <p:cTn id="23" dur="1" fill="hold">
                                          <p:stCondLst>
                                            <p:cond delay="0"/>
                                          </p:stCondLst>
                                        </p:cTn>
                                        <p:tgtEl>
                                          <p:spTgt spid="243"/>
                                        </p:tgtEl>
                                        <p:attrNameLst>
                                          <p:attrName>style.visibility</p:attrName>
                                        </p:attrNameLst>
                                      </p:cBhvr>
                                      <p:to>
                                        <p:strVal val="visible"/>
                                      </p:to>
                                    </p:set>
                                    <p:animEffect transition="in" filter="wheel(1)">
                                      <p:cBhvr>
                                        <p:cTn id="24" dur="1000"/>
                                        <p:tgtEl>
                                          <p:spTgt spid="243"/>
                                        </p:tgtEl>
                                      </p:cBhvr>
                                    </p:animEffect>
                                  </p:childTnLst>
                                </p:cTn>
                              </p:par>
                            </p:childTnLst>
                          </p:cTn>
                        </p:par>
                        <p:par>
                          <p:cTn id="25" fill="hold">
                            <p:stCondLst>
                              <p:cond delay="4000"/>
                            </p:stCondLst>
                            <p:childTnLst>
                              <p:par>
                                <p:cTn id="26" presetID="10" presetClass="entr" presetSubtype="0" fill="hold" grpId="0" nodeType="afterEffect">
                                  <p:stCondLst>
                                    <p:cond delay="0"/>
                                  </p:stCondLst>
                                  <p:childTnLst>
                                    <p:set>
                                      <p:cBhvr>
                                        <p:cTn id="27" dur="1" fill="hold">
                                          <p:stCondLst>
                                            <p:cond delay="0"/>
                                          </p:stCondLst>
                                        </p:cTn>
                                        <p:tgtEl>
                                          <p:spTgt spid="220"/>
                                        </p:tgtEl>
                                        <p:attrNameLst>
                                          <p:attrName>style.visibility</p:attrName>
                                        </p:attrNameLst>
                                      </p:cBhvr>
                                      <p:to>
                                        <p:strVal val="visible"/>
                                      </p:to>
                                    </p:set>
                                    <p:animEffect transition="in" filter="fade">
                                      <p:cBhvr>
                                        <p:cTn id="28" dur="500"/>
                                        <p:tgtEl>
                                          <p:spTgt spid="220"/>
                                        </p:tgtEl>
                                      </p:cBhvr>
                                    </p:animEffect>
                                  </p:childTnLst>
                                </p:cTn>
                              </p:par>
                            </p:childTnLst>
                          </p:cTn>
                        </p:par>
                        <p:par>
                          <p:cTn id="29" fill="hold">
                            <p:stCondLst>
                              <p:cond delay="4500"/>
                            </p:stCondLst>
                            <p:childTnLst>
                              <p:par>
                                <p:cTn id="30" presetID="22" presetClass="entr" presetSubtype="4" fill="hold" nodeType="afterEffect">
                                  <p:stCondLst>
                                    <p:cond delay="1000"/>
                                  </p:stCondLst>
                                  <p:childTnLst>
                                    <p:set>
                                      <p:cBhvr>
                                        <p:cTn id="31" dur="1" fill="hold">
                                          <p:stCondLst>
                                            <p:cond delay="0"/>
                                          </p:stCondLst>
                                        </p:cTn>
                                        <p:tgtEl>
                                          <p:spTgt spid="250"/>
                                        </p:tgtEl>
                                        <p:attrNameLst>
                                          <p:attrName>style.visibility</p:attrName>
                                        </p:attrNameLst>
                                      </p:cBhvr>
                                      <p:to>
                                        <p:strVal val="visible"/>
                                      </p:to>
                                    </p:set>
                                    <p:animEffect transition="in" filter="wipe(down)">
                                      <p:cBhvr>
                                        <p:cTn id="32" dur="1000"/>
                                        <p:tgtEl>
                                          <p:spTgt spid="250"/>
                                        </p:tgtEl>
                                      </p:cBhvr>
                                    </p:animEffect>
                                  </p:childTnLst>
                                </p:cTn>
                              </p:par>
                            </p:childTnLst>
                          </p:cTn>
                        </p:par>
                        <p:par>
                          <p:cTn id="33" fill="hold">
                            <p:stCondLst>
                              <p:cond delay="6500"/>
                            </p:stCondLst>
                            <p:childTnLst>
                              <p:par>
                                <p:cTn id="34" presetID="10" presetClass="entr" presetSubtype="0" fill="hold" nodeType="afterEffect">
                                  <p:stCondLst>
                                    <p:cond delay="1000"/>
                                  </p:stCondLst>
                                  <p:childTnLst>
                                    <p:set>
                                      <p:cBhvr>
                                        <p:cTn id="35" dur="1" fill="hold">
                                          <p:stCondLst>
                                            <p:cond delay="0"/>
                                          </p:stCondLst>
                                        </p:cTn>
                                        <p:tgtEl>
                                          <p:spTgt spid="261"/>
                                        </p:tgtEl>
                                        <p:attrNameLst>
                                          <p:attrName>style.visibility</p:attrName>
                                        </p:attrNameLst>
                                      </p:cBhvr>
                                      <p:to>
                                        <p:strVal val="visible"/>
                                      </p:to>
                                    </p:set>
                                    <p:animEffect transition="in" filter="fade">
                                      <p:cBhvr>
                                        <p:cTn id="36" dur="1000"/>
                                        <p:tgtEl>
                                          <p:spTgt spid="261"/>
                                        </p:tgtEl>
                                      </p:cBhvr>
                                    </p:animEffect>
                                  </p:childTnLst>
                                </p:cTn>
                              </p:par>
                            </p:childTnLst>
                          </p:cTn>
                        </p:par>
                        <p:par>
                          <p:cTn id="37" fill="hold">
                            <p:stCondLst>
                              <p:cond delay="8500"/>
                            </p:stCondLst>
                            <p:childTnLst>
                              <p:par>
                                <p:cTn id="38" presetID="22" presetClass="entr" presetSubtype="4" fill="hold" nodeType="afterEffect">
                                  <p:stCondLst>
                                    <p:cond delay="500"/>
                                  </p:stCondLst>
                                  <p:childTnLst>
                                    <p:set>
                                      <p:cBhvr>
                                        <p:cTn id="39" dur="1" fill="hold">
                                          <p:stCondLst>
                                            <p:cond delay="0"/>
                                          </p:stCondLst>
                                        </p:cTn>
                                        <p:tgtEl>
                                          <p:spTgt spid="266"/>
                                        </p:tgtEl>
                                        <p:attrNameLst>
                                          <p:attrName>style.visibility</p:attrName>
                                        </p:attrNameLst>
                                      </p:cBhvr>
                                      <p:to>
                                        <p:strVal val="visible"/>
                                      </p:to>
                                    </p:set>
                                    <p:animEffect transition="in" filter="wipe(down)">
                                      <p:cBhvr>
                                        <p:cTn id="40" dur="500"/>
                                        <p:tgtEl>
                                          <p:spTgt spid="266"/>
                                        </p:tgtEl>
                                      </p:cBhvr>
                                    </p:animEffect>
                                  </p:childTnLst>
                                </p:cTn>
                              </p:par>
                            </p:childTnLst>
                          </p:cTn>
                        </p:par>
                        <p:par>
                          <p:cTn id="41" fill="hold">
                            <p:stCondLst>
                              <p:cond delay="9500"/>
                            </p:stCondLst>
                            <p:childTnLst>
                              <p:par>
                                <p:cTn id="42" presetID="21" presetClass="entr" presetSubtype="1" fill="hold" grpId="0" nodeType="afterEffect">
                                  <p:stCondLst>
                                    <p:cond delay="0"/>
                                  </p:stCondLst>
                                  <p:childTnLst>
                                    <p:set>
                                      <p:cBhvr>
                                        <p:cTn id="43" dur="1" fill="hold">
                                          <p:stCondLst>
                                            <p:cond delay="0"/>
                                          </p:stCondLst>
                                        </p:cTn>
                                        <p:tgtEl>
                                          <p:spTgt spid="265"/>
                                        </p:tgtEl>
                                        <p:attrNameLst>
                                          <p:attrName>style.visibility</p:attrName>
                                        </p:attrNameLst>
                                      </p:cBhvr>
                                      <p:to>
                                        <p:strVal val="visible"/>
                                      </p:to>
                                    </p:set>
                                    <p:animEffect transition="in" filter="wheel(1)">
                                      <p:cBhvr>
                                        <p:cTn id="44" dur="1000"/>
                                        <p:tgtEl>
                                          <p:spTgt spid="265"/>
                                        </p:tgtEl>
                                      </p:cBhvr>
                                    </p:animEffect>
                                  </p:childTnLst>
                                </p:cTn>
                              </p:par>
                            </p:childTnLst>
                          </p:cTn>
                        </p:par>
                        <p:par>
                          <p:cTn id="45" fill="hold">
                            <p:stCondLst>
                              <p:cond delay="10500"/>
                            </p:stCondLst>
                            <p:childTnLst>
                              <p:par>
                                <p:cTn id="46" presetID="10" presetClass="entr" presetSubtype="0" fill="hold" grpId="0" nodeType="afterEffect">
                                  <p:stCondLst>
                                    <p:cond delay="0"/>
                                  </p:stCondLst>
                                  <p:childTnLst>
                                    <p:set>
                                      <p:cBhvr>
                                        <p:cTn id="47" dur="1" fill="hold">
                                          <p:stCondLst>
                                            <p:cond delay="0"/>
                                          </p:stCondLst>
                                        </p:cTn>
                                        <p:tgtEl>
                                          <p:spTgt spid="221"/>
                                        </p:tgtEl>
                                        <p:attrNameLst>
                                          <p:attrName>style.visibility</p:attrName>
                                        </p:attrNameLst>
                                      </p:cBhvr>
                                      <p:to>
                                        <p:strVal val="visible"/>
                                      </p:to>
                                    </p:set>
                                    <p:animEffect transition="in" filter="fade">
                                      <p:cBhvr>
                                        <p:cTn id="48" dur="500"/>
                                        <p:tgtEl>
                                          <p:spTgt spid="221"/>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 grpId="0"/>
      <p:bldP spid="221" grpId="0"/>
      <p:bldP spid="243" grpId="0" animBg="1"/>
      <p:bldP spid="265" grpId="0" animBg="1"/>
      <p:bldP spid="57" grpId="0" animBg="1"/>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6" y="505539"/>
            <a:ext cx="8853189" cy="724044"/>
          </a:xfrm>
        </p:spPr>
        <p:txBody>
          <a:bodyPr/>
          <a:lstStyle/>
          <a:p>
            <a:pPr algn="ctr"/>
            <a:r>
              <a:rPr lang="en-US" sz="4705" dirty="0">
                <a:solidFill>
                  <a:schemeClr val="accent1"/>
                </a:solidFill>
              </a:rPr>
              <a:t>Release automation tools</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09"/>
            <a:ext cx="8715991" cy="65174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dirty="0">
                <a:ln>
                  <a:noFill/>
                </a:ln>
                <a:solidFill>
                  <a:schemeClr val="accent1"/>
                </a:solidFill>
                <a:effectLst/>
                <a:uLnTx/>
                <a:uFillTx/>
                <a:latin typeface="Segoe UI"/>
                <a:ea typeface="+mn-ea"/>
                <a:cs typeface="Segoe UI Semibold" panose="020B0702040204020203" pitchFamily="34" charset="0"/>
              </a:rPr>
              <a:t>Simplifying the Kubernetes experience</a:t>
            </a:r>
          </a:p>
        </p:txBody>
      </p:sp>
      <p:pic>
        <p:nvPicPr>
          <p:cNvPr id="19" name="Picture 18">
            <a:extLst>
              <a:ext uri="{FF2B5EF4-FFF2-40B4-BE49-F238E27FC236}">
                <a16:creationId xmlns:a16="http://schemas.microsoft.com/office/drawing/2014/main" id="{013C52FC-E1B8-48A0-AA88-E3D39158547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47629" y="2594086"/>
            <a:ext cx="1170881" cy="1219261"/>
          </a:xfrm>
          <a:prstGeom prst="rect">
            <a:avLst/>
          </a:prstGeom>
        </p:spPr>
      </p:pic>
      <p:pic>
        <p:nvPicPr>
          <p:cNvPr id="21" name="Picture 20">
            <a:extLst>
              <a:ext uri="{FF2B5EF4-FFF2-40B4-BE49-F238E27FC236}">
                <a16:creationId xmlns:a16="http://schemas.microsoft.com/office/drawing/2014/main" id="{B8186FA5-3A83-47F0-9614-25062B8693A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65920" y="2665361"/>
            <a:ext cx="1769323" cy="1076707"/>
          </a:xfrm>
          <a:prstGeom prst="rect">
            <a:avLst/>
          </a:prstGeom>
        </p:spPr>
      </p:pic>
      <p:sp>
        <p:nvSpPr>
          <p:cNvPr id="50" name="Oval 49">
            <a:extLst>
              <a:ext uri="{FF2B5EF4-FFF2-40B4-BE49-F238E27FC236}">
                <a16:creationId xmlns:a16="http://schemas.microsoft.com/office/drawing/2014/main" id="{AD7D2A3F-BCD0-4073-B492-0E51BD04B1EA}"/>
              </a:ext>
            </a:extLst>
          </p:cNvPr>
          <p:cNvSpPr/>
          <p:nvPr/>
        </p:nvSpPr>
        <p:spPr bwMode="auto">
          <a:xfrm rot="16200000">
            <a:off x="3743544" y="5448936"/>
            <a:ext cx="144024" cy="144024"/>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72" rtl="0" eaLnBrk="1" fontAlgn="base" latinLnBrk="0" hangingPunct="1">
              <a:lnSpc>
                <a:spcPct val="100000"/>
              </a:lnSpc>
              <a:spcBef>
                <a:spcPct val="0"/>
              </a:spcBef>
              <a:spcAft>
                <a:spcPct val="0"/>
              </a:spcAft>
              <a:buClrTx/>
              <a:buSzTx/>
              <a:buFontTx/>
              <a:buNone/>
              <a:tabLst/>
              <a:defRPr/>
            </a:pPr>
            <a:endParaRPr kumimoji="0" lang="en-US" sz="1923" b="0" i="0" u="none" strike="noStrike" kern="1200" cap="none" spc="0" normalizeH="0" baseline="0" noProof="0">
              <a:ln>
                <a:noFill/>
              </a:ln>
              <a:solidFill>
                <a:srgbClr val="F37521"/>
              </a:solidFill>
              <a:effectLst/>
              <a:uLnTx/>
              <a:uFillTx/>
              <a:latin typeface="Segoe UI Semilight"/>
              <a:ea typeface="+mn-ea"/>
              <a:cs typeface="+mn-cs"/>
            </a:endParaRPr>
          </a:p>
        </p:txBody>
      </p:sp>
      <p:cxnSp>
        <p:nvCxnSpPr>
          <p:cNvPr id="51" name="Straight Connector 50">
            <a:extLst>
              <a:ext uri="{FF2B5EF4-FFF2-40B4-BE49-F238E27FC236}">
                <a16:creationId xmlns:a16="http://schemas.microsoft.com/office/drawing/2014/main" id="{78C09310-A11D-4C6D-8502-C2E8312699D3}"/>
              </a:ext>
            </a:extLst>
          </p:cNvPr>
          <p:cNvCxnSpPr>
            <a:cxnSpLocks/>
          </p:cNvCxnSpPr>
          <p:nvPr/>
        </p:nvCxnSpPr>
        <p:spPr>
          <a:xfrm>
            <a:off x="4006435" y="5520948"/>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6A495169-0849-4BEC-8FB6-08DE686655BF}"/>
              </a:ext>
            </a:extLst>
          </p:cNvPr>
          <p:cNvSpPr/>
          <p:nvPr/>
        </p:nvSpPr>
        <p:spPr bwMode="auto">
          <a:xfrm rot="16200000">
            <a:off x="5961056" y="5448936"/>
            <a:ext cx="144024" cy="144024"/>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72" rtl="0" eaLnBrk="1" fontAlgn="base" latinLnBrk="0" hangingPunct="1">
              <a:lnSpc>
                <a:spcPct val="100000"/>
              </a:lnSpc>
              <a:spcBef>
                <a:spcPct val="0"/>
              </a:spcBef>
              <a:spcAft>
                <a:spcPct val="0"/>
              </a:spcAft>
              <a:buClrTx/>
              <a:buSzTx/>
              <a:buFontTx/>
              <a:buNone/>
              <a:tabLst/>
              <a:defRPr/>
            </a:pPr>
            <a:endParaRPr kumimoji="0" lang="en-US" sz="1923" b="0" i="0" u="none" strike="noStrike" kern="1200" cap="none" spc="0" normalizeH="0" baseline="0" noProof="0">
              <a:ln>
                <a:noFill/>
              </a:ln>
              <a:solidFill>
                <a:srgbClr val="F37521"/>
              </a:solidFill>
              <a:effectLst/>
              <a:uLnTx/>
              <a:uFillTx/>
              <a:latin typeface="Segoe UI Semilight"/>
              <a:ea typeface="+mn-ea"/>
              <a:cs typeface="+mn-cs"/>
            </a:endParaRPr>
          </a:p>
        </p:txBody>
      </p:sp>
      <p:sp>
        <p:nvSpPr>
          <p:cNvPr id="54" name="Oval 53">
            <a:extLst>
              <a:ext uri="{FF2B5EF4-FFF2-40B4-BE49-F238E27FC236}">
                <a16:creationId xmlns:a16="http://schemas.microsoft.com/office/drawing/2014/main" id="{FDC7E4DC-B4BA-4AFF-A9FC-13AB09A867B0}"/>
              </a:ext>
            </a:extLst>
          </p:cNvPr>
          <p:cNvSpPr/>
          <p:nvPr/>
        </p:nvSpPr>
        <p:spPr bwMode="auto">
          <a:xfrm rot="16200000">
            <a:off x="8178568" y="5448936"/>
            <a:ext cx="144024" cy="144024"/>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72" rtl="0" eaLnBrk="1" fontAlgn="base" latinLnBrk="0" hangingPunct="1">
              <a:lnSpc>
                <a:spcPct val="100000"/>
              </a:lnSpc>
              <a:spcBef>
                <a:spcPct val="0"/>
              </a:spcBef>
              <a:spcAft>
                <a:spcPct val="0"/>
              </a:spcAft>
              <a:buClrTx/>
              <a:buSzTx/>
              <a:buFontTx/>
              <a:buNone/>
              <a:tabLst/>
              <a:defRPr/>
            </a:pPr>
            <a:endParaRPr kumimoji="0" lang="en-US" sz="1923" b="0" i="0" u="none" strike="noStrike" kern="1200" cap="none" spc="0" normalizeH="0" baseline="0" noProof="0">
              <a:ln>
                <a:noFill/>
              </a:ln>
              <a:solidFill>
                <a:srgbClr val="F37521"/>
              </a:solidFill>
              <a:effectLst/>
              <a:uLnTx/>
              <a:uFillTx/>
              <a:latin typeface="Segoe UI Semilight"/>
              <a:ea typeface="+mn-ea"/>
              <a:cs typeface="+mn-cs"/>
            </a:endParaRPr>
          </a:p>
        </p:txBody>
      </p:sp>
      <p:sp>
        <p:nvSpPr>
          <p:cNvPr id="55" name="Oval 54">
            <a:extLst>
              <a:ext uri="{FF2B5EF4-FFF2-40B4-BE49-F238E27FC236}">
                <a16:creationId xmlns:a16="http://schemas.microsoft.com/office/drawing/2014/main" id="{57B53039-8CA5-484B-A587-30F69CE2CFA9}"/>
              </a:ext>
            </a:extLst>
          </p:cNvPr>
          <p:cNvSpPr/>
          <p:nvPr/>
        </p:nvSpPr>
        <p:spPr bwMode="auto">
          <a:xfrm rot="16200000">
            <a:off x="10396080" y="5448936"/>
            <a:ext cx="144024" cy="144024"/>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72" rtl="0" eaLnBrk="1" fontAlgn="base" latinLnBrk="0" hangingPunct="1">
              <a:lnSpc>
                <a:spcPct val="100000"/>
              </a:lnSpc>
              <a:spcBef>
                <a:spcPct val="0"/>
              </a:spcBef>
              <a:spcAft>
                <a:spcPct val="0"/>
              </a:spcAft>
              <a:buClrTx/>
              <a:buSzTx/>
              <a:buFontTx/>
              <a:buNone/>
              <a:tabLst/>
              <a:defRPr/>
            </a:pPr>
            <a:endParaRPr kumimoji="0" lang="en-US" sz="1923" b="0" i="0" u="none" strike="noStrike" kern="1200" cap="none" spc="0" normalizeH="0" baseline="0" noProof="0">
              <a:ln>
                <a:noFill/>
              </a:ln>
              <a:solidFill>
                <a:srgbClr val="F37521"/>
              </a:solidFill>
              <a:effectLst/>
              <a:uLnTx/>
              <a:uFillTx/>
              <a:latin typeface="Segoe UI Semilight"/>
              <a:ea typeface="+mn-ea"/>
              <a:cs typeface="+mn-cs"/>
            </a:endParaRPr>
          </a:p>
        </p:txBody>
      </p:sp>
      <p:cxnSp>
        <p:nvCxnSpPr>
          <p:cNvPr id="57" name="Straight Connector 56">
            <a:extLst>
              <a:ext uri="{FF2B5EF4-FFF2-40B4-BE49-F238E27FC236}">
                <a16:creationId xmlns:a16="http://schemas.microsoft.com/office/drawing/2014/main" id="{951642FA-9EC1-4098-BC5D-232C2B6E515A}"/>
              </a:ext>
            </a:extLst>
          </p:cNvPr>
          <p:cNvCxnSpPr>
            <a:cxnSpLocks/>
          </p:cNvCxnSpPr>
          <p:nvPr/>
        </p:nvCxnSpPr>
        <p:spPr>
          <a:xfrm>
            <a:off x="6223948" y="5520948"/>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4495157-5F02-4A22-9D3F-96F8797EA93F}"/>
              </a:ext>
            </a:extLst>
          </p:cNvPr>
          <p:cNvCxnSpPr>
            <a:cxnSpLocks/>
          </p:cNvCxnSpPr>
          <p:nvPr/>
        </p:nvCxnSpPr>
        <p:spPr>
          <a:xfrm>
            <a:off x="8441460" y="5520948"/>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9F2E3C7A-A87F-4BE1-8E37-ED21E72195DD}"/>
              </a:ext>
            </a:extLst>
          </p:cNvPr>
          <p:cNvSpPr txBox="1"/>
          <p:nvPr/>
        </p:nvSpPr>
        <p:spPr>
          <a:xfrm>
            <a:off x="2847476" y="4065451"/>
            <a:ext cx="1928053" cy="1104496"/>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dirty="0">
                <a:ln>
                  <a:noFill/>
                </a:ln>
                <a:solidFill>
                  <a:srgbClr val="0078D4"/>
                </a:solidFill>
                <a:effectLst/>
                <a:uLnTx/>
                <a:uFillTx/>
                <a:latin typeface="Segoe UI"/>
                <a:ea typeface="+mn-ea"/>
                <a:cs typeface="Segoe UI Semibold" panose="020B0702040204020203" pitchFamily="34" charset="0"/>
              </a:rPr>
              <a:t>Streamlined Kubernetes development</a:t>
            </a:r>
          </a:p>
        </p:txBody>
      </p:sp>
      <p:sp>
        <p:nvSpPr>
          <p:cNvPr id="61" name="TextBox 60">
            <a:extLst>
              <a:ext uri="{FF2B5EF4-FFF2-40B4-BE49-F238E27FC236}">
                <a16:creationId xmlns:a16="http://schemas.microsoft.com/office/drawing/2014/main" id="{C032FE5A-0E89-4765-A86D-37422575F614}"/>
              </a:ext>
            </a:extLst>
          </p:cNvPr>
          <p:cNvSpPr txBox="1"/>
          <p:nvPr/>
        </p:nvSpPr>
        <p:spPr>
          <a:xfrm>
            <a:off x="5069042" y="4065451"/>
            <a:ext cx="1928053" cy="1104496"/>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dirty="0">
                <a:ln>
                  <a:noFill/>
                </a:ln>
                <a:solidFill>
                  <a:srgbClr val="0078D4"/>
                </a:solidFill>
                <a:effectLst/>
                <a:uLnTx/>
                <a:uFillTx/>
                <a:latin typeface="Segoe UI"/>
                <a:ea typeface="+mn-ea"/>
                <a:cs typeface="Segoe UI Semibold" panose="020B0702040204020203" pitchFamily="34" charset="0"/>
              </a:rPr>
              <a:t>The package manager for Kubernetes</a:t>
            </a:r>
          </a:p>
        </p:txBody>
      </p:sp>
      <p:sp>
        <p:nvSpPr>
          <p:cNvPr id="64" name="TextBox 63">
            <a:extLst>
              <a:ext uri="{FF2B5EF4-FFF2-40B4-BE49-F238E27FC236}">
                <a16:creationId xmlns:a16="http://schemas.microsoft.com/office/drawing/2014/main" id="{38ED3468-A1A5-4826-A117-5DA393328050}"/>
              </a:ext>
            </a:extLst>
          </p:cNvPr>
          <p:cNvSpPr txBox="1"/>
          <p:nvPr/>
        </p:nvSpPr>
        <p:spPr>
          <a:xfrm>
            <a:off x="7286555" y="4065451"/>
            <a:ext cx="1928053" cy="1104496"/>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dirty="0">
                <a:ln>
                  <a:noFill/>
                </a:ln>
                <a:solidFill>
                  <a:srgbClr val="0078D4"/>
                </a:solidFill>
                <a:effectLst/>
                <a:uLnTx/>
                <a:uFillTx/>
                <a:latin typeface="Segoe UI"/>
                <a:ea typeface="+mn-ea"/>
                <a:cs typeface="Segoe UI Semibold" panose="020B0702040204020203" pitchFamily="34" charset="0"/>
              </a:rPr>
              <a:t>Event-driven scripting for Kubernetes</a:t>
            </a:r>
          </a:p>
        </p:txBody>
      </p:sp>
      <p:sp>
        <p:nvSpPr>
          <p:cNvPr id="65" name="TextBox 64">
            <a:extLst>
              <a:ext uri="{FF2B5EF4-FFF2-40B4-BE49-F238E27FC236}">
                <a16:creationId xmlns:a16="http://schemas.microsoft.com/office/drawing/2014/main" id="{C69F8CC5-FF28-4A54-BF16-D32F12FB6828}"/>
              </a:ext>
            </a:extLst>
          </p:cNvPr>
          <p:cNvSpPr txBox="1"/>
          <p:nvPr/>
        </p:nvSpPr>
        <p:spPr>
          <a:xfrm>
            <a:off x="9504067" y="4065451"/>
            <a:ext cx="1928053" cy="1104496"/>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dirty="0">
                <a:ln>
                  <a:noFill/>
                </a:ln>
                <a:solidFill>
                  <a:srgbClr val="0078D4"/>
                </a:solidFill>
                <a:effectLst/>
                <a:uLnTx/>
                <a:uFillTx/>
                <a:latin typeface="Segoe UI"/>
                <a:ea typeface="+mn-ea"/>
                <a:cs typeface="Segoe UI Semibold" panose="020B0702040204020203" pitchFamily="34" charset="0"/>
              </a:rPr>
              <a:t> Visualization dashboard for Brigade</a:t>
            </a:r>
          </a:p>
        </p:txBody>
      </p:sp>
      <p:pic>
        <p:nvPicPr>
          <p:cNvPr id="35" name="Graphic 34">
            <a:extLst>
              <a:ext uri="{FF2B5EF4-FFF2-40B4-BE49-F238E27FC236}">
                <a16:creationId xmlns:a16="http://schemas.microsoft.com/office/drawing/2014/main" id="{D82527C0-1597-42FC-B152-99CDE969F38F}"/>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621039" y="3022431"/>
            <a:ext cx="1694109" cy="390475"/>
          </a:xfrm>
          <a:prstGeom prst="rect">
            <a:avLst/>
          </a:prstGeom>
        </p:spPr>
      </p:pic>
      <p:sp>
        <p:nvSpPr>
          <p:cNvPr id="111" name="Rectangle 110">
            <a:extLst>
              <a:ext uri="{FF2B5EF4-FFF2-40B4-BE49-F238E27FC236}">
                <a16:creationId xmlns:a16="http://schemas.microsoft.com/office/drawing/2014/main" id="{85231E19-BB2B-412F-B82A-03211DE02BCD}"/>
              </a:ext>
            </a:extLst>
          </p:cNvPr>
          <p:cNvSpPr/>
          <p:nvPr/>
        </p:nvSpPr>
        <p:spPr bwMode="auto">
          <a:xfrm>
            <a:off x="0" y="488"/>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2" name="Straight Connector 111">
            <a:extLst>
              <a:ext uri="{FF2B5EF4-FFF2-40B4-BE49-F238E27FC236}">
                <a16:creationId xmlns:a16="http://schemas.microsoft.com/office/drawing/2014/main" id="{4C426EC2-904D-4831-8A67-80C3BFD1490F}"/>
              </a:ext>
            </a:extLst>
          </p:cNvPr>
          <p:cNvCxnSpPr/>
          <p:nvPr/>
        </p:nvCxnSpPr>
        <p:spPr>
          <a:xfrm>
            <a:off x="2091659" y="488"/>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987217CB-B3F9-4DA7-9679-2C18F67E24D0}"/>
              </a:ext>
            </a:extLst>
          </p:cNvPr>
          <p:cNvSpPr/>
          <p:nvPr/>
        </p:nvSpPr>
        <p:spPr bwMode="auto">
          <a:xfrm>
            <a:off x="379808" y="375302"/>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3" rIns="44821" bIns="89643" numCol="1" spcCol="0" rtlCol="0" fromWordArt="0" anchor="b"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Service (AKS)</a:t>
            </a:r>
          </a:p>
        </p:txBody>
      </p:sp>
      <p:sp>
        <p:nvSpPr>
          <p:cNvPr id="114" name="Rectangle: Rounded Corners 113">
            <a:extLst>
              <a:ext uri="{FF2B5EF4-FFF2-40B4-BE49-F238E27FC236}">
                <a16:creationId xmlns:a16="http://schemas.microsoft.com/office/drawing/2014/main" id="{E0487D21-0FDC-4B89-A912-B6055D92535A}"/>
              </a:ext>
            </a:extLst>
          </p:cNvPr>
          <p:cNvSpPr/>
          <p:nvPr/>
        </p:nvSpPr>
        <p:spPr bwMode="auto">
          <a:xfrm>
            <a:off x="379808" y="1637448"/>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3" rIns="44821" bIns="89643" numCol="1" spcCol="0" rtlCol="0" fromWordArt="0" anchor="b"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Instances (ACI)</a:t>
            </a:r>
          </a:p>
        </p:txBody>
      </p:sp>
      <p:sp>
        <p:nvSpPr>
          <p:cNvPr id="115" name="Rectangle: Rounded Corners 114">
            <a:extLst>
              <a:ext uri="{FF2B5EF4-FFF2-40B4-BE49-F238E27FC236}">
                <a16:creationId xmlns:a16="http://schemas.microsoft.com/office/drawing/2014/main" id="{6AFE3850-1F65-4CB4-BCA7-136B2AFB1F31}"/>
              </a:ext>
            </a:extLst>
          </p:cNvPr>
          <p:cNvSpPr/>
          <p:nvPr/>
        </p:nvSpPr>
        <p:spPr bwMode="auto">
          <a:xfrm>
            <a:off x="379808" y="2899595"/>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3" rIns="44821" bIns="89643" numCol="1" spcCol="0" rtlCol="0" fromWordArt="0" anchor="b"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Registry</a:t>
            </a:r>
          </a:p>
        </p:txBody>
      </p:sp>
      <p:sp>
        <p:nvSpPr>
          <p:cNvPr id="116" name="Rectangle: Rounded Corners 115">
            <a:extLst>
              <a:ext uri="{FF2B5EF4-FFF2-40B4-BE49-F238E27FC236}">
                <a16:creationId xmlns:a16="http://schemas.microsoft.com/office/drawing/2014/main" id="{372EFC41-17B7-4739-86B2-5165A6E108F4}"/>
              </a:ext>
            </a:extLst>
          </p:cNvPr>
          <p:cNvSpPr/>
          <p:nvPr/>
        </p:nvSpPr>
        <p:spPr bwMode="auto">
          <a:xfrm>
            <a:off x="307634"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3" rIns="44821" bIns="89643" numCol="1" spcCol="0" rtlCol="0" fromWordArt="0" anchor="b"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Broker API (OSBA)</a:t>
            </a:r>
          </a:p>
        </p:txBody>
      </p:sp>
      <p:sp>
        <p:nvSpPr>
          <p:cNvPr id="117" name="Rectangle: Rounded Corners 116">
            <a:extLst>
              <a:ext uri="{FF2B5EF4-FFF2-40B4-BE49-F238E27FC236}">
                <a16:creationId xmlns:a16="http://schemas.microsoft.com/office/drawing/2014/main" id="{41C07DF8-208A-4354-86DF-67A7D2F2C40D}"/>
              </a:ext>
            </a:extLst>
          </p:cNvPr>
          <p:cNvSpPr/>
          <p:nvPr/>
        </p:nvSpPr>
        <p:spPr bwMode="auto">
          <a:xfrm>
            <a:off x="379808" y="5423888"/>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3" rIns="44821" bIns="89643" numCol="1" spcCol="0" rtlCol="0" fromWordArt="0" anchor="b"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Release </a:t>
            </a:r>
            <a:b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Automation Tools</a:t>
            </a:r>
          </a:p>
        </p:txBody>
      </p:sp>
      <p:grpSp>
        <p:nvGrpSpPr>
          <p:cNvPr id="118" name="Group 117">
            <a:extLst>
              <a:ext uri="{FF2B5EF4-FFF2-40B4-BE49-F238E27FC236}">
                <a16:creationId xmlns:a16="http://schemas.microsoft.com/office/drawing/2014/main" id="{57CC3354-1F64-4091-819F-6515965E17E1}"/>
              </a:ext>
            </a:extLst>
          </p:cNvPr>
          <p:cNvGrpSpPr/>
          <p:nvPr/>
        </p:nvGrpSpPr>
        <p:grpSpPr>
          <a:xfrm>
            <a:off x="771840" y="376709"/>
            <a:ext cx="547979" cy="528905"/>
            <a:chOff x="2368476" y="589018"/>
            <a:chExt cx="1012508" cy="977265"/>
          </a:xfrm>
        </p:grpSpPr>
        <p:sp>
          <p:nvSpPr>
            <p:cNvPr id="119" name="Freeform: Shape 118">
              <a:extLst>
                <a:ext uri="{FF2B5EF4-FFF2-40B4-BE49-F238E27FC236}">
                  <a16:creationId xmlns:a16="http://schemas.microsoft.com/office/drawing/2014/main" id="{B85B40EF-7912-46B4-AFF6-1A92CAC415D5}"/>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420A3FFB-090F-4359-8521-5A514F36ECF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22ECF6C8-43A9-4EB9-9280-AA259ACA1FF1}"/>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34EFD107-2D4F-42E1-BDDE-20F6A0AC27F9}"/>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7FDD9953-4FC7-4240-9108-CC88EE65D0F8}"/>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D74EE704-0CED-40F0-A8D7-2AF4E190DFD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85B334E2-EF0C-4EB2-9979-313FC2AAB76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1EC68F35-B5AA-437C-8D6F-9C987825E41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C4F9F86A-0B87-41EF-B29A-383E9FA2A0C3}"/>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E12BA70E-BC65-4A86-BB70-D5D84C7068C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DFCA54FB-9F49-47CC-BA81-EC162AD5A93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8F4A3E38-019A-4C97-9BD8-0917ED5F1D2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D10CD110-D8D1-4787-9964-FC11F1151DB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DAE4D1EF-53AF-4F96-896D-971615FB792A}"/>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0F0F3773-F80B-4036-AECC-6E87284385A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6F609582-E98B-4598-8CBA-94BBB585703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60F71B9E-C245-465D-89DA-5418992B1E11}"/>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25501F7A-BA71-437E-AF6A-E9B3ACED3EF0}"/>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0CB3DC41-9A9D-482F-9FDB-3C67418100A9}"/>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21D16045-02D1-4A7A-AC2E-9992826A389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D7EB291C-A86B-41C6-9513-32922B4D3C0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40" name="Group 139">
            <a:extLst>
              <a:ext uri="{FF2B5EF4-FFF2-40B4-BE49-F238E27FC236}">
                <a16:creationId xmlns:a16="http://schemas.microsoft.com/office/drawing/2014/main" id="{A0B691B8-9B91-4285-8902-3F04E56DA27A}"/>
              </a:ext>
            </a:extLst>
          </p:cNvPr>
          <p:cNvGrpSpPr/>
          <p:nvPr/>
        </p:nvGrpSpPr>
        <p:grpSpPr>
          <a:xfrm>
            <a:off x="718981" y="1649454"/>
            <a:ext cx="573163" cy="508369"/>
            <a:chOff x="2878931" y="2940843"/>
            <a:chExt cx="1095375" cy="971550"/>
          </a:xfrm>
        </p:grpSpPr>
        <p:sp>
          <p:nvSpPr>
            <p:cNvPr id="141" name="Freeform: Shape 140">
              <a:extLst>
                <a:ext uri="{FF2B5EF4-FFF2-40B4-BE49-F238E27FC236}">
                  <a16:creationId xmlns:a16="http://schemas.microsoft.com/office/drawing/2014/main" id="{28DAC69A-33D0-418E-BB0F-F3C0DE9D12F1}"/>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876E6F5D-8124-4F0F-91C3-F651B20ECFD3}"/>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13C43FAB-C459-434C-A06B-CB99E77C3443}"/>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0E5DE33F-9F8E-451C-8901-077AF92E69B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C39422DD-1066-4ED5-BFD0-20D3C93F880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8EDC2B8C-D510-4578-B146-E0DA34F7152F}"/>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C2AEE0CE-3359-47BB-97B1-B5573FF96DF0}"/>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48" name="Group 147">
            <a:extLst>
              <a:ext uri="{FF2B5EF4-FFF2-40B4-BE49-F238E27FC236}">
                <a16:creationId xmlns:a16="http://schemas.microsoft.com/office/drawing/2014/main" id="{1102BEF9-50F8-46B6-881B-73FC88945DB0}"/>
              </a:ext>
            </a:extLst>
          </p:cNvPr>
          <p:cNvGrpSpPr/>
          <p:nvPr/>
        </p:nvGrpSpPr>
        <p:grpSpPr>
          <a:xfrm>
            <a:off x="750744" y="5449178"/>
            <a:ext cx="610269" cy="540751"/>
            <a:chOff x="4360069" y="2943701"/>
            <a:chExt cx="1095375" cy="970597"/>
          </a:xfrm>
        </p:grpSpPr>
        <p:sp>
          <p:nvSpPr>
            <p:cNvPr id="149" name="Freeform: Shape 148">
              <a:extLst>
                <a:ext uri="{FF2B5EF4-FFF2-40B4-BE49-F238E27FC236}">
                  <a16:creationId xmlns:a16="http://schemas.microsoft.com/office/drawing/2014/main" id="{6FD9259E-B7A6-4156-8ABF-A68BCC3A13D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1D1B8C6A-BE18-411E-A517-F8B911DE5E19}"/>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F2787B5F-9FD6-40AF-AB83-830DCBC0507C}"/>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9EDC0E59-C319-4E38-817D-86D3E2DE1660}"/>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61326710-8137-4EEE-AD30-9758418AAAEA}"/>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7A806FAC-5A26-4DF2-8ACF-AA48EAD2C70B}"/>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5" name="Group 154">
            <a:extLst>
              <a:ext uri="{FF2B5EF4-FFF2-40B4-BE49-F238E27FC236}">
                <a16:creationId xmlns:a16="http://schemas.microsoft.com/office/drawing/2014/main" id="{5048A1FD-0231-4847-84B2-575F48F3A5EC}"/>
              </a:ext>
            </a:extLst>
          </p:cNvPr>
          <p:cNvGrpSpPr/>
          <p:nvPr/>
        </p:nvGrpSpPr>
        <p:grpSpPr>
          <a:xfrm>
            <a:off x="689251" y="2921163"/>
            <a:ext cx="647376" cy="513072"/>
            <a:chOff x="3517678" y="3062050"/>
            <a:chExt cx="1225868" cy="971550"/>
          </a:xfrm>
        </p:grpSpPr>
        <p:sp>
          <p:nvSpPr>
            <p:cNvPr id="156" name="Freeform: Shape 155">
              <a:extLst>
                <a:ext uri="{FF2B5EF4-FFF2-40B4-BE49-F238E27FC236}">
                  <a16:creationId xmlns:a16="http://schemas.microsoft.com/office/drawing/2014/main" id="{7E1AE5BB-1ED1-4A20-9E99-2E726A18A69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573F028E-377F-4F64-A60D-2B2649FEEFCC}"/>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1CDF3254-7E89-4898-8E08-ED744EF030D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07F5D940-6DCA-4726-A0A6-A76DD89EE1CD}"/>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C6C01E47-1A01-405E-B5BB-1C5D739DF77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BB554425-6303-4B69-B7B9-433ACE07D52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5FE5C948-9FC5-4EDF-99F5-610599A1BB6E}"/>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4D552ACF-D36C-4F42-BF4B-D56DBDAA0A4E}"/>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F9700563-674C-44F1-BB0D-E14E880FA47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BB52102E-5FC8-4396-AB61-16C0BE934494}"/>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7FE16FD2-4662-44F5-8175-40ABCA5CAAF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Shape 166">
              <a:extLst>
                <a:ext uri="{FF2B5EF4-FFF2-40B4-BE49-F238E27FC236}">
                  <a16:creationId xmlns:a16="http://schemas.microsoft.com/office/drawing/2014/main" id="{84B90066-A67F-4F30-9195-66BE5DCE773E}"/>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E3C1621F-FDE5-420F-931C-9B37EB792DE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69" name="Graphic 168">
            <a:extLst>
              <a:ext uri="{FF2B5EF4-FFF2-40B4-BE49-F238E27FC236}">
                <a16:creationId xmlns:a16="http://schemas.microsoft.com/office/drawing/2014/main" id="{41B4ACD2-791A-432A-A43E-D0840736B791}"/>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51045" y="4097471"/>
            <a:ext cx="595207" cy="601216"/>
          </a:xfrm>
          <a:prstGeom prst="rect">
            <a:avLst/>
          </a:prstGeom>
        </p:spPr>
      </p:pic>
      <p:sp>
        <p:nvSpPr>
          <p:cNvPr id="78" name="Rectangle 77">
            <a:hlinkClick r:id="" action="ppaction://noaction"/>
            <a:extLst>
              <a:ext uri="{FF2B5EF4-FFF2-40B4-BE49-F238E27FC236}">
                <a16:creationId xmlns:a16="http://schemas.microsoft.com/office/drawing/2014/main" id="{DE89E25D-6086-4CC1-9ED8-2808AEEA162F}"/>
              </a:ext>
            </a:extLst>
          </p:cNvPr>
          <p:cNvSpPr/>
          <p:nvPr/>
        </p:nvSpPr>
        <p:spPr bwMode="auto">
          <a:xfrm>
            <a:off x="265620"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Rectangle 78">
            <a:hlinkClick r:id="rId9" action="ppaction://hlinksldjump"/>
            <a:extLst>
              <a:ext uri="{FF2B5EF4-FFF2-40B4-BE49-F238E27FC236}">
                <a16:creationId xmlns:a16="http://schemas.microsoft.com/office/drawing/2014/main" id="{BBA3012B-A633-45F6-A887-CA70A8AC00F5}"/>
              </a:ext>
            </a:extLst>
          </p:cNvPr>
          <p:cNvSpPr/>
          <p:nvPr/>
        </p:nvSpPr>
        <p:spPr bwMode="auto">
          <a:xfrm>
            <a:off x="265620" y="1478903"/>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a:hlinkClick r:id="rId10" action="ppaction://hlinksldjump"/>
            <a:extLst>
              <a:ext uri="{FF2B5EF4-FFF2-40B4-BE49-F238E27FC236}">
                <a16:creationId xmlns:a16="http://schemas.microsoft.com/office/drawing/2014/main" id="{6B152F37-F5D6-45F6-ADF6-2734007A12A2}"/>
              </a:ext>
            </a:extLst>
          </p:cNvPr>
          <p:cNvSpPr/>
          <p:nvPr/>
        </p:nvSpPr>
        <p:spPr bwMode="auto">
          <a:xfrm>
            <a:off x="265620" y="275506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ectangle 80">
            <a:hlinkClick r:id="rId10" action="ppaction://hlinksldjump"/>
            <a:extLst>
              <a:ext uri="{FF2B5EF4-FFF2-40B4-BE49-F238E27FC236}">
                <a16:creationId xmlns:a16="http://schemas.microsoft.com/office/drawing/2014/main" id="{26948407-1D2C-43B7-A33B-68A9760F6679}"/>
              </a:ext>
            </a:extLst>
          </p:cNvPr>
          <p:cNvSpPr/>
          <p:nvPr/>
        </p:nvSpPr>
        <p:spPr bwMode="auto">
          <a:xfrm>
            <a:off x="265620"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81">
            <a:hlinkClick r:id="" action="ppaction://noaction"/>
            <a:extLst>
              <a:ext uri="{FF2B5EF4-FFF2-40B4-BE49-F238E27FC236}">
                <a16:creationId xmlns:a16="http://schemas.microsoft.com/office/drawing/2014/main" id="{7E5D379A-D73D-4622-A0B8-716349F323A3}"/>
              </a:ext>
            </a:extLst>
          </p:cNvPr>
          <p:cNvSpPr/>
          <p:nvPr/>
        </p:nvSpPr>
        <p:spPr bwMode="auto">
          <a:xfrm>
            <a:off x="269561" y="5307387"/>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F37521"/>
              </a:solidFill>
              <a:effectLst/>
              <a:uLnTx/>
              <a:uFillTx/>
              <a:latin typeface="Segoe UI"/>
              <a:ea typeface="Segoe UI" pitchFamily="34" charset="0"/>
              <a:cs typeface="Segoe UI" pitchFamily="34" charset="0"/>
            </a:endParaRPr>
          </a:p>
        </p:txBody>
      </p:sp>
      <p:pic>
        <p:nvPicPr>
          <p:cNvPr id="2" name="Picture 1">
            <a:extLst>
              <a:ext uri="{FF2B5EF4-FFF2-40B4-BE49-F238E27FC236}">
                <a16:creationId xmlns:a16="http://schemas.microsoft.com/office/drawing/2014/main" id="{CCB00D24-FE2A-874A-A11C-F33AE0EF70A7}"/>
              </a:ext>
            </a:extLst>
          </p:cNvPr>
          <p:cNvPicPr>
            <a:picLocks noChangeAspect="1"/>
          </p:cNvPicPr>
          <p:nvPr/>
        </p:nvPicPr>
        <p:blipFill>
          <a:blip r:embed="rId11"/>
          <a:stretch>
            <a:fillRect/>
          </a:stretch>
        </p:blipFill>
        <p:spPr>
          <a:xfrm>
            <a:off x="2577452" y="2727303"/>
            <a:ext cx="2735807" cy="987147"/>
          </a:xfrm>
          <a:prstGeom prst="rect">
            <a:avLst/>
          </a:prstGeom>
        </p:spPr>
      </p:pic>
    </p:spTree>
    <p:extLst>
      <p:ext uri="{BB962C8B-B14F-4D97-AF65-F5344CB8AC3E}">
        <p14:creationId xmlns:p14="http://schemas.microsoft.com/office/powerpoint/2010/main" val="228626178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6" y="505539"/>
            <a:ext cx="8853189" cy="724044"/>
          </a:xfrm>
        </p:spPr>
        <p:txBody>
          <a:bodyPr/>
          <a:lstStyle/>
          <a:p>
            <a:pPr algn="ctr"/>
            <a:r>
              <a:rPr lang="en-US" sz="4705" dirty="0">
                <a:solidFill>
                  <a:schemeClr val="accent1"/>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3796903" y="1302411"/>
            <a:ext cx="6689847" cy="1013830"/>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dirty="0">
                <a:ln>
                  <a:noFill/>
                </a:ln>
                <a:solidFill>
                  <a:schemeClr val="accent1"/>
                </a:solidFill>
                <a:effectLst/>
                <a:uLnTx/>
                <a:uFillTx/>
                <a:latin typeface="Segoe UI"/>
                <a:ea typeface="+mn-ea"/>
                <a:cs typeface="Segoe UI Semibold" panose="020B0702040204020203" pitchFamily="34" charset="0"/>
              </a:rPr>
              <a:t>The best way to find, share, and use software built for Kubernetes</a:t>
            </a:r>
          </a:p>
        </p:txBody>
      </p:sp>
      <p:sp>
        <p:nvSpPr>
          <p:cNvPr id="43" name="Oval 42">
            <a:extLst>
              <a:ext uri="{FF2B5EF4-FFF2-40B4-BE49-F238E27FC236}">
                <a16:creationId xmlns:a16="http://schemas.microsoft.com/office/drawing/2014/main" id="{267CBD44-2EA4-4CAC-9CD8-037F29348667}"/>
              </a:ext>
            </a:extLst>
          </p:cNvPr>
          <p:cNvSpPr/>
          <p:nvPr/>
        </p:nvSpPr>
        <p:spPr bwMode="auto">
          <a:xfrm rot="16200000">
            <a:off x="3743544" y="5723044"/>
            <a:ext cx="144024" cy="144024"/>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72" rtl="0" eaLnBrk="1" fontAlgn="base" latinLnBrk="0" hangingPunct="1">
              <a:lnSpc>
                <a:spcPct val="100000"/>
              </a:lnSpc>
              <a:spcBef>
                <a:spcPct val="0"/>
              </a:spcBef>
              <a:spcAft>
                <a:spcPct val="0"/>
              </a:spcAft>
              <a:buClrTx/>
              <a:buSzTx/>
              <a:buFontTx/>
              <a:buNone/>
              <a:tabLst/>
              <a:defRPr/>
            </a:pPr>
            <a:endParaRPr kumimoji="0" lang="en-US" sz="192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44" name="Straight Connector 43">
            <a:extLst>
              <a:ext uri="{FF2B5EF4-FFF2-40B4-BE49-F238E27FC236}">
                <a16:creationId xmlns:a16="http://schemas.microsoft.com/office/drawing/2014/main" id="{6FD31A0F-9F0A-4B19-89D1-7341C45400E2}"/>
              </a:ext>
            </a:extLst>
          </p:cNvPr>
          <p:cNvCxnSpPr>
            <a:cxnSpLocks/>
          </p:cNvCxnSpPr>
          <p:nvPr/>
        </p:nvCxnSpPr>
        <p:spPr>
          <a:xfrm>
            <a:off x="4006435"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FA42C43A-1C5C-48A4-94EF-9076F2B793B5}"/>
              </a:ext>
            </a:extLst>
          </p:cNvPr>
          <p:cNvSpPr/>
          <p:nvPr/>
        </p:nvSpPr>
        <p:spPr bwMode="auto">
          <a:xfrm rot="16200000">
            <a:off x="5961056" y="5723044"/>
            <a:ext cx="144024" cy="144024"/>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72" rtl="0" eaLnBrk="1" fontAlgn="base" latinLnBrk="0" hangingPunct="1">
              <a:lnSpc>
                <a:spcPct val="100000"/>
              </a:lnSpc>
              <a:spcBef>
                <a:spcPct val="0"/>
              </a:spcBef>
              <a:spcAft>
                <a:spcPct val="0"/>
              </a:spcAft>
              <a:buClrTx/>
              <a:buSzTx/>
              <a:buFontTx/>
              <a:buNone/>
              <a:tabLst/>
              <a:defRPr/>
            </a:pPr>
            <a:endParaRPr kumimoji="0" lang="en-US" sz="192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9" name="Oval 48">
            <a:extLst>
              <a:ext uri="{FF2B5EF4-FFF2-40B4-BE49-F238E27FC236}">
                <a16:creationId xmlns:a16="http://schemas.microsoft.com/office/drawing/2014/main" id="{55DA4F1E-1741-4201-A1E1-3746F453BA03}"/>
              </a:ext>
            </a:extLst>
          </p:cNvPr>
          <p:cNvSpPr/>
          <p:nvPr/>
        </p:nvSpPr>
        <p:spPr bwMode="auto">
          <a:xfrm rot="16200000">
            <a:off x="8178568" y="5723044"/>
            <a:ext cx="144024" cy="144024"/>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72" rtl="0" eaLnBrk="1" fontAlgn="base" latinLnBrk="0" hangingPunct="1">
              <a:lnSpc>
                <a:spcPct val="100000"/>
              </a:lnSpc>
              <a:spcBef>
                <a:spcPct val="0"/>
              </a:spcBef>
              <a:spcAft>
                <a:spcPct val="0"/>
              </a:spcAft>
              <a:buClrTx/>
              <a:buSzTx/>
              <a:buFontTx/>
              <a:buNone/>
              <a:tabLst/>
              <a:defRPr/>
            </a:pPr>
            <a:endParaRPr kumimoji="0" lang="en-US" sz="192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Oval 49">
            <a:extLst>
              <a:ext uri="{FF2B5EF4-FFF2-40B4-BE49-F238E27FC236}">
                <a16:creationId xmlns:a16="http://schemas.microsoft.com/office/drawing/2014/main" id="{88CAF43D-5766-4023-B78B-6AEFECA1BB2B}"/>
              </a:ext>
            </a:extLst>
          </p:cNvPr>
          <p:cNvSpPr/>
          <p:nvPr/>
        </p:nvSpPr>
        <p:spPr bwMode="auto">
          <a:xfrm rot="16200000">
            <a:off x="10396080" y="5723044"/>
            <a:ext cx="144024" cy="144024"/>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72" rtl="0" eaLnBrk="1" fontAlgn="base" latinLnBrk="0" hangingPunct="1">
              <a:lnSpc>
                <a:spcPct val="100000"/>
              </a:lnSpc>
              <a:spcBef>
                <a:spcPct val="0"/>
              </a:spcBef>
              <a:spcAft>
                <a:spcPct val="0"/>
              </a:spcAft>
              <a:buClrTx/>
              <a:buSzTx/>
              <a:buFontTx/>
              <a:buNone/>
              <a:tabLst/>
              <a:defRPr/>
            </a:pPr>
            <a:endParaRPr kumimoji="0" lang="en-US" sz="192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51" name="Straight Connector 50">
            <a:extLst>
              <a:ext uri="{FF2B5EF4-FFF2-40B4-BE49-F238E27FC236}">
                <a16:creationId xmlns:a16="http://schemas.microsoft.com/office/drawing/2014/main" id="{D408DDEA-B752-472C-B933-B625ABF33666}"/>
              </a:ext>
            </a:extLst>
          </p:cNvPr>
          <p:cNvCxnSpPr>
            <a:cxnSpLocks/>
          </p:cNvCxnSpPr>
          <p:nvPr/>
        </p:nvCxnSpPr>
        <p:spPr>
          <a:xfrm>
            <a:off x="6223948"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B3ACC2B-AACD-4AE1-B666-C11CBF832676}"/>
              </a:ext>
            </a:extLst>
          </p:cNvPr>
          <p:cNvCxnSpPr>
            <a:cxnSpLocks/>
          </p:cNvCxnSpPr>
          <p:nvPr/>
        </p:nvCxnSpPr>
        <p:spPr>
          <a:xfrm>
            <a:off x="8441460"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39E74B4-07E6-4A83-8473-3ED83F8A3FE5}"/>
              </a:ext>
            </a:extLst>
          </p:cNvPr>
          <p:cNvSpPr txBox="1"/>
          <p:nvPr/>
        </p:nvSpPr>
        <p:spPr>
          <a:xfrm>
            <a:off x="2561547" y="3937443"/>
            <a:ext cx="2508019" cy="1452476"/>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Manage complexity</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dirty="0">
                <a:ln>
                  <a:noFill/>
                </a:ln>
                <a:solidFill>
                  <a:srgbClr val="0078D4"/>
                </a:solidFill>
                <a:effectLst/>
                <a:uLnTx/>
                <a:uFillTx/>
                <a:latin typeface="Segoe UI"/>
                <a:ea typeface="+mn-ea"/>
                <a:cs typeface="+mn-cs"/>
              </a:rPr>
              <a:t>Charts can describe complex apps; provide repeatable app installs, and serve as a single point of authority</a:t>
            </a:r>
            <a:endParaRPr kumimoji="0" lang="en-US" sz="1372" b="0" i="0" u="none" strike="noStrike" kern="1200" cap="none" spc="0" normalizeH="0" baseline="0" noProof="0" dirty="0">
              <a:ln>
                <a:noFill/>
              </a:ln>
              <a:solidFill>
                <a:srgbClr val="0078D4"/>
              </a:solidFill>
              <a:effectLst/>
              <a:uLnTx/>
              <a:uFillTx/>
              <a:latin typeface="Segoe UI"/>
              <a:ea typeface="+mn-ea"/>
              <a:cs typeface="Segoe UI Semibold" panose="020B0702040204020203" pitchFamily="34" charset="0"/>
            </a:endParaRPr>
          </a:p>
        </p:txBody>
      </p:sp>
      <p:sp>
        <p:nvSpPr>
          <p:cNvPr id="61" name="TextBox 60">
            <a:extLst>
              <a:ext uri="{FF2B5EF4-FFF2-40B4-BE49-F238E27FC236}">
                <a16:creationId xmlns:a16="http://schemas.microsoft.com/office/drawing/2014/main" id="{81A93C18-3FD3-44DC-B294-529AF1D76172}"/>
              </a:ext>
            </a:extLst>
          </p:cNvPr>
          <p:cNvSpPr txBox="1"/>
          <p:nvPr/>
        </p:nvSpPr>
        <p:spPr>
          <a:xfrm>
            <a:off x="5006963" y="3937443"/>
            <a:ext cx="2009879" cy="1452476"/>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Easy updates</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dirty="0">
                <a:ln>
                  <a:noFill/>
                </a:ln>
                <a:solidFill>
                  <a:srgbClr val="0078D4"/>
                </a:solidFill>
                <a:effectLst/>
                <a:uLnTx/>
                <a:uFillTx/>
                <a:latin typeface="Segoe UI"/>
                <a:ea typeface="+mn-ea"/>
                <a:cs typeface="+mn-cs"/>
              </a:rPr>
              <a:t>Take the pain out </a:t>
            </a:r>
            <a:br>
              <a:rPr kumimoji="0" lang="en-US" sz="1372" b="0" i="0" u="none" strike="noStrike" kern="1200" cap="none" spc="0" normalizeH="0" baseline="0" noProof="0" dirty="0">
                <a:ln>
                  <a:noFill/>
                </a:ln>
                <a:solidFill>
                  <a:srgbClr val="0078D4"/>
                </a:solidFill>
                <a:effectLst/>
                <a:uLnTx/>
                <a:uFillTx/>
                <a:latin typeface="Segoe UI"/>
                <a:ea typeface="+mn-ea"/>
                <a:cs typeface="+mn-cs"/>
              </a:rPr>
            </a:br>
            <a:r>
              <a:rPr kumimoji="0" lang="en-US" sz="1372" b="0" i="0" u="none" strike="noStrike" kern="1200" cap="none" spc="0" normalizeH="0" baseline="0" noProof="0" dirty="0">
                <a:ln>
                  <a:noFill/>
                </a:ln>
                <a:solidFill>
                  <a:srgbClr val="0078D4"/>
                </a:solidFill>
                <a:effectLst/>
                <a:uLnTx/>
                <a:uFillTx/>
                <a:latin typeface="Segoe UI"/>
                <a:ea typeface="+mn-ea"/>
                <a:cs typeface="+mn-cs"/>
              </a:rPr>
              <a:t>of updates with in-place upgrades and custom hooks</a:t>
            </a:r>
            <a:endParaRPr kumimoji="0" lang="en-US" sz="1372" b="0" i="0" u="none" strike="noStrike" kern="1200" cap="none" spc="0" normalizeH="0" baseline="0" noProof="0" dirty="0">
              <a:ln>
                <a:noFill/>
              </a:ln>
              <a:solidFill>
                <a:srgbClr val="0078D4"/>
              </a:solidFill>
              <a:effectLst/>
              <a:uLnTx/>
              <a:uFillTx/>
              <a:latin typeface="Segoe UI"/>
              <a:ea typeface="+mn-ea"/>
              <a:cs typeface="Segoe UI Semibold" panose="020B0702040204020203" pitchFamily="34" charset="0"/>
            </a:endParaRPr>
          </a:p>
        </p:txBody>
      </p:sp>
      <p:sp>
        <p:nvSpPr>
          <p:cNvPr id="65" name="TextBox 64">
            <a:extLst>
              <a:ext uri="{FF2B5EF4-FFF2-40B4-BE49-F238E27FC236}">
                <a16:creationId xmlns:a16="http://schemas.microsoft.com/office/drawing/2014/main" id="{B619CEA6-295C-4B98-AD4C-0FDF455E2A09}"/>
              </a:ext>
            </a:extLst>
          </p:cNvPr>
          <p:cNvSpPr txBox="1"/>
          <p:nvPr/>
        </p:nvSpPr>
        <p:spPr>
          <a:xfrm>
            <a:off x="7175451" y="3937443"/>
            <a:ext cx="2150261" cy="1452476"/>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Simple sharing</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dirty="0">
                <a:ln>
                  <a:noFill/>
                </a:ln>
                <a:solidFill>
                  <a:srgbClr val="0078D4"/>
                </a:solidFill>
                <a:effectLst/>
                <a:uLnTx/>
                <a:uFillTx/>
                <a:latin typeface="Segoe UI"/>
                <a:ea typeface="+mn-ea"/>
                <a:cs typeface="+mn-cs"/>
              </a:rPr>
              <a:t>Charts are easy to version, share, and host on public or private servers</a:t>
            </a:r>
          </a:p>
        </p:txBody>
      </p:sp>
      <p:sp>
        <p:nvSpPr>
          <p:cNvPr id="66" name="TextBox 65">
            <a:extLst>
              <a:ext uri="{FF2B5EF4-FFF2-40B4-BE49-F238E27FC236}">
                <a16:creationId xmlns:a16="http://schemas.microsoft.com/office/drawing/2014/main" id="{B3E44C7B-68A0-4809-B599-6B34C68B52C2}"/>
              </a:ext>
            </a:extLst>
          </p:cNvPr>
          <p:cNvSpPr txBox="1"/>
          <p:nvPr/>
        </p:nvSpPr>
        <p:spPr>
          <a:xfrm>
            <a:off x="9418227" y="3937443"/>
            <a:ext cx="2097940" cy="1452476"/>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Rollbacks</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dirty="0">
                <a:ln>
                  <a:noFill/>
                </a:ln>
                <a:solidFill>
                  <a:srgbClr val="0078D4"/>
                </a:solidFill>
                <a:effectLst/>
                <a:uLnTx/>
                <a:uFillTx/>
                <a:latin typeface="Segoe UI"/>
                <a:ea typeface="+mn-ea"/>
                <a:cs typeface="+mn-cs"/>
              </a:rPr>
              <a:t>Use </a:t>
            </a:r>
            <a:r>
              <a:rPr kumimoji="0" lang="en-US" sz="1372" b="0" i="0" u="none" strike="noStrike" kern="1200" cap="none" spc="0" normalizeH="0" baseline="0" noProof="0" dirty="0">
                <a:ln>
                  <a:noFill/>
                </a:ln>
                <a:solidFill>
                  <a:srgbClr val="0078D4"/>
                </a:solidFill>
                <a:effectLst/>
                <a:highlight>
                  <a:srgbClr val="F2F2F2"/>
                </a:highlight>
                <a:uLnTx/>
                <a:uFillTx/>
                <a:latin typeface="Consolas" panose="020B0609020204030204" pitchFamily="49" charset="0"/>
                <a:ea typeface="+mn-ea"/>
                <a:cs typeface="+mn-cs"/>
              </a:rPr>
              <a:t>helm rollback</a:t>
            </a:r>
            <a:r>
              <a:rPr kumimoji="0" lang="en-US" sz="1372" b="0" i="0" u="none" strike="noStrike" kern="1200" cap="none" spc="0" normalizeH="0" baseline="0" noProof="0" dirty="0">
                <a:ln>
                  <a:noFill/>
                </a:ln>
                <a:solidFill>
                  <a:srgbClr val="0078D4"/>
                </a:solidFill>
                <a:effectLst/>
                <a:uLnTx/>
                <a:uFillTx/>
                <a:latin typeface="Consolas" panose="020B0609020204030204" pitchFamily="49" charset="0"/>
                <a:ea typeface="+mn-ea"/>
                <a:cs typeface="+mn-cs"/>
              </a:rPr>
              <a:t> </a:t>
            </a:r>
            <a:r>
              <a:rPr kumimoji="0" lang="en-US" sz="1372" b="0" i="0" u="none" strike="noStrike" kern="1200" cap="none" spc="0" normalizeH="0" baseline="0" noProof="0" dirty="0">
                <a:ln>
                  <a:noFill/>
                </a:ln>
                <a:solidFill>
                  <a:srgbClr val="0078D4"/>
                </a:solidFill>
                <a:effectLst/>
                <a:uLnTx/>
                <a:uFillTx/>
                <a:latin typeface="Segoe UI"/>
                <a:ea typeface="+mn-ea"/>
                <a:cs typeface="+mn-cs"/>
              </a:rPr>
              <a:t>to roll back to an older version of a release with ease</a:t>
            </a:r>
          </a:p>
        </p:txBody>
      </p:sp>
      <p:grpSp>
        <p:nvGrpSpPr>
          <p:cNvPr id="63" name="Group 62">
            <a:extLst>
              <a:ext uri="{FF2B5EF4-FFF2-40B4-BE49-F238E27FC236}">
                <a16:creationId xmlns:a16="http://schemas.microsoft.com/office/drawing/2014/main" id="{DB9D5B14-1341-432C-8A01-5642123C74D5}"/>
              </a:ext>
            </a:extLst>
          </p:cNvPr>
          <p:cNvGrpSpPr/>
          <p:nvPr/>
        </p:nvGrpSpPr>
        <p:grpSpPr>
          <a:xfrm>
            <a:off x="7800083" y="2679178"/>
            <a:ext cx="900997" cy="1079444"/>
            <a:chOff x="7463439" y="-702007"/>
            <a:chExt cx="919064" cy="1101089"/>
          </a:xfrm>
        </p:grpSpPr>
        <p:grpSp>
          <p:nvGrpSpPr>
            <p:cNvPr id="70" name="Group 69">
              <a:extLst>
                <a:ext uri="{FF2B5EF4-FFF2-40B4-BE49-F238E27FC236}">
                  <a16:creationId xmlns:a16="http://schemas.microsoft.com/office/drawing/2014/main" id="{577E1A36-8BE1-4A3D-A338-4EB3D701CE6D}"/>
                </a:ext>
              </a:extLst>
            </p:cNvPr>
            <p:cNvGrpSpPr/>
            <p:nvPr/>
          </p:nvGrpSpPr>
          <p:grpSpPr>
            <a:xfrm>
              <a:off x="7463439" y="-702007"/>
              <a:ext cx="734377" cy="972502"/>
              <a:chOff x="7289959" y="2943701"/>
              <a:chExt cx="734377" cy="972502"/>
            </a:xfrm>
          </p:grpSpPr>
          <p:sp>
            <p:nvSpPr>
              <p:cNvPr id="71" name="Freeform: Shape 70">
                <a:extLst>
                  <a:ext uri="{FF2B5EF4-FFF2-40B4-BE49-F238E27FC236}">
                    <a16:creationId xmlns:a16="http://schemas.microsoft.com/office/drawing/2014/main" id="{17E3C3AB-8527-4DDD-903D-4335D3EA741C}"/>
                  </a:ext>
                </a:extLst>
              </p:cNvPr>
              <p:cNvSpPr/>
              <p:nvPr/>
            </p:nvSpPr>
            <p:spPr>
              <a:xfrm>
                <a:off x="7289959" y="2944653"/>
                <a:ext cx="733425" cy="971550"/>
              </a:xfrm>
              <a:custGeom>
                <a:avLst/>
                <a:gdLst/>
                <a:ahLst/>
                <a:cxnLst/>
                <a:rect l="0" t="0" r="0" b="0"/>
                <a:pathLst>
                  <a:path w="733425" h="971550">
                    <a:moveTo>
                      <a:pt x="714851" y="274796"/>
                    </a:moveTo>
                    <a:lnTo>
                      <a:pt x="714851" y="903446"/>
                    </a:lnTo>
                    <a:cubicBezTo>
                      <a:pt x="714851" y="932021"/>
                      <a:pt x="691991" y="954881"/>
                      <a:pt x="663416" y="954881"/>
                    </a:cubicBezTo>
                    <a:lnTo>
                      <a:pt x="72866" y="954881"/>
                    </a:lnTo>
                    <a:cubicBezTo>
                      <a:pt x="44291" y="954881"/>
                      <a:pt x="21431" y="932021"/>
                      <a:pt x="21431" y="903446"/>
                    </a:cubicBezTo>
                    <a:lnTo>
                      <a:pt x="21431" y="72866"/>
                    </a:lnTo>
                    <a:cubicBezTo>
                      <a:pt x="21431" y="44291"/>
                      <a:pt x="44291" y="21431"/>
                      <a:pt x="72866" y="21431"/>
                    </a:cubicBezTo>
                    <a:lnTo>
                      <a:pt x="460534" y="21431"/>
                    </a:lnTo>
                  </a:path>
                </a:pathLst>
              </a:custGeom>
              <a:noFill/>
              <a:ln w="28575" cap="rnd">
                <a:solidFill>
                  <a:srgbClr val="08629C"/>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B66ECE45-ED8C-4041-B401-DB8E79913CE9}"/>
                  </a:ext>
                </a:extLst>
              </p:cNvPr>
              <p:cNvSpPr/>
              <p:nvPr/>
            </p:nvSpPr>
            <p:spPr>
              <a:xfrm>
                <a:off x="7729061" y="2943701"/>
                <a:ext cx="295275" cy="295275"/>
              </a:xfrm>
              <a:custGeom>
                <a:avLst/>
                <a:gdLst/>
                <a:ahLst/>
                <a:cxnLst/>
                <a:rect l="0" t="0" r="0" b="0"/>
                <a:pathLst>
                  <a:path w="295275" h="295275">
                    <a:moveTo>
                      <a:pt x="21431" y="21431"/>
                    </a:moveTo>
                    <a:lnTo>
                      <a:pt x="21431" y="275749"/>
                    </a:lnTo>
                    <a:lnTo>
                      <a:pt x="275749" y="275749"/>
                    </a:lnTo>
                    <a:close/>
                  </a:path>
                </a:pathLst>
              </a:custGeom>
              <a:noFill/>
              <a:ln w="28575" cap="rnd">
                <a:solidFill>
                  <a:srgbClr val="08629C"/>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3B589087-D314-4D4E-B489-8713F4CB6926}"/>
                  </a:ext>
                </a:extLst>
              </p:cNvPr>
              <p:cNvSpPr/>
              <p:nvPr/>
            </p:nvSpPr>
            <p:spPr>
              <a:xfrm>
                <a:off x="7416641" y="3204686"/>
                <a:ext cx="257175" cy="38100"/>
              </a:xfrm>
              <a:custGeom>
                <a:avLst/>
                <a:gdLst/>
                <a:ahLst/>
                <a:cxnLst/>
                <a:rect l="0" t="0" r="0" b="0"/>
                <a:pathLst>
                  <a:path w="257175" h="38100">
                    <a:moveTo>
                      <a:pt x="21431" y="21431"/>
                    </a:moveTo>
                    <a:lnTo>
                      <a:pt x="241459" y="21431"/>
                    </a:lnTo>
                  </a:path>
                </a:pathLst>
              </a:custGeom>
              <a:ln w="28575" cap="rnd">
                <a:solidFill>
                  <a:srgbClr val="08629C"/>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6735CC77-DE24-409B-92E0-C047C9D007D0}"/>
                  </a:ext>
                </a:extLst>
              </p:cNvPr>
              <p:cNvSpPr/>
              <p:nvPr/>
            </p:nvSpPr>
            <p:spPr>
              <a:xfrm>
                <a:off x="7416641" y="3371373"/>
                <a:ext cx="476250" cy="38100"/>
              </a:xfrm>
              <a:custGeom>
                <a:avLst/>
                <a:gdLst/>
                <a:ahLst/>
                <a:cxnLst/>
                <a:rect l="0" t="0" r="0" b="0"/>
                <a:pathLst>
                  <a:path w="476250" h="38100">
                    <a:moveTo>
                      <a:pt x="21431" y="21431"/>
                    </a:moveTo>
                    <a:lnTo>
                      <a:pt x="460534" y="21431"/>
                    </a:lnTo>
                  </a:path>
                </a:pathLst>
              </a:custGeom>
              <a:ln w="28575" cap="rnd">
                <a:solidFill>
                  <a:srgbClr val="08629C"/>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F003C54B-7AA4-475C-8D79-4C79710B9A52}"/>
                  </a:ext>
                </a:extLst>
              </p:cNvPr>
              <p:cNvSpPr/>
              <p:nvPr/>
            </p:nvSpPr>
            <p:spPr>
              <a:xfrm>
                <a:off x="7416641" y="3538061"/>
                <a:ext cx="476250" cy="38100"/>
              </a:xfrm>
              <a:custGeom>
                <a:avLst/>
                <a:gdLst/>
                <a:ahLst/>
                <a:cxnLst/>
                <a:rect l="0" t="0" r="0" b="0"/>
                <a:pathLst>
                  <a:path w="476250" h="38100">
                    <a:moveTo>
                      <a:pt x="21431" y="21431"/>
                    </a:moveTo>
                    <a:lnTo>
                      <a:pt x="460534" y="21431"/>
                    </a:lnTo>
                  </a:path>
                </a:pathLst>
              </a:custGeom>
              <a:ln w="28575" cap="rnd">
                <a:solidFill>
                  <a:srgbClr val="08629C"/>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C69A0FB9-6C27-4F02-8946-A200846CD4DF}"/>
                  </a:ext>
                </a:extLst>
              </p:cNvPr>
              <p:cNvSpPr/>
              <p:nvPr/>
            </p:nvSpPr>
            <p:spPr>
              <a:xfrm>
                <a:off x="7416641" y="3687603"/>
                <a:ext cx="257175" cy="38100"/>
              </a:xfrm>
              <a:custGeom>
                <a:avLst/>
                <a:gdLst/>
                <a:ahLst/>
                <a:cxnLst/>
                <a:rect l="0" t="0" r="0" b="0"/>
                <a:pathLst>
                  <a:path w="257175" h="38100">
                    <a:moveTo>
                      <a:pt x="21431" y="21431"/>
                    </a:moveTo>
                    <a:lnTo>
                      <a:pt x="241459" y="21431"/>
                    </a:lnTo>
                  </a:path>
                </a:pathLst>
              </a:custGeom>
              <a:ln w="28575" cap="rnd">
                <a:solidFill>
                  <a:srgbClr val="08629C"/>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62" name="Group 61">
              <a:extLst>
                <a:ext uri="{FF2B5EF4-FFF2-40B4-BE49-F238E27FC236}">
                  <a16:creationId xmlns:a16="http://schemas.microsoft.com/office/drawing/2014/main" id="{CFF15DDD-4FE5-4DDE-A2DF-B32EDA9E5C38}"/>
                </a:ext>
              </a:extLst>
            </p:cNvPr>
            <p:cNvGrpSpPr/>
            <p:nvPr/>
          </p:nvGrpSpPr>
          <p:grpSpPr>
            <a:xfrm>
              <a:off x="7941237" y="-42184"/>
              <a:ext cx="441266" cy="441266"/>
              <a:chOff x="5570191" y="-110223"/>
              <a:chExt cx="441266" cy="441266"/>
            </a:xfrm>
          </p:grpSpPr>
          <p:sp>
            <p:nvSpPr>
              <p:cNvPr id="54" name="Oval 17">
                <a:extLst>
                  <a:ext uri="{FF2B5EF4-FFF2-40B4-BE49-F238E27FC236}">
                    <a16:creationId xmlns:a16="http://schemas.microsoft.com/office/drawing/2014/main" id="{3F5BF546-C60D-4167-9569-B2700773812E}"/>
                  </a:ext>
                </a:extLst>
              </p:cNvPr>
              <p:cNvSpPr>
                <a:spLocks noChangeArrowheads="1"/>
              </p:cNvSpPr>
              <p:nvPr/>
            </p:nvSpPr>
            <p:spPr bwMode="auto">
              <a:xfrm>
                <a:off x="5570191" y="-110223"/>
                <a:ext cx="441266" cy="441266"/>
              </a:xfrm>
              <a:prstGeom prst="ellipse">
                <a:avLst/>
              </a:prstGeom>
              <a:solidFill>
                <a:schemeClr val="bg1"/>
              </a:solidFill>
              <a:ln w="28575" cap="rnd">
                <a:solidFill>
                  <a:srgbClr val="08629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1" name="Group 10">
                <a:extLst>
                  <a:ext uri="{FF2B5EF4-FFF2-40B4-BE49-F238E27FC236}">
                    <a16:creationId xmlns:a16="http://schemas.microsoft.com/office/drawing/2014/main" id="{D8DDA33C-B252-4405-97AB-DC462662E133}"/>
                  </a:ext>
                </a:extLst>
              </p:cNvPr>
              <p:cNvGrpSpPr/>
              <p:nvPr/>
            </p:nvGrpSpPr>
            <p:grpSpPr>
              <a:xfrm>
                <a:off x="5661306" y="-26463"/>
                <a:ext cx="225688" cy="273747"/>
                <a:chOff x="6707188" y="-552450"/>
                <a:chExt cx="760413" cy="922338"/>
              </a:xfrm>
            </p:grpSpPr>
            <p:sp>
              <p:nvSpPr>
                <p:cNvPr id="6" name="Oval 5">
                  <a:extLst>
                    <a:ext uri="{FF2B5EF4-FFF2-40B4-BE49-F238E27FC236}">
                      <a16:creationId xmlns:a16="http://schemas.microsoft.com/office/drawing/2014/main" id="{47B04750-DB46-4B0B-8A5E-C9A32D4F8427}"/>
                    </a:ext>
                  </a:extLst>
                </p:cNvPr>
                <p:cNvSpPr>
                  <a:spLocks noChangeArrowheads="1"/>
                </p:cNvSpPr>
                <p:nvPr/>
              </p:nvSpPr>
              <p:spPr bwMode="auto">
                <a:xfrm>
                  <a:off x="7185026" y="-552450"/>
                  <a:ext cx="282575" cy="282575"/>
                </a:xfrm>
                <a:prstGeom prst="ellipse">
                  <a:avLst/>
                </a:prstGeom>
                <a:noFill/>
                <a:ln w="28575" cap="rnd">
                  <a:solidFill>
                    <a:srgbClr val="08629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 name="Oval 6">
                  <a:extLst>
                    <a:ext uri="{FF2B5EF4-FFF2-40B4-BE49-F238E27FC236}">
                      <a16:creationId xmlns:a16="http://schemas.microsoft.com/office/drawing/2014/main" id="{E2AC0E7C-7FAF-4DEE-B6A2-4230326EA717}"/>
                    </a:ext>
                  </a:extLst>
                </p:cNvPr>
                <p:cNvSpPr>
                  <a:spLocks noChangeArrowheads="1"/>
                </p:cNvSpPr>
                <p:nvPr/>
              </p:nvSpPr>
              <p:spPr bwMode="auto">
                <a:xfrm>
                  <a:off x="7185026" y="87313"/>
                  <a:ext cx="282575" cy="282575"/>
                </a:xfrm>
                <a:prstGeom prst="ellipse">
                  <a:avLst/>
                </a:prstGeom>
                <a:noFill/>
                <a:ln w="28575" cap="rnd">
                  <a:solidFill>
                    <a:srgbClr val="08629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 name="Oval 7">
                  <a:extLst>
                    <a:ext uri="{FF2B5EF4-FFF2-40B4-BE49-F238E27FC236}">
                      <a16:creationId xmlns:a16="http://schemas.microsoft.com/office/drawing/2014/main" id="{F8737615-68ED-4A03-9117-66DE0A43B5A9}"/>
                    </a:ext>
                  </a:extLst>
                </p:cNvPr>
                <p:cNvSpPr>
                  <a:spLocks noChangeArrowheads="1"/>
                </p:cNvSpPr>
                <p:nvPr/>
              </p:nvSpPr>
              <p:spPr bwMode="auto">
                <a:xfrm>
                  <a:off x="6707188" y="-233362"/>
                  <a:ext cx="284163" cy="282575"/>
                </a:xfrm>
                <a:prstGeom prst="ellipse">
                  <a:avLst/>
                </a:prstGeom>
                <a:noFill/>
                <a:ln w="28575" cap="rnd">
                  <a:solidFill>
                    <a:srgbClr val="08629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 name="Line 8">
                  <a:extLst>
                    <a:ext uri="{FF2B5EF4-FFF2-40B4-BE49-F238E27FC236}">
                      <a16:creationId xmlns:a16="http://schemas.microsoft.com/office/drawing/2014/main" id="{765BADF6-580D-4A7F-B9D0-858B24B33ABC}"/>
                    </a:ext>
                  </a:extLst>
                </p:cNvPr>
                <p:cNvSpPr>
                  <a:spLocks noChangeShapeType="1"/>
                </p:cNvSpPr>
                <p:nvPr/>
              </p:nvSpPr>
              <p:spPr bwMode="auto">
                <a:xfrm flipH="1">
                  <a:off x="6967538" y="-331787"/>
                  <a:ext cx="241300" cy="161925"/>
                </a:xfrm>
                <a:prstGeom prst="line">
                  <a:avLst/>
                </a:prstGeom>
                <a:noFill/>
                <a:ln w="28575" cap="rnd">
                  <a:solidFill>
                    <a:srgbClr val="08629C"/>
                  </a:solidFill>
                  <a:prstDash val="solid"/>
                  <a:miter lim="800000"/>
                  <a:headEnd/>
                  <a:tailEnd/>
                </a:ln>
                <a:extLst>
                  <a:ext uri="{909E8E84-426E-40DD-AFC4-6F175D3DCCD1}">
                    <a14:hiddenFill xmlns:a14="http://schemas.microsoft.com/office/drawing/2010/main">
                      <a:noFill/>
                    </a14:hiddenFill>
                  </a:ext>
                </a:extLst>
              </p:spPr>
              <p:txBody>
                <a:bodyPr vert="horz" wrap="square" lIns="89643" tIns="44821" rIns="89643"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 name="Line 9">
                  <a:extLst>
                    <a:ext uri="{FF2B5EF4-FFF2-40B4-BE49-F238E27FC236}">
                      <a16:creationId xmlns:a16="http://schemas.microsoft.com/office/drawing/2014/main" id="{1462C15C-BADC-430C-83DA-630F3D2B0B09}"/>
                    </a:ext>
                  </a:extLst>
                </p:cNvPr>
                <p:cNvSpPr>
                  <a:spLocks noChangeShapeType="1"/>
                </p:cNvSpPr>
                <p:nvPr/>
              </p:nvSpPr>
              <p:spPr bwMode="auto">
                <a:xfrm flipH="1" flipV="1">
                  <a:off x="6967538" y="-12700"/>
                  <a:ext cx="241300" cy="161925"/>
                </a:xfrm>
                <a:prstGeom prst="line">
                  <a:avLst/>
                </a:prstGeom>
                <a:noFill/>
                <a:ln w="28575" cap="rnd">
                  <a:solidFill>
                    <a:srgbClr val="08629C"/>
                  </a:solidFill>
                  <a:prstDash val="solid"/>
                  <a:miter lim="800000"/>
                  <a:headEnd/>
                  <a:tailEnd/>
                </a:ln>
                <a:extLst>
                  <a:ext uri="{909E8E84-426E-40DD-AFC4-6F175D3DCCD1}">
                    <a14:hiddenFill xmlns:a14="http://schemas.microsoft.com/office/drawing/2010/main">
                      <a:noFill/>
                    </a14:hiddenFill>
                  </a:ext>
                </a:extLst>
              </p:spPr>
              <p:txBody>
                <a:bodyPr vert="horz" wrap="square" lIns="89643" tIns="44821" rIns="89643"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grpSp>
        <p:nvGrpSpPr>
          <p:cNvPr id="90" name="Group 89">
            <a:extLst>
              <a:ext uri="{FF2B5EF4-FFF2-40B4-BE49-F238E27FC236}">
                <a16:creationId xmlns:a16="http://schemas.microsoft.com/office/drawing/2014/main" id="{D1A46AA3-6D47-4AA2-B2E2-68BD2440B915}"/>
              </a:ext>
            </a:extLst>
          </p:cNvPr>
          <p:cNvGrpSpPr/>
          <p:nvPr/>
        </p:nvGrpSpPr>
        <p:grpSpPr>
          <a:xfrm>
            <a:off x="5575530" y="2709567"/>
            <a:ext cx="872751" cy="1044052"/>
            <a:chOff x="7051367" y="2533650"/>
            <a:chExt cx="890251" cy="1064987"/>
          </a:xfrm>
        </p:grpSpPr>
        <p:sp>
          <p:nvSpPr>
            <p:cNvPr id="64" name="Rectangle: Rounded Corners 63">
              <a:extLst>
                <a:ext uri="{FF2B5EF4-FFF2-40B4-BE49-F238E27FC236}">
                  <a16:creationId xmlns:a16="http://schemas.microsoft.com/office/drawing/2014/main" id="{841FB3AB-49E3-4ACB-9995-8008A5DFA23B}"/>
                </a:ext>
              </a:extLst>
            </p:cNvPr>
            <p:cNvSpPr/>
            <p:nvPr/>
          </p:nvSpPr>
          <p:spPr bwMode="auto">
            <a:xfrm>
              <a:off x="7051367" y="2533650"/>
              <a:ext cx="684321" cy="920839"/>
            </a:xfrm>
            <a:prstGeom prst="roundRect">
              <a:avLst>
                <a:gd name="adj" fmla="val 9244"/>
              </a:avLst>
            </a:prstGeom>
            <a:solidFill>
              <a:schemeClr val="bg1"/>
            </a:solidFill>
            <a:ln w="28575">
              <a:solidFill>
                <a:srgbClr val="08629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Freeform: Shape 84">
              <a:extLst>
                <a:ext uri="{FF2B5EF4-FFF2-40B4-BE49-F238E27FC236}">
                  <a16:creationId xmlns:a16="http://schemas.microsoft.com/office/drawing/2014/main" id="{F35870A2-5AD6-47E3-B853-A6DD60ADC47B}"/>
                </a:ext>
              </a:extLst>
            </p:cNvPr>
            <p:cNvSpPr/>
            <p:nvPr/>
          </p:nvSpPr>
          <p:spPr>
            <a:xfrm>
              <a:off x="7149236" y="2931556"/>
              <a:ext cx="476250" cy="38100"/>
            </a:xfrm>
            <a:custGeom>
              <a:avLst/>
              <a:gdLst/>
              <a:ahLst/>
              <a:cxnLst/>
              <a:rect l="0" t="0" r="0" b="0"/>
              <a:pathLst>
                <a:path w="476250" h="38100">
                  <a:moveTo>
                    <a:pt x="21431" y="21431"/>
                  </a:moveTo>
                  <a:lnTo>
                    <a:pt x="460534" y="21431"/>
                  </a:lnTo>
                </a:path>
              </a:pathLst>
            </a:custGeom>
            <a:ln w="28575" cap="rnd">
              <a:solidFill>
                <a:srgbClr val="08629C"/>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344D44AF-4E0B-4EA6-BD8B-64D2F10F7E0C}"/>
                </a:ext>
              </a:extLst>
            </p:cNvPr>
            <p:cNvSpPr/>
            <p:nvPr/>
          </p:nvSpPr>
          <p:spPr>
            <a:xfrm>
              <a:off x="7149236" y="3098244"/>
              <a:ext cx="476250" cy="38100"/>
            </a:xfrm>
            <a:custGeom>
              <a:avLst/>
              <a:gdLst/>
              <a:ahLst/>
              <a:cxnLst/>
              <a:rect l="0" t="0" r="0" b="0"/>
              <a:pathLst>
                <a:path w="476250" h="38100">
                  <a:moveTo>
                    <a:pt x="21431" y="21431"/>
                  </a:moveTo>
                  <a:lnTo>
                    <a:pt x="460534" y="21431"/>
                  </a:lnTo>
                </a:path>
              </a:pathLst>
            </a:custGeom>
            <a:ln w="28575" cap="rnd">
              <a:solidFill>
                <a:srgbClr val="08629C"/>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9EBAB315-699F-480C-A350-D04300F8D8F4}"/>
                </a:ext>
              </a:extLst>
            </p:cNvPr>
            <p:cNvSpPr/>
            <p:nvPr/>
          </p:nvSpPr>
          <p:spPr>
            <a:xfrm>
              <a:off x="7149236" y="3247786"/>
              <a:ext cx="257175" cy="38100"/>
            </a:xfrm>
            <a:custGeom>
              <a:avLst/>
              <a:gdLst/>
              <a:ahLst/>
              <a:cxnLst/>
              <a:rect l="0" t="0" r="0" b="0"/>
              <a:pathLst>
                <a:path w="257175" h="38100">
                  <a:moveTo>
                    <a:pt x="21431" y="21431"/>
                  </a:moveTo>
                  <a:lnTo>
                    <a:pt x="241459" y="21431"/>
                  </a:lnTo>
                </a:path>
              </a:pathLst>
            </a:custGeom>
            <a:ln w="28575" cap="rnd">
              <a:solidFill>
                <a:srgbClr val="08629C"/>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43718FA3-4E6D-4343-ADF1-CCCE8D8F42E0}"/>
                </a:ext>
              </a:extLst>
            </p:cNvPr>
            <p:cNvSpPr/>
            <p:nvPr/>
          </p:nvSpPr>
          <p:spPr>
            <a:xfrm>
              <a:off x="7149236" y="2763636"/>
              <a:ext cx="476250" cy="38100"/>
            </a:xfrm>
            <a:custGeom>
              <a:avLst/>
              <a:gdLst/>
              <a:ahLst/>
              <a:cxnLst/>
              <a:rect l="0" t="0" r="0" b="0"/>
              <a:pathLst>
                <a:path w="476250" h="38100">
                  <a:moveTo>
                    <a:pt x="21431" y="21431"/>
                  </a:moveTo>
                  <a:lnTo>
                    <a:pt x="460534" y="21431"/>
                  </a:lnTo>
                </a:path>
              </a:pathLst>
            </a:custGeom>
            <a:ln w="28575" cap="rnd">
              <a:solidFill>
                <a:srgbClr val="08629C"/>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32" name="Group 31">
              <a:extLst>
                <a:ext uri="{FF2B5EF4-FFF2-40B4-BE49-F238E27FC236}">
                  <a16:creationId xmlns:a16="http://schemas.microsoft.com/office/drawing/2014/main" id="{AF28D116-B570-4C80-9869-C7BF7878AAFB}"/>
                </a:ext>
              </a:extLst>
            </p:cNvPr>
            <p:cNvGrpSpPr/>
            <p:nvPr/>
          </p:nvGrpSpPr>
          <p:grpSpPr>
            <a:xfrm>
              <a:off x="7500352" y="3157371"/>
              <a:ext cx="441266" cy="441266"/>
              <a:chOff x="4942302" y="-110223"/>
              <a:chExt cx="441266" cy="441266"/>
            </a:xfrm>
          </p:grpSpPr>
          <p:sp>
            <p:nvSpPr>
              <p:cNvPr id="47" name="Oval 17">
                <a:extLst>
                  <a:ext uri="{FF2B5EF4-FFF2-40B4-BE49-F238E27FC236}">
                    <a16:creationId xmlns:a16="http://schemas.microsoft.com/office/drawing/2014/main" id="{31F17251-5857-4F59-852A-23768CFAE176}"/>
                  </a:ext>
                </a:extLst>
              </p:cNvPr>
              <p:cNvSpPr>
                <a:spLocks noChangeArrowheads="1"/>
              </p:cNvSpPr>
              <p:nvPr/>
            </p:nvSpPr>
            <p:spPr bwMode="auto">
              <a:xfrm>
                <a:off x="4942302" y="-110223"/>
                <a:ext cx="441266" cy="441266"/>
              </a:xfrm>
              <a:prstGeom prst="ellipse">
                <a:avLst/>
              </a:prstGeom>
              <a:solidFill>
                <a:srgbClr val="FFFFFF"/>
              </a:solidFill>
              <a:ln w="28575" cap="rnd">
                <a:solidFill>
                  <a:srgbClr val="08629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8" name="Freeform 16">
                <a:extLst>
                  <a:ext uri="{FF2B5EF4-FFF2-40B4-BE49-F238E27FC236}">
                    <a16:creationId xmlns:a16="http://schemas.microsoft.com/office/drawing/2014/main" id="{66C3193D-7814-4118-BCBA-00067FA2DC7B}"/>
                  </a:ext>
                </a:extLst>
              </p:cNvPr>
              <p:cNvSpPr>
                <a:spLocks/>
              </p:cNvSpPr>
              <p:nvPr/>
            </p:nvSpPr>
            <p:spPr bwMode="auto">
              <a:xfrm>
                <a:off x="5033473" y="28356"/>
                <a:ext cx="257102" cy="164107"/>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rgbClr val="0862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08" name="Group 107">
            <a:extLst>
              <a:ext uri="{FF2B5EF4-FFF2-40B4-BE49-F238E27FC236}">
                <a16:creationId xmlns:a16="http://schemas.microsoft.com/office/drawing/2014/main" id="{9B95E927-CC8C-4CA7-A408-2893FFAAE385}"/>
              </a:ext>
            </a:extLst>
          </p:cNvPr>
          <p:cNvGrpSpPr/>
          <p:nvPr/>
        </p:nvGrpSpPr>
        <p:grpSpPr>
          <a:xfrm>
            <a:off x="9921575" y="2748224"/>
            <a:ext cx="1091244" cy="1019253"/>
            <a:chOff x="4869346" y="-393050"/>
            <a:chExt cx="1113126" cy="1039691"/>
          </a:xfrm>
        </p:grpSpPr>
        <p:grpSp>
          <p:nvGrpSpPr>
            <p:cNvPr id="91" name="Group 90">
              <a:extLst>
                <a:ext uri="{FF2B5EF4-FFF2-40B4-BE49-F238E27FC236}">
                  <a16:creationId xmlns:a16="http://schemas.microsoft.com/office/drawing/2014/main" id="{078032B6-FC3C-487F-AC94-50C5355B2978}"/>
                </a:ext>
              </a:extLst>
            </p:cNvPr>
            <p:cNvGrpSpPr/>
            <p:nvPr/>
          </p:nvGrpSpPr>
          <p:grpSpPr>
            <a:xfrm>
              <a:off x="4869346" y="-393050"/>
              <a:ext cx="933450" cy="970598"/>
              <a:chOff x="5161693" y="3063002"/>
              <a:chExt cx="933450" cy="970598"/>
            </a:xfrm>
          </p:grpSpPr>
          <p:sp>
            <p:nvSpPr>
              <p:cNvPr id="92" name="Freeform: Shape 91">
                <a:extLst>
                  <a:ext uri="{FF2B5EF4-FFF2-40B4-BE49-F238E27FC236}">
                    <a16:creationId xmlns:a16="http://schemas.microsoft.com/office/drawing/2014/main" id="{442B7A4C-CCC3-4498-9D05-DCA534698020}"/>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08629C"/>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D02BD2AA-5AE4-4D32-97B6-71700F85C7D9}"/>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08629C"/>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DC3FC9B1-F91B-4330-87C0-770D335E0F7A}"/>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08629C"/>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677EC21B-836C-4F8E-91CF-19EF45992615}"/>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08629C"/>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7C1801E5-B7F7-45BB-96E7-510DF23ADA92}"/>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08629C"/>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2F79B3D1-9191-4E1D-BDFA-082582C448E8}"/>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08629C"/>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A7EB3744-2988-494E-BD67-9F235B87E5F5}"/>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08629C"/>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B6AFAC7-D78E-4519-B155-98090998BC5F}"/>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08629C"/>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526804E3-57EF-495D-A074-F2CBD4985327}"/>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08629C"/>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504AB10A-9D9B-4F93-A78A-97F557E3D971}"/>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rgbClr val="08629C"/>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0B4B4B-E600-41F5-99FB-87A49FB3AB24}"/>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rgbClr val="08629C"/>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ABA89CB3-9745-4558-9728-2F296782F2AB}"/>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rgbClr val="08629C"/>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FDC0ACA9-61D8-4792-BE86-172DF036C79E}"/>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rgbClr val="08629C"/>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195B34CE-EAB9-4866-A5AB-E8ED732202D4}"/>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rgbClr val="08629C"/>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1A73264E-BEDE-4A41-9471-AD22DCC09C8D}"/>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rgbClr val="08629C"/>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07" name="Group 106">
              <a:extLst>
                <a:ext uri="{FF2B5EF4-FFF2-40B4-BE49-F238E27FC236}">
                  <a16:creationId xmlns:a16="http://schemas.microsoft.com/office/drawing/2014/main" id="{30054084-2920-417B-B1F3-0203690D4BD0}"/>
                </a:ext>
              </a:extLst>
            </p:cNvPr>
            <p:cNvGrpSpPr/>
            <p:nvPr/>
          </p:nvGrpSpPr>
          <p:grpSpPr>
            <a:xfrm>
              <a:off x="5541206" y="205375"/>
              <a:ext cx="441266" cy="441266"/>
              <a:chOff x="6218237" y="-110223"/>
              <a:chExt cx="441266" cy="441266"/>
            </a:xfrm>
          </p:grpSpPr>
          <p:sp>
            <p:nvSpPr>
              <p:cNvPr id="59" name="Oval 17">
                <a:extLst>
                  <a:ext uri="{FF2B5EF4-FFF2-40B4-BE49-F238E27FC236}">
                    <a16:creationId xmlns:a16="http://schemas.microsoft.com/office/drawing/2014/main" id="{86BE657A-3577-494C-999C-67B7E966311F}"/>
                  </a:ext>
                </a:extLst>
              </p:cNvPr>
              <p:cNvSpPr>
                <a:spLocks noChangeArrowheads="1"/>
              </p:cNvSpPr>
              <p:nvPr/>
            </p:nvSpPr>
            <p:spPr bwMode="auto">
              <a:xfrm>
                <a:off x="6218237" y="-110223"/>
                <a:ext cx="441266" cy="441266"/>
              </a:xfrm>
              <a:prstGeom prst="ellipse">
                <a:avLst/>
              </a:prstGeom>
              <a:solidFill>
                <a:srgbClr val="FFFFFF"/>
              </a:solidFill>
              <a:ln w="28575" cap="rnd">
                <a:solidFill>
                  <a:srgbClr val="08629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F48C8100-D167-4E0D-B14A-E6F1D5867A01}"/>
                  </a:ext>
                </a:extLst>
              </p:cNvPr>
              <p:cNvGrpSpPr/>
              <p:nvPr/>
            </p:nvGrpSpPr>
            <p:grpSpPr>
              <a:xfrm rot="14251129">
                <a:off x="6344367" y="1929"/>
                <a:ext cx="198530" cy="226486"/>
                <a:chOff x="7070725" y="-727075"/>
                <a:chExt cx="665163" cy="758825"/>
              </a:xfrm>
            </p:grpSpPr>
            <p:sp>
              <p:nvSpPr>
                <p:cNvPr id="21" name="Line 13">
                  <a:extLst>
                    <a:ext uri="{FF2B5EF4-FFF2-40B4-BE49-F238E27FC236}">
                      <a16:creationId xmlns:a16="http://schemas.microsoft.com/office/drawing/2014/main" id="{E6BD79AE-BBE9-4577-975A-F7472E94D756}"/>
                    </a:ext>
                  </a:extLst>
                </p:cNvPr>
                <p:cNvSpPr>
                  <a:spLocks noChangeShapeType="1"/>
                </p:cNvSpPr>
                <p:nvPr/>
              </p:nvSpPr>
              <p:spPr bwMode="auto">
                <a:xfrm flipH="1">
                  <a:off x="7524750" y="-517525"/>
                  <a:ext cx="209550" cy="0"/>
                </a:xfrm>
                <a:prstGeom prst="line">
                  <a:avLst/>
                </a:prstGeom>
                <a:noFill/>
                <a:ln w="28575" cap="rnd">
                  <a:solidFill>
                    <a:srgbClr val="08629C"/>
                  </a:solidFill>
                  <a:prstDash val="solid"/>
                  <a:round/>
                  <a:headEnd/>
                  <a:tailEnd/>
                </a:ln>
                <a:extLst>
                  <a:ext uri="{909E8E84-426E-40DD-AFC4-6F175D3DCCD1}">
                    <a14:hiddenFill xmlns:a14="http://schemas.microsoft.com/office/drawing/2010/main">
                      <a:noFill/>
                    </a14:hiddenFill>
                  </a:ext>
                </a:extLst>
              </p:spPr>
              <p:txBody>
                <a:bodyPr vert="horz" wrap="square" lIns="89643" tIns="44821" rIns="89643"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 name="Line 14">
                  <a:extLst>
                    <a:ext uri="{FF2B5EF4-FFF2-40B4-BE49-F238E27FC236}">
                      <a16:creationId xmlns:a16="http://schemas.microsoft.com/office/drawing/2014/main" id="{4AE3E240-61A1-4D5E-BD07-999E4F6B6CA0}"/>
                    </a:ext>
                  </a:extLst>
                </p:cNvPr>
                <p:cNvSpPr>
                  <a:spLocks noChangeShapeType="1"/>
                </p:cNvSpPr>
                <p:nvPr/>
              </p:nvSpPr>
              <p:spPr bwMode="auto">
                <a:xfrm flipV="1">
                  <a:off x="7735888" y="-727075"/>
                  <a:ext cx="0" cy="209550"/>
                </a:xfrm>
                <a:prstGeom prst="line">
                  <a:avLst/>
                </a:prstGeom>
                <a:noFill/>
                <a:ln w="28575" cap="rnd">
                  <a:solidFill>
                    <a:srgbClr val="08629C"/>
                  </a:solidFill>
                  <a:prstDash val="solid"/>
                  <a:round/>
                  <a:headEnd/>
                  <a:tailEnd/>
                </a:ln>
                <a:extLst>
                  <a:ext uri="{909E8E84-426E-40DD-AFC4-6F175D3DCCD1}">
                    <a14:hiddenFill xmlns:a14="http://schemas.microsoft.com/office/drawing/2010/main">
                      <a:noFill/>
                    </a14:hiddenFill>
                  </a:ext>
                </a:extLst>
              </p:spPr>
              <p:txBody>
                <a:bodyPr vert="horz" wrap="square" lIns="89643" tIns="44821" rIns="89643"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 name="Freeform 15">
                  <a:extLst>
                    <a:ext uri="{FF2B5EF4-FFF2-40B4-BE49-F238E27FC236}">
                      <a16:creationId xmlns:a16="http://schemas.microsoft.com/office/drawing/2014/main" id="{9EDD3F57-DCD4-4D52-A411-71C6EEABF751}"/>
                    </a:ext>
                  </a:extLst>
                </p:cNvPr>
                <p:cNvSpPr>
                  <a:spLocks/>
                </p:cNvSpPr>
                <p:nvPr/>
              </p:nvSpPr>
              <p:spPr bwMode="auto">
                <a:xfrm>
                  <a:off x="7070725" y="-687388"/>
                  <a:ext cx="657225" cy="719138"/>
                </a:xfrm>
                <a:custGeom>
                  <a:avLst/>
                  <a:gdLst>
                    <a:gd name="T0" fmla="*/ 213 w 232"/>
                    <a:gd name="T1" fmla="*/ 219 h 254"/>
                    <a:gd name="T2" fmla="*/ 126 w 232"/>
                    <a:gd name="T3" fmla="*/ 254 h 254"/>
                    <a:gd name="T4" fmla="*/ 0 w 232"/>
                    <a:gd name="T5" fmla="*/ 127 h 254"/>
                    <a:gd name="T6" fmla="*/ 126 w 232"/>
                    <a:gd name="T7" fmla="*/ 0 h 254"/>
                    <a:gd name="T8" fmla="*/ 232 w 232"/>
                    <a:gd name="T9" fmla="*/ 56 h 254"/>
                  </a:gdLst>
                  <a:ahLst/>
                  <a:cxnLst>
                    <a:cxn ang="0">
                      <a:pos x="T0" y="T1"/>
                    </a:cxn>
                    <a:cxn ang="0">
                      <a:pos x="T2" y="T3"/>
                    </a:cxn>
                    <a:cxn ang="0">
                      <a:pos x="T4" y="T5"/>
                    </a:cxn>
                    <a:cxn ang="0">
                      <a:pos x="T6" y="T7"/>
                    </a:cxn>
                    <a:cxn ang="0">
                      <a:pos x="T8" y="T9"/>
                    </a:cxn>
                  </a:cxnLst>
                  <a:rect l="0" t="0" r="r" b="b"/>
                  <a:pathLst>
                    <a:path w="232" h="254">
                      <a:moveTo>
                        <a:pt x="213" y="219"/>
                      </a:moveTo>
                      <a:cubicBezTo>
                        <a:pt x="191" y="241"/>
                        <a:pt x="160" y="254"/>
                        <a:pt x="126" y="254"/>
                      </a:cubicBezTo>
                      <a:cubicBezTo>
                        <a:pt x="56" y="254"/>
                        <a:pt x="0" y="197"/>
                        <a:pt x="0" y="127"/>
                      </a:cubicBezTo>
                      <a:cubicBezTo>
                        <a:pt x="0" y="57"/>
                        <a:pt x="56" y="0"/>
                        <a:pt x="126" y="0"/>
                      </a:cubicBezTo>
                      <a:cubicBezTo>
                        <a:pt x="170" y="0"/>
                        <a:pt x="209" y="22"/>
                        <a:pt x="232" y="56"/>
                      </a:cubicBezTo>
                    </a:path>
                  </a:pathLst>
                </a:custGeom>
                <a:noFill/>
                <a:ln w="28575" cap="rnd">
                  <a:solidFill>
                    <a:srgbClr val="0862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grpSp>
        <p:nvGrpSpPr>
          <p:cNvPr id="114" name="Group 113">
            <a:extLst>
              <a:ext uri="{FF2B5EF4-FFF2-40B4-BE49-F238E27FC236}">
                <a16:creationId xmlns:a16="http://schemas.microsoft.com/office/drawing/2014/main" id="{81241787-4BA3-470D-A3CD-863268359433}"/>
              </a:ext>
            </a:extLst>
          </p:cNvPr>
          <p:cNvGrpSpPr/>
          <p:nvPr/>
        </p:nvGrpSpPr>
        <p:grpSpPr>
          <a:xfrm>
            <a:off x="3195446" y="2748224"/>
            <a:ext cx="1276292" cy="886200"/>
            <a:chOff x="3259520" y="2573083"/>
            <a:chExt cx="1301884" cy="903970"/>
          </a:xfrm>
        </p:grpSpPr>
        <p:grpSp>
          <p:nvGrpSpPr>
            <p:cNvPr id="18" name="Group 17">
              <a:extLst>
                <a:ext uri="{FF2B5EF4-FFF2-40B4-BE49-F238E27FC236}">
                  <a16:creationId xmlns:a16="http://schemas.microsoft.com/office/drawing/2014/main" id="{3115F341-E9DB-4900-8A0C-DF146DB8439B}"/>
                </a:ext>
              </a:extLst>
            </p:cNvPr>
            <p:cNvGrpSpPr/>
            <p:nvPr/>
          </p:nvGrpSpPr>
          <p:grpSpPr>
            <a:xfrm>
              <a:off x="3259520" y="2573083"/>
              <a:ext cx="1301884" cy="903970"/>
              <a:chOff x="2691816" y="270495"/>
              <a:chExt cx="1174322" cy="705871"/>
            </a:xfrm>
          </p:grpSpPr>
          <p:sp>
            <p:nvSpPr>
              <p:cNvPr id="12" name="Rectangle: Rounded Corners 11">
                <a:extLst>
                  <a:ext uri="{FF2B5EF4-FFF2-40B4-BE49-F238E27FC236}">
                    <a16:creationId xmlns:a16="http://schemas.microsoft.com/office/drawing/2014/main" id="{C1B0AB00-A861-4044-84D0-BC2843BAA5BD}"/>
                  </a:ext>
                </a:extLst>
              </p:cNvPr>
              <p:cNvSpPr/>
              <p:nvPr/>
            </p:nvSpPr>
            <p:spPr bwMode="auto">
              <a:xfrm>
                <a:off x="3033318" y="270495"/>
                <a:ext cx="491318" cy="269994"/>
              </a:xfrm>
              <a:prstGeom prst="roundRect">
                <a:avLst/>
              </a:prstGeom>
              <a:solidFill>
                <a:schemeClr val="bg1"/>
              </a:solidFill>
              <a:ln w="28575">
                <a:solidFill>
                  <a:srgbClr val="08629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8629C"/>
                  </a:solidFill>
                  <a:effectLst/>
                  <a:uLnTx/>
                  <a:uFillTx/>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5DF3191F-EF89-4358-BDA3-5F5208860923}"/>
                  </a:ext>
                </a:extLst>
              </p:cNvPr>
              <p:cNvSpPr/>
              <p:nvPr/>
            </p:nvSpPr>
            <p:spPr bwMode="auto">
              <a:xfrm>
                <a:off x="2691816" y="748392"/>
                <a:ext cx="491318" cy="227974"/>
              </a:xfrm>
              <a:prstGeom prst="roundRect">
                <a:avLst/>
              </a:prstGeom>
              <a:solidFill>
                <a:schemeClr val="bg1"/>
              </a:solidFill>
              <a:ln w="28575">
                <a:solidFill>
                  <a:srgbClr val="08629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8629C"/>
                  </a:solidFill>
                  <a:effectLst/>
                  <a:uLnTx/>
                  <a:uFillTx/>
                  <a:latin typeface="Segoe UI"/>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30EAFFF6-BE1D-4D42-9CB2-137BCF946BAC}"/>
                  </a:ext>
                </a:extLst>
              </p:cNvPr>
              <p:cNvSpPr/>
              <p:nvPr/>
            </p:nvSpPr>
            <p:spPr bwMode="auto">
              <a:xfrm>
                <a:off x="3374820" y="748392"/>
                <a:ext cx="491318" cy="227974"/>
              </a:xfrm>
              <a:prstGeom prst="roundRect">
                <a:avLst/>
              </a:prstGeom>
              <a:solidFill>
                <a:schemeClr val="bg1"/>
              </a:solidFill>
              <a:ln w="28575">
                <a:solidFill>
                  <a:srgbClr val="08629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8629C"/>
                  </a:solidFill>
                  <a:effectLst/>
                  <a:uLnTx/>
                  <a:uFillTx/>
                  <a:latin typeface="Segoe UI"/>
                  <a:ea typeface="Segoe UI" pitchFamily="34" charset="0"/>
                  <a:cs typeface="Segoe UI" pitchFamily="34" charset="0"/>
                </a:endParaRPr>
              </a:p>
            </p:txBody>
          </p:sp>
          <p:cxnSp>
            <p:nvCxnSpPr>
              <p:cNvPr id="14" name="Connector: Elbow 13">
                <a:extLst>
                  <a:ext uri="{FF2B5EF4-FFF2-40B4-BE49-F238E27FC236}">
                    <a16:creationId xmlns:a16="http://schemas.microsoft.com/office/drawing/2014/main" id="{7F6843AF-6DD7-4195-883C-B715C11B8FF8}"/>
                  </a:ext>
                </a:extLst>
              </p:cNvPr>
              <p:cNvCxnSpPr>
                <a:stCxn id="12" idx="2"/>
                <a:endCxn id="56" idx="0"/>
              </p:cNvCxnSpPr>
              <p:nvPr/>
            </p:nvCxnSpPr>
            <p:spPr>
              <a:xfrm rot="5400000">
                <a:off x="3004275" y="473689"/>
                <a:ext cx="207903" cy="341502"/>
              </a:xfrm>
              <a:prstGeom prst="bentConnector3">
                <a:avLst/>
              </a:prstGeom>
              <a:ln w="28575">
                <a:solidFill>
                  <a:srgbClr val="08629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C2D5B669-DC34-4831-94B5-6C639A7C0A0E}"/>
                  </a:ext>
                </a:extLst>
              </p:cNvPr>
              <p:cNvCxnSpPr>
                <a:cxnSpLocks/>
                <a:stCxn id="12" idx="2"/>
                <a:endCxn id="57" idx="0"/>
              </p:cNvCxnSpPr>
              <p:nvPr/>
            </p:nvCxnSpPr>
            <p:spPr>
              <a:xfrm rot="16200000" flipH="1">
                <a:off x="3345777" y="473689"/>
                <a:ext cx="207903" cy="341502"/>
              </a:xfrm>
              <a:prstGeom prst="bentConnector3">
                <a:avLst/>
              </a:prstGeom>
              <a:ln w="28575">
                <a:solidFill>
                  <a:srgbClr val="08629C"/>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4F1DD41F-3F5D-4144-AAA8-D125773DF44F}"/>
                </a:ext>
              </a:extLst>
            </p:cNvPr>
            <p:cNvGrpSpPr/>
            <p:nvPr/>
          </p:nvGrpSpPr>
          <p:grpSpPr>
            <a:xfrm>
              <a:off x="3721328" y="2683573"/>
              <a:ext cx="257175" cy="110490"/>
              <a:chOff x="10867283" y="2818828"/>
              <a:chExt cx="257175" cy="110490"/>
            </a:xfrm>
          </p:grpSpPr>
          <p:sp>
            <p:nvSpPr>
              <p:cNvPr id="109" name="Freeform: Shape 108">
                <a:extLst>
                  <a:ext uri="{FF2B5EF4-FFF2-40B4-BE49-F238E27FC236}">
                    <a16:creationId xmlns:a16="http://schemas.microsoft.com/office/drawing/2014/main" id="{543338E3-8D3F-40B7-8A99-2AED3FD6BCEF}"/>
                  </a:ext>
                </a:extLst>
              </p:cNvPr>
              <p:cNvSpPr/>
              <p:nvPr/>
            </p:nvSpPr>
            <p:spPr>
              <a:xfrm>
                <a:off x="10867283" y="2818828"/>
                <a:ext cx="257175" cy="38100"/>
              </a:xfrm>
              <a:custGeom>
                <a:avLst/>
                <a:gdLst/>
                <a:ahLst/>
                <a:cxnLst/>
                <a:rect l="0" t="0" r="0" b="0"/>
                <a:pathLst>
                  <a:path w="257175" h="38100">
                    <a:moveTo>
                      <a:pt x="21431" y="21431"/>
                    </a:moveTo>
                    <a:lnTo>
                      <a:pt x="241459" y="21431"/>
                    </a:lnTo>
                  </a:path>
                </a:pathLst>
              </a:custGeom>
              <a:ln w="28575" cap="rnd">
                <a:solidFill>
                  <a:srgbClr val="08629C"/>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8629C"/>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C26B5449-1FB9-4596-B2B0-9717A5D69EA8}"/>
                  </a:ext>
                </a:extLst>
              </p:cNvPr>
              <p:cNvSpPr/>
              <p:nvPr/>
            </p:nvSpPr>
            <p:spPr>
              <a:xfrm>
                <a:off x="10867283" y="2891218"/>
                <a:ext cx="257175" cy="38100"/>
              </a:xfrm>
              <a:custGeom>
                <a:avLst/>
                <a:gdLst/>
                <a:ahLst/>
                <a:cxnLst/>
                <a:rect l="0" t="0" r="0" b="0"/>
                <a:pathLst>
                  <a:path w="257175" h="38100">
                    <a:moveTo>
                      <a:pt x="21431" y="21431"/>
                    </a:moveTo>
                    <a:lnTo>
                      <a:pt x="241459" y="21431"/>
                    </a:lnTo>
                  </a:path>
                </a:pathLst>
              </a:custGeom>
              <a:ln w="28575" cap="rnd">
                <a:solidFill>
                  <a:srgbClr val="08629C"/>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8629C"/>
                  </a:solidFill>
                  <a:effectLst/>
                  <a:uLnTx/>
                  <a:uFillTx/>
                  <a:latin typeface="Segoe UI"/>
                  <a:ea typeface="+mn-ea"/>
                  <a:cs typeface="+mn-cs"/>
                </a:endParaRPr>
              </a:p>
            </p:txBody>
          </p:sp>
        </p:grpSp>
        <p:sp>
          <p:nvSpPr>
            <p:cNvPr id="112" name="Freeform: Shape 111">
              <a:extLst>
                <a:ext uri="{FF2B5EF4-FFF2-40B4-BE49-F238E27FC236}">
                  <a16:creationId xmlns:a16="http://schemas.microsoft.com/office/drawing/2014/main" id="{5DD7AA4F-D484-425A-8ACE-86591C6EBA99}"/>
                </a:ext>
              </a:extLst>
            </p:cNvPr>
            <p:cNvSpPr/>
            <p:nvPr/>
          </p:nvSpPr>
          <p:spPr>
            <a:xfrm>
              <a:off x="3334208" y="3268136"/>
              <a:ext cx="257175" cy="38100"/>
            </a:xfrm>
            <a:custGeom>
              <a:avLst/>
              <a:gdLst/>
              <a:ahLst/>
              <a:cxnLst/>
              <a:rect l="0" t="0" r="0" b="0"/>
              <a:pathLst>
                <a:path w="257175" h="38100">
                  <a:moveTo>
                    <a:pt x="21431" y="21431"/>
                  </a:moveTo>
                  <a:lnTo>
                    <a:pt x="241459" y="21431"/>
                  </a:lnTo>
                </a:path>
              </a:pathLst>
            </a:custGeom>
            <a:ln w="28575" cap="rnd">
              <a:solidFill>
                <a:srgbClr val="08629C"/>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8629C"/>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948050B5-D703-4C9E-B6A7-0FE20F5F35CB}"/>
                </a:ext>
              </a:extLst>
            </p:cNvPr>
            <p:cNvSpPr/>
            <p:nvPr/>
          </p:nvSpPr>
          <p:spPr>
            <a:xfrm>
              <a:off x="4090952" y="3268136"/>
              <a:ext cx="257175" cy="38100"/>
            </a:xfrm>
            <a:custGeom>
              <a:avLst/>
              <a:gdLst/>
              <a:ahLst/>
              <a:cxnLst/>
              <a:rect l="0" t="0" r="0" b="0"/>
              <a:pathLst>
                <a:path w="257175" h="38100">
                  <a:moveTo>
                    <a:pt x="21431" y="21431"/>
                  </a:moveTo>
                  <a:lnTo>
                    <a:pt x="241459" y="21431"/>
                  </a:lnTo>
                </a:path>
              </a:pathLst>
            </a:custGeom>
            <a:ln w="28575" cap="rnd">
              <a:solidFill>
                <a:srgbClr val="08629C"/>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8629C"/>
                </a:solidFill>
                <a:effectLst/>
                <a:uLnTx/>
                <a:uFillTx/>
                <a:latin typeface="Segoe UI"/>
                <a:ea typeface="+mn-ea"/>
                <a:cs typeface="+mn-cs"/>
              </a:endParaRPr>
            </a:p>
          </p:txBody>
        </p:sp>
      </p:grpSp>
      <p:sp>
        <p:nvSpPr>
          <p:cNvPr id="115" name="Rectangle 114">
            <a:extLst>
              <a:ext uri="{FF2B5EF4-FFF2-40B4-BE49-F238E27FC236}">
                <a16:creationId xmlns:a16="http://schemas.microsoft.com/office/drawing/2014/main" id="{E6BFAD1C-A323-4BFC-BA08-6E2F1D6FF600}"/>
              </a:ext>
            </a:extLst>
          </p:cNvPr>
          <p:cNvSpPr/>
          <p:nvPr/>
        </p:nvSpPr>
        <p:spPr bwMode="auto">
          <a:xfrm>
            <a:off x="0" y="488"/>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9E6A1279-3A6B-4E63-ADFD-CC701C4401DA}"/>
              </a:ext>
            </a:extLst>
          </p:cNvPr>
          <p:cNvCxnSpPr/>
          <p:nvPr/>
        </p:nvCxnSpPr>
        <p:spPr>
          <a:xfrm>
            <a:off x="2091659" y="488"/>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7" name="Rectangle: Rounded Corners 116">
            <a:extLst>
              <a:ext uri="{FF2B5EF4-FFF2-40B4-BE49-F238E27FC236}">
                <a16:creationId xmlns:a16="http://schemas.microsoft.com/office/drawing/2014/main" id="{76666A96-C6E8-4E0E-B64B-F715EA23C010}"/>
              </a:ext>
            </a:extLst>
          </p:cNvPr>
          <p:cNvSpPr/>
          <p:nvPr/>
        </p:nvSpPr>
        <p:spPr bwMode="auto">
          <a:xfrm>
            <a:off x="379808" y="375302"/>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3" rIns="44821" bIns="89643" numCol="1" spcCol="0" rtlCol="0" fromWordArt="0" anchor="b"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Service (AKS)</a:t>
            </a:r>
          </a:p>
        </p:txBody>
      </p:sp>
      <p:sp>
        <p:nvSpPr>
          <p:cNvPr id="118" name="Rectangle: Rounded Corners 117">
            <a:extLst>
              <a:ext uri="{FF2B5EF4-FFF2-40B4-BE49-F238E27FC236}">
                <a16:creationId xmlns:a16="http://schemas.microsoft.com/office/drawing/2014/main" id="{FB4F256E-C7A6-40BD-BE66-9A4E60BA25FE}"/>
              </a:ext>
            </a:extLst>
          </p:cNvPr>
          <p:cNvSpPr/>
          <p:nvPr/>
        </p:nvSpPr>
        <p:spPr bwMode="auto">
          <a:xfrm>
            <a:off x="379808" y="1637448"/>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3" rIns="44821" bIns="89643" numCol="1" spcCol="0" rtlCol="0" fromWordArt="0" anchor="b"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Instances (ACI)</a:t>
            </a:r>
          </a:p>
        </p:txBody>
      </p:sp>
      <p:sp>
        <p:nvSpPr>
          <p:cNvPr id="119" name="Rectangle: Rounded Corners 118">
            <a:extLst>
              <a:ext uri="{FF2B5EF4-FFF2-40B4-BE49-F238E27FC236}">
                <a16:creationId xmlns:a16="http://schemas.microsoft.com/office/drawing/2014/main" id="{D8095889-3F91-419F-ACB9-AB5813EA8987}"/>
              </a:ext>
            </a:extLst>
          </p:cNvPr>
          <p:cNvSpPr/>
          <p:nvPr/>
        </p:nvSpPr>
        <p:spPr bwMode="auto">
          <a:xfrm>
            <a:off x="379808" y="2899595"/>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3" rIns="44821" bIns="89643" numCol="1" spcCol="0" rtlCol="0" fromWordArt="0" anchor="b"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Registry</a:t>
            </a:r>
          </a:p>
        </p:txBody>
      </p:sp>
      <p:sp>
        <p:nvSpPr>
          <p:cNvPr id="120" name="Rectangle: Rounded Corners 119">
            <a:extLst>
              <a:ext uri="{FF2B5EF4-FFF2-40B4-BE49-F238E27FC236}">
                <a16:creationId xmlns:a16="http://schemas.microsoft.com/office/drawing/2014/main" id="{9732F18B-2D2C-4885-8FF0-C330303CD032}"/>
              </a:ext>
            </a:extLst>
          </p:cNvPr>
          <p:cNvSpPr/>
          <p:nvPr/>
        </p:nvSpPr>
        <p:spPr bwMode="auto">
          <a:xfrm>
            <a:off x="307634"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3" rIns="44821" bIns="89643" numCol="1" spcCol="0" rtlCol="0" fromWordArt="0" anchor="b"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Broker API (OSBA)</a:t>
            </a:r>
          </a:p>
        </p:txBody>
      </p:sp>
      <p:sp>
        <p:nvSpPr>
          <p:cNvPr id="121" name="Rectangle: Rounded Corners 120">
            <a:extLst>
              <a:ext uri="{FF2B5EF4-FFF2-40B4-BE49-F238E27FC236}">
                <a16:creationId xmlns:a16="http://schemas.microsoft.com/office/drawing/2014/main" id="{167986C0-BEFE-4603-8F31-EBAB4D1B6FEC}"/>
              </a:ext>
            </a:extLst>
          </p:cNvPr>
          <p:cNvSpPr/>
          <p:nvPr/>
        </p:nvSpPr>
        <p:spPr bwMode="auto">
          <a:xfrm>
            <a:off x="379808" y="5423888"/>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3" rIns="44821" bIns="89643" numCol="1" spcCol="0" rtlCol="0" fromWordArt="0" anchor="b"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Release </a:t>
            </a:r>
            <a:b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Automation Tools</a:t>
            </a:r>
          </a:p>
        </p:txBody>
      </p:sp>
      <p:grpSp>
        <p:nvGrpSpPr>
          <p:cNvPr id="122" name="Group 121">
            <a:extLst>
              <a:ext uri="{FF2B5EF4-FFF2-40B4-BE49-F238E27FC236}">
                <a16:creationId xmlns:a16="http://schemas.microsoft.com/office/drawing/2014/main" id="{6D5DB6B7-4B17-481C-81ED-A4EA6B50F2C5}"/>
              </a:ext>
            </a:extLst>
          </p:cNvPr>
          <p:cNvGrpSpPr/>
          <p:nvPr/>
        </p:nvGrpSpPr>
        <p:grpSpPr>
          <a:xfrm>
            <a:off x="771840" y="376709"/>
            <a:ext cx="547979" cy="528905"/>
            <a:chOff x="2368476" y="589018"/>
            <a:chExt cx="1012508" cy="977265"/>
          </a:xfrm>
        </p:grpSpPr>
        <p:sp>
          <p:nvSpPr>
            <p:cNvPr id="123" name="Freeform: Shape 122">
              <a:extLst>
                <a:ext uri="{FF2B5EF4-FFF2-40B4-BE49-F238E27FC236}">
                  <a16:creationId xmlns:a16="http://schemas.microsoft.com/office/drawing/2014/main" id="{80A89142-7FA6-44FE-A318-5AE8ECBCE5A4}"/>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2E6FED39-A1CB-481F-85D3-56CFE1653B35}"/>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75D93EAB-9008-4BDA-8F92-26550A5C8A8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FBBBA0D3-58DB-4119-91EF-3A3D4872A667}"/>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A991A0F2-C134-4DBD-90A1-FFACD0284971}"/>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A68A74EF-5058-4F14-B855-08E00B52FEC2}"/>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BAF1AE8F-C09F-4074-805B-CDF71E98F58A}"/>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4D3ABA6-CAFD-4367-BD1E-4C6D3A1B27F0}"/>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0B52F047-2861-421C-82EA-C58CFFDD267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ADF5BD81-6E54-44EE-B9B3-CF9FEA35380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A8407A9C-F4DD-42FE-B1B5-358E711B433C}"/>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5F1152F1-E4A9-40B7-818D-0026E176E51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961F211E-9ED2-4C61-8688-BC9A27BE0ED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BEE93988-7532-4B54-B233-BC4D320125D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F7A2D25C-0A72-41BB-A00C-5C05CFF83C4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F82189D1-FE7F-4C1D-907C-7E1733E1137F}"/>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BBD62769-8AF5-4E6D-B059-6DAA0921AE4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74256B7A-454B-4AE7-9313-71EB52D83EC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4190A7C8-0C51-47E0-8831-BF49E7A49A1B}"/>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F65CDDFE-4922-4966-938F-125809CB52BA}"/>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C79C1C28-021E-4D7A-A409-E3068B6A6978}"/>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44" name="Group 143">
            <a:extLst>
              <a:ext uri="{FF2B5EF4-FFF2-40B4-BE49-F238E27FC236}">
                <a16:creationId xmlns:a16="http://schemas.microsoft.com/office/drawing/2014/main" id="{D1C11F1F-A2FB-45CB-ACB6-803B37531A7A}"/>
              </a:ext>
            </a:extLst>
          </p:cNvPr>
          <p:cNvGrpSpPr/>
          <p:nvPr/>
        </p:nvGrpSpPr>
        <p:grpSpPr>
          <a:xfrm>
            <a:off x="718981" y="1649454"/>
            <a:ext cx="573163" cy="508369"/>
            <a:chOff x="2878931" y="2940843"/>
            <a:chExt cx="1095375" cy="971550"/>
          </a:xfrm>
        </p:grpSpPr>
        <p:sp>
          <p:nvSpPr>
            <p:cNvPr id="145" name="Freeform: Shape 144">
              <a:extLst>
                <a:ext uri="{FF2B5EF4-FFF2-40B4-BE49-F238E27FC236}">
                  <a16:creationId xmlns:a16="http://schemas.microsoft.com/office/drawing/2014/main" id="{3DB048CC-67B9-43EA-BBA6-C4F73C63882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93476EB1-F77A-480C-9BB9-4D1C6C20EF0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0C4FDB16-4EB0-45F1-B2AE-030443EB9768}"/>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FE33A4BA-663E-4CD7-8706-21F522041DB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1389D8E6-F9C6-4935-A218-36F003F59C0C}"/>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2DB062AE-4E7F-4C97-ADCC-94F249EBE60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154132BE-97DC-4456-BF7A-5F31D453CD22}"/>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2" name="Group 151">
            <a:extLst>
              <a:ext uri="{FF2B5EF4-FFF2-40B4-BE49-F238E27FC236}">
                <a16:creationId xmlns:a16="http://schemas.microsoft.com/office/drawing/2014/main" id="{265315C8-F8F2-40A3-8C8E-B4CB116DCB4D}"/>
              </a:ext>
            </a:extLst>
          </p:cNvPr>
          <p:cNvGrpSpPr/>
          <p:nvPr/>
        </p:nvGrpSpPr>
        <p:grpSpPr>
          <a:xfrm>
            <a:off x="750744" y="5449178"/>
            <a:ext cx="610269" cy="540751"/>
            <a:chOff x="4360069" y="2943701"/>
            <a:chExt cx="1095375" cy="970597"/>
          </a:xfrm>
        </p:grpSpPr>
        <p:sp>
          <p:nvSpPr>
            <p:cNvPr id="153" name="Freeform: Shape 152">
              <a:extLst>
                <a:ext uri="{FF2B5EF4-FFF2-40B4-BE49-F238E27FC236}">
                  <a16:creationId xmlns:a16="http://schemas.microsoft.com/office/drawing/2014/main" id="{E1DD418A-8720-4F02-93D4-AB5CD39DEE3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CE17AD33-8EE2-4680-A65A-7FE56EDC69D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30F00441-5054-4D38-8054-52A4C27781AD}"/>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2D5DBAED-A3E7-4E6E-BBFA-515C592B3E7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2EDC6005-B3E8-4C5C-874B-F938A5A6451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EE624BE7-D6D0-4C1D-828B-94B851431BD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9" name="Group 158">
            <a:extLst>
              <a:ext uri="{FF2B5EF4-FFF2-40B4-BE49-F238E27FC236}">
                <a16:creationId xmlns:a16="http://schemas.microsoft.com/office/drawing/2014/main" id="{C47C8CE8-EEC9-4870-89E7-70D601F8E621}"/>
              </a:ext>
            </a:extLst>
          </p:cNvPr>
          <p:cNvGrpSpPr/>
          <p:nvPr/>
        </p:nvGrpSpPr>
        <p:grpSpPr>
          <a:xfrm>
            <a:off x="689251" y="2921163"/>
            <a:ext cx="647376" cy="513072"/>
            <a:chOff x="3517678" y="3062050"/>
            <a:chExt cx="1225868" cy="971550"/>
          </a:xfrm>
        </p:grpSpPr>
        <p:sp>
          <p:nvSpPr>
            <p:cNvPr id="160" name="Freeform: Shape 159">
              <a:extLst>
                <a:ext uri="{FF2B5EF4-FFF2-40B4-BE49-F238E27FC236}">
                  <a16:creationId xmlns:a16="http://schemas.microsoft.com/office/drawing/2014/main" id="{BDBF410D-1DF3-4ADB-A8AE-2552F9C9EA2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CF98CF1D-9B94-4179-A7A5-59FC5874253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3177A9EF-9149-4B9E-AE88-0B249745174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2E7679B6-7E6E-4935-A8E5-35B236EE50F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D0A66562-063B-43C0-B97F-4D23CF5066E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4CE9D77A-CEFB-4D60-878F-D1E3549612A9}"/>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6C922611-CBAE-4C9C-877D-91B56F22A03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Shape 166">
              <a:extLst>
                <a:ext uri="{FF2B5EF4-FFF2-40B4-BE49-F238E27FC236}">
                  <a16:creationId xmlns:a16="http://schemas.microsoft.com/office/drawing/2014/main" id="{DE9B1442-8104-402F-83FD-0CEB8BFB4D7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3812E5BA-B7E4-456D-AD12-DE97F2A0480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72A52B35-8C66-473A-9108-20294F2C63D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85288D34-75CB-4AA9-B27F-B68E5CA9B0E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AE5D3F86-717C-4B02-9283-70A68436F67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77C9C922-288E-49F8-9750-BA1363D9A9B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73" name="Graphic 172">
            <a:extLst>
              <a:ext uri="{FF2B5EF4-FFF2-40B4-BE49-F238E27FC236}">
                <a16:creationId xmlns:a16="http://schemas.microsoft.com/office/drawing/2014/main" id="{02796858-1AEB-484A-A16C-63A2DD4A8AC8}"/>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51045" y="4097471"/>
            <a:ext cx="595207" cy="601216"/>
          </a:xfrm>
          <a:prstGeom prst="rect">
            <a:avLst/>
          </a:prstGeom>
        </p:spPr>
      </p:pic>
      <p:sp>
        <p:nvSpPr>
          <p:cNvPr id="174" name="Rectangle 173">
            <a:hlinkClick r:id="" action="ppaction://noaction"/>
            <a:extLst>
              <a:ext uri="{FF2B5EF4-FFF2-40B4-BE49-F238E27FC236}">
                <a16:creationId xmlns:a16="http://schemas.microsoft.com/office/drawing/2014/main" id="{F26EDA6C-D9A4-49C7-8B4E-36F909ED9CA5}"/>
              </a:ext>
            </a:extLst>
          </p:cNvPr>
          <p:cNvSpPr/>
          <p:nvPr/>
        </p:nvSpPr>
        <p:spPr bwMode="auto">
          <a:xfrm>
            <a:off x="265620"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Rectangle 174">
            <a:hlinkClick r:id="rId5" action="ppaction://hlinksldjump"/>
            <a:extLst>
              <a:ext uri="{FF2B5EF4-FFF2-40B4-BE49-F238E27FC236}">
                <a16:creationId xmlns:a16="http://schemas.microsoft.com/office/drawing/2014/main" id="{E80581CD-C726-4A4E-B2A8-CE607242AC13}"/>
              </a:ext>
            </a:extLst>
          </p:cNvPr>
          <p:cNvSpPr/>
          <p:nvPr/>
        </p:nvSpPr>
        <p:spPr bwMode="auto">
          <a:xfrm>
            <a:off x="265620" y="1478903"/>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Rectangle 175">
            <a:hlinkClick r:id="rId6" action="ppaction://hlinksldjump"/>
            <a:extLst>
              <a:ext uri="{FF2B5EF4-FFF2-40B4-BE49-F238E27FC236}">
                <a16:creationId xmlns:a16="http://schemas.microsoft.com/office/drawing/2014/main" id="{39B68F38-5F12-4555-908F-213265C95782}"/>
              </a:ext>
            </a:extLst>
          </p:cNvPr>
          <p:cNvSpPr/>
          <p:nvPr/>
        </p:nvSpPr>
        <p:spPr bwMode="auto">
          <a:xfrm>
            <a:off x="265620" y="275506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Rectangle 176">
            <a:hlinkClick r:id="rId6" action="ppaction://hlinksldjump"/>
            <a:extLst>
              <a:ext uri="{FF2B5EF4-FFF2-40B4-BE49-F238E27FC236}">
                <a16:creationId xmlns:a16="http://schemas.microsoft.com/office/drawing/2014/main" id="{FB319F50-7C41-4BB3-A28A-F2D99816DA50}"/>
              </a:ext>
            </a:extLst>
          </p:cNvPr>
          <p:cNvSpPr/>
          <p:nvPr/>
        </p:nvSpPr>
        <p:spPr bwMode="auto">
          <a:xfrm>
            <a:off x="265620"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Rectangle 177">
            <a:hlinkClick r:id="" action="ppaction://noaction"/>
            <a:extLst>
              <a:ext uri="{FF2B5EF4-FFF2-40B4-BE49-F238E27FC236}">
                <a16:creationId xmlns:a16="http://schemas.microsoft.com/office/drawing/2014/main" id="{584E4D80-B16D-4ACA-9617-F6D8BA02B819}"/>
              </a:ext>
            </a:extLst>
          </p:cNvPr>
          <p:cNvSpPr/>
          <p:nvPr/>
        </p:nvSpPr>
        <p:spPr bwMode="auto">
          <a:xfrm>
            <a:off x="269561" y="5307387"/>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7959860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C7A5D967-BF78-459C-98B7-C09276360F6F}"/>
              </a:ext>
            </a:extLst>
          </p:cNvPr>
          <p:cNvSpPr/>
          <p:nvPr/>
        </p:nvSpPr>
        <p:spPr bwMode="auto">
          <a:xfrm>
            <a:off x="7524191" y="5674226"/>
            <a:ext cx="2608784" cy="452697"/>
          </a:xfrm>
          <a:prstGeom prst="roundRect">
            <a:avLst>
              <a:gd name="adj" fmla="val 8874"/>
            </a:avLst>
          </a:prstGeom>
          <a:solidFill>
            <a:srgbClr val="E0E0E0"/>
          </a:solidFill>
          <a:ln w="19050">
            <a:solidFill>
              <a:srgbClr val="08629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8629C"/>
              </a:soli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6" y="454293"/>
            <a:ext cx="8853189" cy="724044"/>
          </a:xfrm>
        </p:spPr>
        <p:txBody>
          <a:bodyPr/>
          <a:lstStyle/>
          <a:p>
            <a:pPr algn="ctr"/>
            <a:r>
              <a:rPr lang="en-US" sz="4705" dirty="0">
                <a:solidFill>
                  <a:schemeClr val="accent1"/>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3544179" y="1133412"/>
            <a:ext cx="7259004" cy="1013830"/>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78D4"/>
                </a:solidFill>
                <a:effectLst/>
                <a:uLnTx/>
                <a:uFillTx/>
                <a:latin typeface="Segoe UI"/>
                <a:ea typeface="+mn-ea"/>
                <a:cs typeface="Segoe UI Semibold" panose="020B0702040204020203" pitchFamily="34" charset="0"/>
              </a:rPr>
              <a:t>Helm Charts helps you define, install, and upgrade even the most complex Kubernetes application</a:t>
            </a:r>
          </a:p>
        </p:txBody>
      </p:sp>
      <p:sp>
        <p:nvSpPr>
          <p:cNvPr id="130" name="Rectangle: Rounded Corners 129">
            <a:extLst>
              <a:ext uri="{FF2B5EF4-FFF2-40B4-BE49-F238E27FC236}">
                <a16:creationId xmlns:a16="http://schemas.microsoft.com/office/drawing/2014/main" id="{B6A250E8-FD16-4C35-B185-FFBB233A3CE1}"/>
              </a:ext>
            </a:extLst>
          </p:cNvPr>
          <p:cNvSpPr/>
          <p:nvPr/>
        </p:nvSpPr>
        <p:spPr bwMode="auto">
          <a:xfrm>
            <a:off x="9250144" y="2605078"/>
            <a:ext cx="1028955"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08629C"/>
              </a:solidFill>
              <a:effectLst/>
              <a:uLnTx/>
              <a:uFillTx/>
              <a:latin typeface="Consolas" panose="020B0609020204030204" pitchFamily="49" charset="0"/>
              <a:ea typeface="Segoe UI" pitchFamily="34" charset="0"/>
              <a:cs typeface="Segoe UI" pitchFamily="34" charset="0"/>
            </a:endParaRPr>
          </a:p>
        </p:txBody>
      </p:sp>
      <p:sp>
        <p:nvSpPr>
          <p:cNvPr id="126" name="Rectangle: Rounded Corners 125">
            <a:extLst>
              <a:ext uri="{FF2B5EF4-FFF2-40B4-BE49-F238E27FC236}">
                <a16:creationId xmlns:a16="http://schemas.microsoft.com/office/drawing/2014/main" id="{5D154851-5D6D-4A0A-8287-32430997164C}"/>
              </a:ext>
            </a:extLst>
          </p:cNvPr>
          <p:cNvSpPr/>
          <p:nvPr/>
        </p:nvSpPr>
        <p:spPr bwMode="auto">
          <a:xfrm>
            <a:off x="6956123" y="2621266"/>
            <a:ext cx="1243256"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08629C"/>
                </a:solidFill>
                <a:effectLst/>
                <a:uLnTx/>
                <a:uFillTx/>
                <a:latin typeface="Consolas" panose="020B0609020204030204" pitchFamily="49" charset="0"/>
                <a:ea typeface="Segoe UI" pitchFamily="34" charset="0"/>
                <a:cs typeface="Segoe UI" pitchFamily="34" charset="0"/>
              </a:rPr>
              <a:t>custom</a:t>
            </a:r>
          </a:p>
        </p:txBody>
      </p:sp>
      <p:sp>
        <p:nvSpPr>
          <p:cNvPr id="122" name="Rectangle: Rounded Corners 121">
            <a:extLst>
              <a:ext uri="{FF2B5EF4-FFF2-40B4-BE49-F238E27FC236}">
                <a16:creationId xmlns:a16="http://schemas.microsoft.com/office/drawing/2014/main" id="{A8F3DE52-7B2D-4BD3-A2C6-7CF426F488C5}"/>
              </a:ext>
            </a:extLst>
          </p:cNvPr>
          <p:cNvSpPr/>
          <p:nvPr/>
        </p:nvSpPr>
        <p:spPr bwMode="auto">
          <a:xfrm>
            <a:off x="7257301" y="2122222"/>
            <a:ext cx="1547361"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08629C"/>
                </a:solidFill>
                <a:effectLst/>
                <a:uLnTx/>
                <a:uFillTx/>
                <a:latin typeface="Consolas" panose="020B0609020204030204" pitchFamily="49" charset="0"/>
                <a:ea typeface="Segoe UI" pitchFamily="34" charset="0"/>
                <a:cs typeface="Segoe UI" pitchFamily="34" charset="0"/>
              </a:rPr>
              <a:t>services</a:t>
            </a:r>
          </a:p>
        </p:txBody>
      </p:sp>
      <p:sp>
        <p:nvSpPr>
          <p:cNvPr id="6" name="Rectangle: Rounded Corners 5">
            <a:extLst>
              <a:ext uri="{FF2B5EF4-FFF2-40B4-BE49-F238E27FC236}">
                <a16:creationId xmlns:a16="http://schemas.microsoft.com/office/drawing/2014/main" id="{21716A30-47FD-4C7A-945E-D075E83DFB12}"/>
              </a:ext>
            </a:extLst>
          </p:cNvPr>
          <p:cNvSpPr/>
          <p:nvPr/>
        </p:nvSpPr>
        <p:spPr bwMode="auto">
          <a:xfrm>
            <a:off x="7524191" y="5263544"/>
            <a:ext cx="2608784" cy="293371"/>
          </a:xfrm>
          <a:prstGeom prst="roundRect">
            <a:avLst>
              <a:gd name="adj" fmla="val 8874"/>
            </a:avLst>
          </a:prstGeom>
          <a:solidFill>
            <a:schemeClr val="bg1">
              <a:lumMod val="95000"/>
            </a:schemeClr>
          </a:solidFill>
          <a:ln w="19050">
            <a:solidFill>
              <a:srgbClr val="08629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8629C"/>
              </a:soli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6C72A286-8335-4E04-B643-61FC3D20CDBB}"/>
              </a:ext>
            </a:extLst>
          </p:cNvPr>
          <p:cNvSpPr/>
          <p:nvPr/>
        </p:nvSpPr>
        <p:spPr bwMode="auto">
          <a:xfrm>
            <a:off x="7734323" y="5824691"/>
            <a:ext cx="118517" cy="118516"/>
          </a:xfrm>
          <a:prstGeom prst="ellipse">
            <a:avLst/>
          </a:prstGeom>
          <a:solidFill>
            <a:schemeClr val="accent1">
              <a:lumMod val="20000"/>
              <a:lumOff val="80000"/>
            </a:schemeClr>
          </a:solidFill>
          <a:ln w="19050">
            <a:solidFill>
              <a:srgbClr val="08629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8629C"/>
              </a:soli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670124B7-5BE1-46E2-9AF8-2E514C258258}"/>
              </a:ext>
            </a:extLst>
          </p:cNvPr>
          <p:cNvSpPr/>
          <p:nvPr/>
        </p:nvSpPr>
        <p:spPr bwMode="auto">
          <a:xfrm>
            <a:off x="8026907" y="5824691"/>
            <a:ext cx="118517" cy="118516"/>
          </a:xfrm>
          <a:prstGeom prst="ellipse">
            <a:avLst/>
          </a:prstGeom>
          <a:solidFill>
            <a:schemeClr val="accent1">
              <a:lumMod val="20000"/>
              <a:lumOff val="80000"/>
            </a:schemeClr>
          </a:solidFill>
          <a:ln w="19050">
            <a:solidFill>
              <a:srgbClr val="08629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8629C"/>
              </a:solidFill>
              <a:effectLst/>
              <a:uLnTx/>
              <a:uFillTx/>
              <a:latin typeface="Segoe UI"/>
              <a:ea typeface="Segoe UI" pitchFamily="34" charset="0"/>
              <a:cs typeface="Segoe UI" pitchFamily="34" charset="0"/>
            </a:endParaRPr>
          </a:p>
        </p:txBody>
      </p:sp>
      <p:sp>
        <p:nvSpPr>
          <p:cNvPr id="11" name="Freeform 5">
            <a:extLst>
              <a:ext uri="{FF2B5EF4-FFF2-40B4-BE49-F238E27FC236}">
                <a16:creationId xmlns:a16="http://schemas.microsoft.com/office/drawing/2014/main" id="{AE210ACD-E3A5-4922-86F7-BE41F8042207}"/>
              </a:ext>
            </a:extLst>
          </p:cNvPr>
          <p:cNvSpPr>
            <a:spLocks/>
          </p:cNvSpPr>
          <p:nvPr/>
        </p:nvSpPr>
        <p:spPr bwMode="auto">
          <a:xfrm>
            <a:off x="7524192" y="4513079"/>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rgbClr val="08629C"/>
            </a:solidFill>
            <a:prstDash val="solid"/>
            <a:miter lim="800000"/>
            <a:headEnd/>
            <a:tailEnd/>
          </a:ln>
        </p:spPr>
        <p:txBody>
          <a:bodyPr vert="horz" wrap="square" lIns="89643" tIns="44821" rIns="89643"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8629C"/>
              </a:solidFill>
              <a:effectLst/>
              <a:uLnTx/>
              <a:uFillTx/>
              <a:latin typeface="Segoe UI"/>
              <a:ea typeface="+mn-ea"/>
              <a:cs typeface="+mn-cs"/>
            </a:endParaRPr>
          </a:p>
        </p:txBody>
      </p:sp>
      <p:sp>
        <p:nvSpPr>
          <p:cNvPr id="12" name="Line 6">
            <a:extLst>
              <a:ext uri="{FF2B5EF4-FFF2-40B4-BE49-F238E27FC236}">
                <a16:creationId xmlns:a16="http://schemas.microsoft.com/office/drawing/2014/main" id="{197CC580-E28E-4AC4-A97B-DAF6A0399661}"/>
              </a:ext>
            </a:extLst>
          </p:cNvPr>
          <p:cNvSpPr>
            <a:spLocks noChangeShapeType="1"/>
          </p:cNvSpPr>
          <p:nvPr/>
        </p:nvSpPr>
        <p:spPr bwMode="auto">
          <a:xfrm>
            <a:off x="8314927" y="4656299"/>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3" tIns="44821" rIns="89643"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8629C"/>
              </a:solidFill>
              <a:effectLst/>
              <a:uLnTx/>
              <a:uFillTx/>
              <a:latin typeface="Segoe UI"/>
              <a:ea typeface="+mn-ea"/>
              <a:cs typeface="+mn-cs"/>
            </a:endParaRPr>
          </a:p>
        </p:txBody>
      </p:sp>
      <p:sp>
        <p:nvSpPr>
          <p:cNvPr id="14" name="Line 7">
            <a:extLst>
              <a:ext uri="{FF2B5EF4-FFF2-40B4-BE49-F238E27FC236}">
                <a16:creationId xmlns:a16="http://schemas.microsoft.com/office/drawing/2014/main" id="{4F09C3AF-C3F3-405B-86AA-E608A83B4FC0}"/>
              </a:ext>
            </a:extLst>
          </p:cNvPr>
          <p:cNvSpPr>
            <a:spLocks noChangeShapeType="1"/>
          </p:cNvSpPr>
          <p:nvPr/>
        </p:nvSpPr>
        <p:spPr bwMode="auto">
          <a:xfrm>
            <a:off x="7524191" y="4691663"/>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3" tIns="44821" rIns="89643"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8629C"/>
              </a:solidFill>
              <a:effectLst/>
              <a:uLnTx/>
              <a:uFillTx/>
              <a:latin typeface="Segoe UI"/>
              <a:ea typeface="+mn-ea"/>
              <a:cs typeface="+mn-cs"/>
            </a:endParaRPr>
          </a:p>
        </p:txBody>
      </p:sp>
      <p:sp>
        <p:nvSpPr>
          <p:cNvPr id="15" name="Oval 8">
            <a:extLst>
              <a:ext uri="{FF2B5EF4-FFF2-40B4-BE49-F238E27FC236}">
                <a16:creationId xmlns:a16="http://schemas.microsoft.com/office/drawing/2014/main" id="{155D392C-2880-442A-97DF-D1152859969F}"/>
              </a:ext>
            </a:extLst>
          </p:cNvPr>
          <p:cNvSpPr>
            <a:spLocks noChangeArrowheads="1"/>
          </p:cNvSpPr>
          <p:nvPr/>
        </p:nvSpPr>
        <p:spPr bwMode="auto">
          <a:xfrm>
            <a:off x="8034846" y="4560112"/>
            <a:ext cx="38193" cy="38193"/>
          </a:xfrm>
          <a:prstGeom prst="ellipse">
            <a:avLst/>
          </a:prstGeom>
          <a:solidFill>
            <a:schemeClr val="bg1">
              <a:lumMod val="95000"/>
            </a:schemeClr>
          </a:solidFill>
          <a:ln w="19050" cap="flat">
            <a:solidFill>
              <a:srgbClr val="08629C"/>
            </a:solidFill>
            <a:prstDash val="solid"/>
            <a:miter lim="800000"/>
            <a:headEnd/>
            <a:tailEnd/>
          </a:ln>
        </p:spPr>
        <p:txBody>
          <a:bodyPr vert="horz" wrap="square" lIns="89643" tIns="44821" rIns="89643"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8629C"/>
              </a:solidFill>
              <a:effectLst/>
              <a:uLnTx/>
              <a:uFillTx/>
              <a:latin typeface="Segoe UI"/>
              <a:ea typeface="+mn-ea"/>
              <a:cs typeface="+mn-cs"/>
            </a:endParaRPr>
          </a:p>
        </p:txBody>
      </p:sp>
      <p:sp>
        <p:nvSpPr>
          <p:cNvPr id="16" name="Oval 9">
            <a:extLst>
              <a:ext uri="{FF2B5EF4-FFF2-40B4-BE49-F238E27FC236}">
                <a16:creationId xmlns:a16="http://schemas.microsoft.com/office/drawing/2014/main" id="{615ACFA1-7D0E-49CD-B899-9071FA312C26}"/>
              </a:ext>
            </a:extLst>
          </p:cNvPr>
          <p:cNvSpPr>
            <a:spLocks noChangeArrowheads="1"/>
          </p:cNvSpPr>
          <p:nvPr/>
        </p:nvSpPr>
        <p:spPr bwMode="auto">
          <a:xfrm>
            <a:off x="8123963" y="4560112"/>
            <a:ext cx="35364" cy="38193"/>
          </a:xfrm>
          <a:prstGeom prst="ellipse">
            <a:avLst/>
          </a:prstGeom>
          <a:solidFill>
            <a:schemeClr val="bg1">
              <a:lumMod val="95000"/>
            </a:schemeClr>
          </a:solidFill>
          <a:ln w="19050" cap="flat">
            <a:solidFill>
              <a:srgbClr val="08629C"/>
            </a:solidFill>
            <a:prstDash val="solid"/>
            <a:miter lim="800000"/>
            <a:headEnd/>
            <a:tailEnd/>
          </a:ln>
        </p:spPr>
        <p:txBody>
          <a:bodyPr vert="horz" wrap="square" lIns="89643" tIns="44821" rIns="89643"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8629C"/>
              </a:solidFill>
              <a:effectLst/>
              <a:uLnTx/>
              <a:uFillTx/>
              <a:latin typeface="Segoe UI"/>
              <a:ea typeface="+mn-ea"/>
              <a:cs typeface="+mn-cs"/>
            </a:endParaRPr>
          </a:p>
        </p:txBody>
      </p:sp>
      <p:sp>
        <p:nvSpPr>
          <p:cNvPr id="17" name="Oval 10">
            <a:extLst>
              <a:ext uri="{FF2B5EF4-FFF2-40B4-BE49-F238E27FC236}">
                <a16:creationId xmlns:a16="http://schemas.microsoft.com/office/drawing/2014/main" id="{E360167D-A908-4E48-B6BC-59AA43035FE0}"/>
              </a:ext>
            </a:extLst>
          </p:cNvPr>
          <p:cNvSpPr>
            <a:spLocks noChangeArrowheads="1"/>
          </p:cNvSpPr>
          <p:nvPr/>
        </p:nvSpPr>
        <p:spPr bwMode="auto">
          <a:xfrm>
            <a:off x="8208837" y="4560112"/>
            <a:ext cx="38193" cy="38193"/>
          </a:xfrm>
          <a:prstGeom prst="ellipse">
            <a:avLst/>
          </a:prstGeom>
          <a:solidFill>
            <a:schemeClr val="bg1">
              <a:lumMod val="95000"/>
            </a:schemeClr>
          </a:solidFill>
          <a:ln w="19050" cap="flat">
            <a:solidFill>
              <a:srgbClr val="08629C"/>
            </a:solidFill>
            <a:prstDash val="solid"/>
            <a:miter lim="800000"/>
            <a:headEnd/>
            <a:tailEnd/>
          </a:ln>
        </p:spPr>
        <p:txBody>
          <a:bodyPr vert="horz" wrap="square" lIns="89643" tIns="44821" rIns="89643"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8629C"/>
              </a:solidFill>
              <a:effectLst/>
              <a:uLnTx/>
              <a:uFillTx/>
              <a:latin typeface="Segoe UI"/>
              <a:ea typeface="+mn-ea"/>
              <a:cs typeface="+mn-cs"/>
            </a:endParaRPr>
          </a:p>
        </p:txBody>
      </p:sp>
      <p:sp>
        <p:nvSpPr>
          <p:cNvPr id="18" name="Line 11">
            <a:extLst>
              <a:ext uri="{FF2B5EF4-FFF2-40B4-BE49-F238E27FC236}">
                <a16:creationId xmlns:a16="http://schemas.microsoft.com/office/drawing/2014/main" id="{693D9CE3-64F2-4685-A9F9-0D281DC91B09}"/>
              </a:ext>
            </a:extLst>
          </p:cNvPr>
          <p:cNvSpPr>
            <a:spLocks noChangeShapeType="1"/>
          </p:cNvSpPr>
          <p:nvPr/>
        </p:nvSpPr>
        <p:spPr bwMode="auto">
          <a:xfrm>
            <a:off x="7524192" y="4673273"/>
            <a:ext cx="790737" cy="0"/>
          </a:xfrm>
          <a:prstGeom prst="line">
            <a:avLst/>
          </a:prstGeom>
          <a:solidFill>
            <a:schemeClr val="bg1">
              <a:lumMod val="95000"/>
            </a:schemeClr>
          </a:solidFill>
          <a:ln w="19050" cap="flat">
            <a:solidFill>
              <a:srgbClr val="08629C"/>
            </a:solidFill>
            <a:prstDash val="solid"/>
            <a:miter lim="800000"/>
            <a:headEnd/>
            <a:tailEnd/>
          </a:ln>
        </p:spPr>
        <p:txBody>
          <a:bodyPr vert="horz" wrap="square" lIns="89643" tIns="44821" rIns="89643"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8629C"/>
              </a:solidFill>
              <a:effectLst/>
              <a:uLnTx/>
              <a:uFillTx/>
              <a:latin typeface="Segoe UI"/>
              <a:ea typeface="+mn-ea"/>
              <a:cs typeface="+mn-cs"/>
            </a:endParaRPr>
          </a:p>
        </p:txBody>
      </p:sp>
      <p:sp>
        <p:nvSpPr>
          <p:cNvPr id="47" name="Freeform 5">
            <a:extLst>
              <a:ext uri="{FF2B5EF4-FFF2-40B4-BE49-F238E27FC236}">
                <a16:creationId xmlns:a16="http://schemas.microsoft.com/office/drawing/2014/main" id="{33914496-181C-4848-A26D-15929A70EB5D}"/>
              </a:ext>
            </a:extLst>
          </p:cNvPr>
          <p:cNvSpPr>
            <a:spLocks/>
          </p:cNvSpPr>
          <p:nvPr/>
        </p:nvSpPr>
        <p:spPr bwMode="auto">
          <a:xfrm>
            <a:off x="8433217" y="4513079"/>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rgbClr val="08629C"/>
            </a:solidFill>
            <a:prstDash val="solid"/>
            <a:miter lim="800000"/>
            <a:headEnd/>
            <a:tailEnd/>
          </a:ln>
        </p:spPr>
        <p:txBody>
          <a:bodyPr vert="horz" wrap="square" lIns="89643" tIns="44821" rIns="89643"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8629C"/>
              </a:solidFill>
              <a:effectLst/>
              <a:uLnTx/>
              <a:uFillTx/>
              <a:latin typeface="Segoe UI"/>
              <a:ea typeface="+mn-ea"/>
              <a:cs typeface="+mn-cs"/>
            </a:endParaRPr>
          </a:p>
        </p:txBody>
      </p:sp>
      <p:sp>
        <p:nvSpPr>
          <p:cNvPr id="48" name="Line 6">
            <a:extLst>
              <a:ext uri="{FF2B5EF4-FFF2-40B4-BE49-F238E27FC236}">
                <a16:creationId xmlns:a16="http://schemas.microsoft.com/office/drawing/2014/main" id="{C281C0EA-E711-498D-A495-FF507EA7274A}"/>
              </a:ext>
            </a:extLst>
          </p:cNvPr>
          <p:cNvSpPr>
            <a:spLocks noChangeShapeType="1"/>
          </p:cNvSpPr>
          <p:nvPr/>
        </p:nvSpPr>
        <p:spPr bwMode="auto">
          <a:xfrm>
            <a:off x="9223951" y="4656299"/>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3" tIns="44821" rIns="89643"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8629C"/>
              </a:solidFill>
              <a:effectLst/>
              <a:uLnTx/>
              <a:uFillTx/>
              <a:latin typeface="Segoe UI"/>
              <a:ea typeface="+mn-ea"/>
              <a:cs typeface="+mn-cs"/>
            </a:endParaRPr>
          </a:p>
        </p:txBody>
      </p:sp>
      <p:sp>
        <p:nvSpPr>
          <p:cNvPr id="49" name="Line 7">
            <a:extLst>
              <a:ext uri="{FF2B5EF4-FFF2-40B4-BE49-F238E27FC236}">
                <a16:creationId xmlns:a16="http://schemas.microsoft.com/office/drawing/2014/main" id="{95A0EB00-F8BC-420A-BF47-4C5A17551B02}"/>
              </a:ext>
            </a:extLst>
          </p:cNvPr>
          <p:cNvSpPr>
            <a:spLocks noChangeShapeType="1"/>
          </p:cNvSpPr>
          <p:nvPr/>
        </p:nvSpPr>
        <p:spPr bwMode="auto">
          <a:xfrm>
            <a:off x="8433215" y="4691663"/>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3" tIns="44821" rIns="89643"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8629C"/>
              </a:solidFill>
              <a:effectLst/>
              <a:uLnTx/>
              <a:uFillTx/>
              <a:latin typeface="Segoe UI"/>
              <a:ea typeface="+mn-ea"/>
              <a:cs typeface="+mn-cs"/>
            </a:endParaRPr>
          </a:p>
        </p:txBody>
      </p:sp>
      <p:sp>
        <p:nvSpPr>
          <p:cNvPr id="50" name="Oval 8">
            <a:extLst>
              <a:ext uri="{FF2B5EF4-FFF2-40B4-BE49-F238E27FC236}">
                <a16:creationId xmlns:a16="http://schemas.microsoft.com/office/drawing/2014/main" id="{147BEAF7-503C-49B5-B87D-56CA1EA87DF5}"/>
              </a:ext>
            </a:extLst>
          </p:cNvPr>
          <p:cNvSpPr>
            <a:spLocks noChangeArrowheads="1"/>
          </p:cNvSpPr>
          <p:nvPr/>
        </p:nvSpPr>
        <p:spPr bwMode="auto">
          <a:xfrm>
            <a:off x="8943870" y="4560112"/>
            <a:ext cx="38193" cy="38193"/>
          </a:xfrm>
          <a:prstGeom prst="ellipse">
            <a:avLst/>
          </a:prstGeom>
          <a:solidFill>
            <a:schemeClr val="bg1">
              <a:lumMod val="95000"/>
            </a:schemeClr>
          </a:solidFill>
          <a:ln w="19050" cap="flat">
            <a:solidFill>
              <a:srgbClr val="08629C"/>
            </a:solidFill>
            <a:prstDash val="solid"/>
            <a:miter lim="800000"/>
            <a:headEnd/>
            <a:tailEnd/>
          </a:ln>
        </p:spPr>
        <p:txBody>
          <a:bodyPr vert="horz" wrap="square" lIns="89643" tIns="44821" rIns="89643"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8629C"/>
              </a:solidFill>
              <a:effectLst/>
              <a:uLnTx/>
              <a:uFillTx/>
              <a:latin typeface="Segoe UI"/>
              <a:ea typeface="+mn-ea"/>
              <a:cs typeface="+mn-cs"/>
            </a:endParaRPr>
          </a:p>
        </p:txBody>
      </p:sp>
      <p:sp>
        <p:nvSpPr>
          <p:cNvPr id="51" name="Oval 9">
            <a:extLst>
              <a:ext uri="{FF2B5EF4-FFF2-40B4-BE49-F238E27FC236}">
                <a16:creationId xmlns:a16="http://schemas.microsoft.com/office/drawing/2014/main" id="{0E4F5C93-0CBB-47FE-883E-1E446968D5F2}"/>
              </a:ext>
            </a:extLst>
          </p:cNvPr>
          <p:cNvSpPr>
            <a:spLocks noChangeArrowheads="1"/>
          </p:cNvSpPr>
          <p:nvPr/>
        </p:nvSpPr>
        <p:spPr bwMode="auto">
          <a:xfrm>
            <a:off x="9032987" y="4560112"/>
            <a:ext cx="35364" cy="38193"/>
          </a:xfrm>
          <a:prstGeom prst="ellipse">
            <a:avLst/>
          </a:prstGeom>
          <a:solidFill>
            <a:schemeClr val="bg1">
              <a:lumMod val="95000"/>
            </a:schemeClr>
          </a:solidFill>
          <a:ln w="19050" cap="flat">
            <a:solidFill>
              <a:srgbClr val="08629C"/>
            </a:solidFill>
            <a:prstDash val="solid"/>
            <a:miter lim="800000"/>
            <a:headEnd/>
            <a:tailEnd/>
          </a:ln>
        </p:spPr>
        <p:txBody>
          <a:bodyPr vert="horz" wrap="square" lIns="89643" tIns="44821" rIns="89643"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8629C"/>
              </a:solidFill>
              <a:effectLst/>
              <a:uLnTx/>
              <a:uFillTx/>
              <a:latin typeface="Segoe UI"/>
              <a:ea typeface="+mn-ea"/>
              <a:cs typeface="+mn-cs"/>
            </a:endParaRPr>
          </a:p>
        </p:txBody>
      </p:sp>
      <p:sp>
        <p:nvSpPr>
          <p:cNvPr id="52" name="Oval 10">
            <a:extLst>
              <a:ext uri="{FF2B5EF4-FFF2-40B4-BE49-F238E27FC236}">
                <a16:creationId xmlns:a16="http://schemas.microsoft.com/office/drawing/2014/main" id="{7E070EA5-5223-425E-AD90-B40A506533B4}"/>
              </a:ext>
            </a:extLst>
          </p:cNvPr>
          <p:cNvSpPr>
            <a:spLocks noChangeArrowheads="1"/>
          </p:cNvSpPr>
          <p:nvPr/>
        </p:nvSpPr>
        <p:spPr bwMode="auto">
          <a:xfrm>
            <a:off x="9117861" y="4560112"/>
            <a:ext cx="38193" cy="38193"/>
          </a:xfrm>
          <a:prstGeom prst="ellipse">
            <a:avLst/>
          </a:prstGeom>
          <a:solidFill>
            <a:schemeClr val="bg1">
              <a:lumMod val="95000"/>
            </a:schemeClr>
          </a:solidFill>
          <a:ln w="19050" cap="flat">
            <a:solidFill>
              <a:srgbClr val="08629C"/>
            </a:solidFill>
            <a:prstDash val="solid"/>
            <a:miter lim="800000"/>
            <a:headEnd/>
            <a:tailEnd/>
          </a:ln>
        </p:spPr>
        <p:txBody>
          <a:bodyPr vert="horz" wrap="square" lIns="89643" tIns="44821" rIns="89643"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8629C"/>
              </a:solidFill>
              <a:effectLst/>
              <a:uLnTx/>
              <a:uFillTx/>
              <a:latin typeface="Segoe UI"/>
              <a:ea typeface="+mn-ea"/>
              <a:cs typeface="+mn-cs"/>
            </a:endParaRPr>
          </a:p>
        </p:txBody>
      </p:sp>
      <p:sp>
        <p:nvSpPr>
          <p:cNvPr id="53" name="Line 11">
            <a:extLst>
              <a:ext uri="{FF2B5EF4-FFF2-40B4-BE49-F238E27FC236}">
                <a16:creationId xmlns:a16="http://schemas.microsoft.com/office/drawing/2014/main" id="{3C1365C7-5C12-402A-A6E3-11631F4BFDA8}"/>
              </a:ext>
            </a:extLst>
          </p:cNvPr>
          <p:cNvSpPr>
            <a:spLocks noChangeShapeType="1"/>
          </p:cNvSpPr>
          <p:nvPr/>
        </p:nvSpPr>
        <p:spPr bwMode="auto">
          <a:xfrm>
            <a:off x="8433217" y="4673273"/>
            <a:ext cx="790737" cy="0"/>
          </a:xfrm>
          <a:prstGeom prst="line">
            <a:avLst/>
          </a:prstGeom>
          <a:solidFill>
            <a:schemeClr val="bg1">
              <a:lumMod val="95000"/>
            </a:schemeClr>
          </a:solidFill>
          <a:ln w="19050" cap="flat">
            <a:solidFill>
              <a:srgbClr val="08629C"/>
            </a:solidFill>
            <a:prstDash val="solid"/>
            <a:miter lim="800000"/>
            <a:headEnd/>
            <a:tailEnd/>
          </a:ln>
        </p:spPr>
        <p:txBody>
          <a:bodyPr vert="horz" wrap="square" lIns="89643" tIns="44821" rIns="89643"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8629C"/>
              </a:solidFill>
              <a:effectLst/>
              <a:uLnTx/>
              <a:uFillTx/>
              <a:latin typeface="Segoe UI"/>
              <a:ea typeface="+mn-ea"/>
              <a:cs typeface="+mn-cs"/>
            </a:endParaRPr>
          </a:p>
        </p:txBody>
      </p:sp>
      <p:sp>
        <p:nvSpPr>
          <p:cNvPr id="55" name="Freeform 5">
            <a:extLst>
              <a:ext uri="{FF2B5EF4-FFF2-40B4-BE49-F238E27FC236}">
                <a16:creationId xmlns:a16="http://schemas.microsoft.com/office/drawing/2014/main" id="{6293D4EC-F6A1-4B46-80BD-EAD802A83F79}"/>
              </a:ext>
            </a:extLst>
          </p:cNvPr>
          <p:cNvSpPr>
            <a:spLocks/>
          </p:cNvSpPr>
          <p:nvPr/>
        </p:nvSpPr>
        <p:spPr bwMode="auto">
          <a:xfrm>
            <a:off x="9342240" y="4513079"/>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rgbClr val="08629C"/>
            </a:solidFill>
            <a:prstDash val="solid"/>
            <a:miter lim="800000"/>
            <a:headEnd/>
            <a:tailEnd/>
          </a:ln>
        </p:spPr>
        <p:txBody>
          <a:bodyPr vert="horz" wrap="square" lIns="89643" tIns="44821" rIns="89643"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8629C"/>
              </a:solidFill>
              <a:effectLst/>
              <a:uLnTx/>
              <a:uFillTx/>
              <a:latin typeface="Segoe UI"/>
              <a:ea typeface="+mn-ea"/>
              <a:cs typeface="+mn-cs"/>
            </a:endParaRPr>
          </a:p>
        </p:txBody>
      </p:sp>
      <p:sp>
        <p:nvSpPr>
          <p:cNvPr id="56" name="Line 6">
            <a:extLst>
              <a:ext uri="{FF2B5EF4-FFF2-40B4-BE49-F238E27FC236}">
                <a16:creationId xmlns:a16="http://schemas.microsoft.com/office/drawing/2014/main" id="{46728477-7269-400C-8C60-4DB933A55BC0}"/>
              </a:ext>
            </a:extLst>
          </p:cNvPr>
          <p:cNvSpPr>
            <a:spLocks noChangeShapeType="1"/>
          </p:cNvSpPr>
          <p:nvPr/>
        </p:nvSpPr>
        <p:spPr bwMode="auto">
          <a:xfrm>
            <a:off x="10132973" y="4656299"/>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3" tIns="44821" rIns="89643"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8629C"/>
              </a:solidFill>
              <a:effectLst/>
              <a:uLnTx/>
              <a:uFillTx/>
              <a:latin typeface="Segoe UI"/>
              <a:ea typeface="+mn-ea"/>
              <a:cs typeface="+mn-cs"/>
            </a:endParaRPr>
          </a:p>
        </p:txBody>
      </p:sp>
      <p:sp>
        <p:nvSpPr>
          <p:cNvPr id="57" name="Line 7">
            <a:extLst>
              <a:ext uri="{FF2B5EF4-FFF2-40B4-BE49-F238E27FC236}">
                <a16:creationId xmlns:a16="http://schemas.microsoft.com/office/drawing/2014/main" id="{BFEF1F9B-630A-49B8-B2FB-89F76A30DA07}"/>
              </a:ext>
            </a:extLst>
          </p:cNvPr>
          <p:cNvSpPr>
            <a:spLocks noChangeShapeType="1"/>
          </p:cNvSpPr>
          <p:nvPr/>
        </p:nvSpPr>
        <p:spPr bwMode="auto">
          <a:xfrm>
            <a:off x="9342237" y="4691663"/>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3" tIns="44821" rIns="89643"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8629C"/>
              </a:solidFill>
              <a:effectLst/>
              <a:uLnTx/>
              <a:uFillTx/>
              <a:latin typeface="Segoe UI"/>
              <a:ea typeface="+mn-ea"/>
              <a:cs typeface="+mn-cs"/>
            </a:endParaRPr>
          </a:p>
        </p:txBody>
      </p:sp>
      <p:sp>
        <p:nvSpPr>
          <p:cNvPr id="58" name="Oval 8">
            <a:extLst>
              <a:ext uri="{FF2B5EF4-FFF2-40B4-BE49-F238E27FC236}">
                <a16:creationId xmlns:a16="http://schemas.microsoft.com/office/drawing/2014/main" id="{BE9995F7-840D-4C35-B1FB-E81BA7BB52FB}"/>
              </a:ext>
            </a:extLst>
          </p:cNvPr>
          <p:cNvSpPr>
            <a:spLocks noChangeArrowheads="1"/>
          </p:cNvSpPr>
          <p:nvPr/>
        </p:nvSpPr>
        <p:spPr bwMode="auto">
          <a:xfrm>
            <a:off x="9852893" y="4560112"/>
            <a:ext cx="38193" cy="38193"/>
          </a:xfrm>
          <a:prstGeom prst="ellipse">
            <a:avLst/>
          </a:prstGeom>
          <a:solidFill>
            <a:schemeClr val="bg1">
              <a:lumMod val="95000"/>
            </a:schemeClr>
          </a:solidFill>
          <a:ln w="19050" cap="flat">
            <a:solidFill>
              <a:srgbClr val="08629C"/>
            </a:solidFill>
            <a:prstDash val="solid"/>
            <a:miter lim="800000"/>
            <a:headEnd/>
            <a:tailEnd/>
          </a:ln>
        </p:spPr>
        <p:txBody>
          <a:bodyPr vert="horz" wrap="square" lIns="89643" tIns="44821" rIns="89643"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8629C"/>
              </a:solidFill>
              <a:effectLst/>
              <a:uLnTx/>
              <a:uFillTx/>
              <a:latin typeface="Segoe UI"/>
              <a:ea typeface="+mn-ea"/>
              <a:cs typeface="+mn-cs"/>
            </a:endParaRPr>
          </a:p>
        </p:txBody>
      </p:sp>
      <p:sp>
        <p:nvSpPr>
          <p:cNvPr id="59" name="Oval 9">
            <a:extLst>
              <a:ext uri="{FF2B5EF4-FFF2-40B4-BE49-F238E27FC236}">
                <a16:creationId xmlns:a16="http://schemas.microsoft.com/office/drawing/2014/main" id="{0A79CC72-28BA-4132-8BB4-30ACFA76738A}"/>
              </a:ext>
            </a:extLst>
          </p:cNvPr>
          <p:cNvSpPr>
            <a:spLocks noChangeArrowheads="1"/>
          </p:cNvSpPr>
          <p:nvPr/>
        </p:nvSpPr>
        <p:spPr bwMode="auto">
          <a:xfrm>
            <a:off x="9942010" y="4560112"/>
            <a:ext cx="35364" cy="38193"/>
          </a:xfrm>
          <a:prstGeom prst="ellipse">
            <a:avLst/>
          </a:prstGeom>
          <a:solidFill>
            <a:schemeClr val="bg1">
              <a:lumMod val="95000"/>
            </a:schemeClr>
          </a:solidFill>
          <a:ln w="19050" cap="flat">
            <a:solidFill>
              <a:srgbClr val="08629C"/>
            </a:solidFill>
            <a:prstDash val="solid"/>
            <a:miter lim="800000"/>
            <a:headEnd/>
            <a:tailEnd/>
          </a:ln>
        </p:spPr>
        <p:txBody>
          <a:bodyPr vert="horz" wrap="square" lIns="89643" tIns="44821" rIns="89643"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8629C"/>
              </a:solidFill>
              <a:effectLst/>
              <a:uLnTx/>
              <a:uFillTx/>
              <a:latin typeface="Segoe UI"/>
              <a:ea typeface="+mn-ea"/>
              <a:cs typeface="+mn-cs"/>
            </a:endParaRPr>
          </a:p>
        </p:txBody>
      </p:sp>
      <p:sp>
        <p:nvSpPr>
          <p:cNvPr id="60" name="Oval 10">
            <a:extLst>
              <a:ext uri="{FF2B5EF4-FFF2-40B4-BE49-F238E27FC236}">
                <a16:creationId xmlns:a16="http://schemas.microsoft.com/office/drawing/2014/main" id="{D8C32FF8-D7DF-4B1C-AAFE-5E1A0AB12603}"/>
              </a:ext>
            </a:extLst>
          </p:cNvPr>
          <p:cNvSpPr>
            <a:spLocks noChangeArrowheads="1"/>
          </p:cNvSpPr>
          <p:nvPr/>
        </p:nvSpPr>
        <p:spPr bwMode="auto">
          <a:xfrm>
            <a:off x="10026885" y="4560112"/>
            <a:ext cx="38193" cy="38193"/>
          </a:xfrm>
          <a:prstGeom prst="ellipse">
            <a:avLst/>
          </a:prstGeom>
          <a:solidFill>
            <a:schemeClr val="bg1">
              <a:lumMod val="95000"/>
            </a:schemeClr>
          </a:solidFill>
          <a:ln w="19050" cap="flat">
            <a:solidFill>
              <a:srgbClr val="08629C"/>
            </a:solidFill>
            <a:prstDash val="solid"/>
            <a:miter lim="800000"/>
            <a:headEnd/>
            <a:tailEnd/>
          </a:ln>
        </p:spPr>
        <p:txBody>
          <a:bodyPr vert="horz" wrap="square" lIns="89643" tIns="44821" rIns="89643"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8629C"/>
              </a:solidFill>
              <a:effectLst/>
              <a:uLnTx/>
              <a:uFillTx/>
              <a:latin typeface="Segoe UI"/>
              <a:ea typeface="+mn-ea"/>
              <a:cs typeface="+mn-cs"/>
            </a:endParaRPr>
          </a:p>
        </p:txBody>
      </p:sp>
      <p:sp>
        <p:nvSpPr>
          <p:cNvPr id="61" name="Line 11">
            <a:extLst>
              <a:ext uri="{FF2B5EF4-FFF2-40B4-BE49-F238E27FC236}">
                <a16:creationId xmlns:a16="http://schemas.microsoft.com/office/drawing/2014/main" id="{F5009D2C-8AEF-4E4B-8C32-BFCE63EF9353}"/>
              </a:ext>
            </a:extLst>
          </p:cNvPr>
          <p:cNvSpPr>
            <a:spLocks noChangeShapeType="1"/>
          </p:cNvSpPr>
          <p:nvPr/>
        </p:nvSpPr>
        <p:spPr bwMode="auto">
          <a:xfrm>
            <a:off x="9342240" y="4673273"/>
            <a:ext cx="790737" cy="0"/>
          </a:xfrm>
          <a:prstGeom prst="line">
            <a:avLst/>
          </a:prstGeom>
          <a:solidFill>
            <a:schemeClr val="bg1">
              <a:lumMod val="95000"/>
            </a:schemeClr>
          </a:solidFill>
          <a:ln w="19050" cap="flat">
            <a:solidFill>
              <a:srgbClr val="08629C"/>
            </a:solidFill>
            <a:prstDash val="solid"/>
            <a:miter lim="800000"/>
            <a:headEnd/>
            <a:tailEnd/>
          </a:ln>
        </p:spPr>
        <p:txBody>
          <a:bodyPr vert="horz" wrap="square" lIns="89643" tIns="44821" rIns="89643"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8629C"/>
              </a:solidFill>
              <a:effectLst/>
              <a:uLnTx/>
              <a:uFillTx/>
              <a:latin typeface="Segoe UI"/>
              <a:ea typeface="+mn-ea"/>
              <a:cs typeface="+mn-cs"/>
            </a:endParaRPr>
          </a:p>
        </p:txBody>
      </p:sp>
      <p:sp>
        <p:nvSpPr>
          <p:cNvPr id="72" name="Oval 71">
            <a:extLst>
              <a:ext uri="{FF2B5EF4-FFF2-40B4-BE49-F238E27FC236}">
                <a16:creationId xmlns:a16="http://schemas.microsoft.com/office/drawing/2014/main" id="{F0307519-B3CC-4B73-86DF-36309EAA1980}"/>
              </a:ext>
            </a:extLst>
          </p:cNvPr>
          <p:cNvSpPr/>
          <p:nvPr/>
        </p:nvSpPr>
        <p:spPr bwMode="auto">
          <a:xfrm>
            <a:off x="6076979" y="4489552"/>
            <a:ext cx="223163" cy="22316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8629C"/>
              </a:soli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21BAD21D-AC4E-453E-8A6C-A2F96E573AF7}"/>
              </a:ext>
            </a:extLst>
          </p:cNvPr>
          <p:cNvSpPr/>
          <p:nvPr/>
        </p:nvSpPr>
        <p:spPr bwMode="auto">
          <a:xfrm>
            <a:off x="6383586" y="4609463"/>
            <a:ext cx="149399" cy="149399"/>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8629C"/>
              </a:solidFill>
              <a:effectLst/>
              <a:uLnTx/>
              <a:uFillTx/>
              <a:latin typeface="Segoe UI"/>
              <a:ea typeface="Segoe UI" pitchFamily="34" charset="0"/>
              <a:cs typeface="Segoe UI" pitchFamily="34" charset="0"/>
            </a:endParaRPr>
          </a:p>
        </p:txBody>
      </p:sp>
      <p:sp>
        <p:nvSpPr>
          <p:cNvPr id="63" name="Freeform 5">
            <a:extLst>
              <a:ext uri="{FF2B5EF4-FFF2-40B4-BE49-F238E27FC236}">
                <a16:creationId xmlns:a16="http://schemas.microsoft.com/office/drawing/2014/main" id="{E9CD84CB-6AEA-4E05-8136-3FD905D56CE4}"/>
              </a:ext>
            </a:extLst>
          </p:cNvPr>
          <p:cNvSpPr>
            <a:spLocks/>
          </p:cNvSpPr>
          <p:nvPr/>
        </p:nvSpPr>
        <p:spPr bwMode="auto">
          <a:xfrm>
            <a:off x="5969596" y="4689897"/>
            <a:ext cx="790737" cy="462560"/>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rgbClr val="08629C"/>
            </a:solidFill>
            <a:prstDash val="solid"/>
            <a:miter lim="800000"/>
            <a:headEnd/>
            <a:tailEnd/>
          </a:ln>
        </p:spPr>
        <p:txBody>
          <a:bodyPr vert="horz" wrap="square" lIns="89643" tIns="44821" rIns="89643"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8629C"/>
              </a:solidFill>
              <a:effectLst/>
              <a:uLnTx/>
              <a:uFillTx/>
              <a:latin typeface="Segoe UI"/>
              <a:ea typeface="+mn-ea"/>
              <a:cs typeface="+mn-cs"/>
            </a:endParaRPr>
          </a:p>
        </p:txBody>
      </p:sp>
      <p:grpSp>
        <p:nvGrpSpPr>
          <p:cNvPr id="71" name="Group 70">
            <a:extLst>
              <a:ext uri="{FF2B5EF4-FFF2-40B4-BE49-F238E27FC236}">
                <a16:creationId xmlns:a16="http://schemas.microsoft.com/office/drawing/2014/main" id="{11EC3FBA-CE55-4557-9967-0F279832C2CE}"/>
              </a:ext>
            </a:extLst>
          </p:cNvPr>
          <p:cNvGrpSpPr/>
          <p:nvPr/>
        </p:nvGrpSpPr>
        <p:grpSpPr>
          <a:xfrm rot="2415167">
            <a:off x="6116365" y="4278543"/>
            <a:ext cx="790737" cy="176820"/>
            <a:chOff x="6218237" y="4520119"/>
            <a:chExt cx="806593" cy="180366"/>
          </a:xfrm>
        </p:grpSpPr>
        <p:sp>
          <p:nvSpPr>
            <p:cNvPr id="70" name="Freeform 5">
              <a:extLst>
                <a:ext uri="{FF2B5EF4-FFF2-40B4-BE49-F238E27FC236}">
                  <a16:creationId xmlns:a16="http://schemas.microsoft.com/office/drawing/2014/main" id="{AE902A77-173C-4277-923A-12D6F6240200}"/>
                </a:ext>
              </a:extLst>
            </p:cNvPr>
            <p:cNvSpPr>
              <a:spLocks/>
            </p:cNvSpPr>
            <p:nvPr/>
          </p:nvSpPr>
          <p:spPr bwMode="auto">
            <a:xfrm>
              <a:off x="6218237" y="4520119"/>
              <a:ext cx="806593" cy="180366"/>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rgbClr val="08629C"/>
              </a:solidFill>
              <a:prstDash val="solid"/>
              <a:miter lim="800000"/>
              <a:headEnd/>
              <a:tailEnd/>
            </a:ln>
          </p:spPr>
          <p:txBody>
            <a:bodyPr vert="horz" wrap="square" lIns="89643" tIns="44821" rIns="89643"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8629C"/>
                </a:solidFill>
                <a:effectLst/>
                <a:uLnTx/>
                <a:uFillTx/>
                <a:latin typeface="Segoe UI"/>
                <a:ea typeface="+mn-ea"/>
                <a:cs typeface="+mn-cs"/>
              </a:endParaRPr>
            </a:p>
          </p:txBody>
        </p:sp>
        <p:sp>
          <p:nvSpPr>
            <p:cNvPr id="66" name="Oval 8">
              <a:extLst>
                <a:ext uri="{FF2B5EF4-FFF2-40B4-BE49-F238E27FC236}">
                  <a16:creationId xmlns:a16="http://schemas.microsoft.com/office/drawing/2014/main" id="{D9E92948-C8DC-4860-921A-04AC5B55D61E}"/>
                </a:ext>
              </a:extLst>
            </p:cNvPr>
            <p:cNvSpPr>
              <a:spLocks noChangeArrowheads="1"/>
            </p:cNvSpPr>
            <p:nvPr/>
          </p:nvSpPr>
          <p:spPr bwMode="auto">
            <a:xfrm>
              <a:off x="6739131" y="4585051"/>
              <a:ext cx="38959" cy="38959"/>
            </a:xfrm>
            <a:prstGeom prst="ellipse">
              <a:avLst/>
            </a:prstGeom>
            <a:solidFill>
              <a:schemeClr val="bg1">
                <a:lumMod val="95000"/>
              </a:schemeClr>
            </a:solidFill>
            <a:ln w="19050" cap="flat">
              <a:solidFill>
                <a:srgbClr val="08629C"/>
              </a:solidFill>
              <a:prstDash val="solid"/>
              <a:miter lim="800000"/>
              <a:headEnd/>
              <a:tailEnd/>
            </a:ln>
          </p:spPr>
          <p:txBody>
            <a:bodyPr vert="horz" wrap="square" lIns="89643" tIns="44821" rIns="89643"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8629C"/>
                </a:solidFill>
                <a:effectLst/>
                <a:uLnTx/>
                <a:uFillTx/>
                <a:latin typeface="Segoe UI"/>
                <a:ea typeface="+mn-ea"/>
                <a:cs typeface="+mn-cs"/>
              </a:endParaRPr>
            </a:p>
          </p:txBody>
        </p:sp>
        <p:sp>
          <p:nvSpPr>
            <p:cNvPr id="67" name="Oval 9">
              <a:extLst>
                <a:ext uri="{FF2B5EF4-FFF2-40B4-BE49-F238E27FC236}">
                  <a16:creationId xmlns:a16="http://schemas.microsoft.com/office/drawing/2014/main" id="{4180FFB5-CC4C-43C3-B483-F7227C403F49}"/>
                </a:ext>
              </a:extLst>
            </p:cNvPr>
            <p:cNvSpPr>
              <a:spLocks noChangeArrowheads="1"/>
            </p:cNvSpPr>
            <p:nvPr/>
          </p:nvSpPr>
          <p:spPr bwMode="auto">
            <a:xfrm>
              <a:off x="6830035" y="4585051"/>
              <a:ext cx="36073" cy="38959"/>
            </a:xfrm>
            <a:prstGeom prst="ellipse">
              <a:avLst/>
            </a:prstGeom>
            <a:solidFill>
              <a:schemeClr val="bg1">
                <a:lumMod val="95000"/>
              </a:schemeClr>
            </a:solidFill>
            <a:ln w="19050" cap="flat">
              <a:solidFill>
                <a:srgbClr val="08629C"/>
              </a:solidFill>
              <a:prstDash val="solid"/>
              <a:miter lim="800000"/>
              <a:headEnd/>
              <a:tailEnd/>
            </a:ln>
          </p:spPr>
          <p:txBody>
            <a:bodyPr vert="horz" wrap="square" lIns="89643" tIns="44821" rIns="89643"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8629C"/>
                </a:solidFill>
                <a:effectLst/>
                <a:uLnTx/>
                <a:uFillTx/>
                <a:latin typeface="Segoe UI"/>
                <a:ea typeface="+mn-ea"/>
                <a:cs typeface="+mn-cs"/>
              </a:endParaRPr>
            </a:p>
          </p:txBody>
        </p:sp>
        <p:sp>
          <p:nvSpPr>
            <p:cNvPr id="68" name="Oval 10">
              <a:extLst>
                <a:ext uri="{FF2B5EF4-FFF2-40B4-BE49-F238E27FC236}">
                  <a16:creationId xmlns:a16="http://schemas.microsoft.com/office/drawing/2014/main" id="{E66FF259-A0BD-4415-836D-79F210A4E65D}"/>
                </a:ext>
              </a:extLst>
            </p:cNvPr>
            <p:cNvSpPr>
              <a:spLocks noChangeArrowheads="1"/>
            </p:cNvSpPr>
            <p:nvPr/>
          </p:nvSpPr>
          <p:spPr bwMode="auto">
            <a:xfrm>
              <a:off x="6916611" y="4585051"/>
              <a:ext cx="38959" cy="38959"/>
            </a:xfrm>
            <a:prstGeom prst="ellipse">
              <a:avLst/>
            </a:prstGeom>
            <a:solidFill>
              <a:schemeClr val="bg1">
                <a:lumMod val="95000"/>
              </a:schemeClr>
            </a:solidFill>
            <a:ln w="19050" cap="flat">
              <a:solidFill>
                <a:srgbClr val="08629C"/>
              </a:solidFill>
              <a:prstDash val="solid"/>
              <a:miter lim="800000"/>
              <a:headEnd/>
              <a:tailEnd/>
            </a:ln>
          </p:spPr>
          <p:txBody>
            <a:bodyPr vert="horz" wrap="square" lIns="89643" tIns="44821" rIns="89643"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8629C"/>
                </a:solidFill>
                <a:effectLst/>
                <a:uLnTx/>
                <a:uFillTx/>
                <a:latin typeface="Segoe UI"/>
                <a:ea typeface="+mn-ea"/>
                <a:cs typeface="+mn-cs"/>
              </a:endParaRPr>
            </a:p>
          </p:txBody>
        </p:sp>
      </p:grpSp>
      <p:sp>
        <p:nvSpPr>
          <p:cNvPr id="74" name="Oval 73">
            <a:extLst>
              <a:ext uri="{FF2B5EF4-FFF2-40B4-BE49-F238E27FC236}">
                <a16:creationId xmlns:a16="http://schemas.microsoft.com/office/drawing/2014/main" id="{E81C865B-85BD-445F-95E6-0869789786E8}"/>
              </a:ext>
            </a:extLst>
          </p:cNvPr>
          <p:cNvSpPr/>
          <p:nvPr/>
        </p:nvSpPr>
        <p:spPr bwMode="auto">
          <a:xfrm>
            <a:off x="5923727" y="4306421"/>
            <a:ext cx="126423" cy="126423"/>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8629C"/>
              </a:soli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42BF6231-5CBF-497F-9BE8-15471AB94088}"/>
              </a:ext>
            </a:extLst>
          </p:cNvPr>
          <p:cNvSpPr/>
          <p:nvPr/>
        </p:nvSpPr>
        <p:spPr bwMode="auto">
          <a:xfrm>
            <a:off x="5986940" y="4059833"/>
            <a:ext cx="90041" cy="9004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8629C"/>
              </a:solidFill>
              <a:effectLst/>
              <a:uLnTx/>
              <a:uFillTx/>
              <a:latin typeface="Segoe UI"/>
              <a:ea typeface="Segoe UI" pitchFamily="34" charset="0"/>
              <a:cs typeface="Segoe UI" pitchFamily="34" charset="0"/>
            </a:endParaRPr>
          </a:p>
        </p:txBody>
      </p:sp>
      <p:cxnSp>
        <p:nvCxnSpPr>
          <p:cNvPr id="81" name="Straight Connector 80">
            <a:extLst>
              <a:ext uri="{FF2B5EF4-FFF2-40B4-BE49-F238E27FC236}">
                <a16:creationId xmlns:a16="http://schemas.microsoft.com/office/drawing/2014/main" id="{111845DD-559F-41A6-AC12-9E553773D4AB}"/>
              </a:ext>
            </a:extLst>
          </p:cNvPr>
          <p:cNvCxnSpPr>
            <a:cxnSpLocks/>
          </p:cNvCxnSpPr>
          <p:nvPr/>
        </p:nvCxnSpPr>
        <p:spPr>
          <a:xfrm>
            <a:off x="6882278" y="4911361"/>
            <a:ext cx="508212" cy="0"/>
          </a:xfrm>
          <a:prstGeom prst="line">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FE2307E8-CDEB-4DC7-834D-DED0036E7AFB}"/>
              </a:ext>
            </a:extLst>
          </p:cNvPr>
          <p:cNvSpPr/>
          <p:nvPr/>
        </p:nvSpPr>
        <p:spPr bwMode="auto">
          <a:xfrm>
            <a:off x="3512325" y="2944307"/>
            <a:ext cx="2275313" cy="1196804"/>
          </a:xfrm>
          <a:prstGeom prst="roundRect">
            <a:avLst>
              <a:gd name="adj" fmla="val 3609"/>
            </a:avLst>
          </a:prstGeom>
          <a:solidFill>
            <a:srgbClr val="7CC9ED"/>
          </a:solidFill>
          <a:ln w="285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08629C"/>
              </a:solidFill>
              <a:effectLst/>
              <a:uLnTx/>
              <a:uFillTx/>
              <a:latin typeface="Segoe UI Semibold" panose="020B0702040204020203" pitchFamily="34" charset="0"/>
              <a:ea typeface="+mn-ea"/>
              <a:cs typeface="Segoe UI Semibold" panose="020B0702040204020203" pitchFamily="34" charset="0"/>
            </a:endParaRPr>
          </a:p>
        </p:txBody>
      </p:sp>
      <p:sp>
        <p:nvSpPr>
          <p:cNvPr id="35" name="Rectangle: Rounded Corners 34">
            <a:extLst>
              <a:ext uri="{FF2B5EF4-FFF2-40B4-BE49-F238E27FC236}">
                <a16:creationId xmlns:a16="http://schemas.microsoft.com/office/drawing/2014/main" id="{19157964-95E0-4529-9CF9-1911805A095A}"/>
              </a:ext>
            </a:extLst>
          </p:cNvPr>
          <p:cNvSpPr/>
          <p:nvPr/>
        </p:nvSpPr>
        <p:spPr bwMode="auto">
          <a:xfrm>
            <a:off x="3526112" y="2968184"/>
            <a:ext cx="2247736" cy="1182299"/>
          </a:xfrm>
          <a:prstGeom prst="roundRect">
            <a:avLst>
              <a:gd name="adj" fmla="val 3609"/>
            </a:avLst>
          </a:prstGeom>
          <a:solidFill>
            <a:srgbClr val="7CC9ED"/>
          </a:solidFill>
          <a:ln w="28575">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08629C"/>
              </a:solidFill>
              <a:effectLst/>
              <a:uLnTx/>
              <a:uFillTx/>
              <a:latin typeface="Segoe UI Semibold" panose="020B0702040204020203" pitchFamily="34" charset="0"/>
              <a:ea typeface="+mn-ea"/>
              <a:cs typeface="Segoe UI Semibold" panose="020B0702040204020203" pitchFamily="34" charset="0"/>
            </a:endParaRPr>
          </a:p>
        </p:txBody>
      </p:sp>
      <p:sp>
        <p:nvSpPr>
          <p:cNvPr id="42" name="TextBox 41">
            <a:extLst>
              <a:ext uri="{FF2B5EF4-FFF2-40B4-BE49-F238E27FC236}">
                <a16:creationId xmlns:a16="http://schemas.microsoft.com/office/drawing/2014/main" id="{7DD98B49-7547-42F1-8A98-E7C717AD46D3}"/>
              </a:ext>
            </a:extLst>
          </p:cNvPr>
          <p:cNvSpPr txBox="1"/>
          <p:nvPr/>
        </p:nvSpPr>
        <p:spPr>
          <a:xfrm>
            <a:off x="4461633" y="3341149"/>
            <a:ext cx="1153881" cy="392185"/>
          </a:xfrm>
          <a:prstGeom prst="rect">
            <a:avLst/>
          </a:prstGeom>
          <a:noFill/>
        </p:spPr>
        <p:txBody>
          <a:bodyPr wrap="square" lIns="89643" tIns="89643" rIns="89643" bIns="89643"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err="1">
                <a:ln>
                  <a:noFill/>
                </a:ln>
                <a:solidFill>
                  <a:srgbClr val="08629C"/>
                </a:solidFill>
                <a:effectLst/>
                <a:uLnTx/>
                <a:uFillTx/>
                <a:latin typeface="Consolas" panose="020B0609020204030204" pitchFamily="49" charset="0"/>
                <a:ea typeface="+mn-ea"/>
                <a:cs typeface="+mn-cs"/>
              </a:rPr>
              <a:t>Chart.yml</a:t>
            </a:r>
            <a:endParaRPr kumimoji="0" lang="en-US" sz="1372" b="0" i="0" u="none" strike="noStrike" kern="1200" cap="none" spc="0" normalizeH="0" baseline="0" noProof="0">
              <a:ln>
                <a:noFill/>
              </a:ln>
              <a:solidFill>
                <a:srgbClr val="08629C"/>
              </a:solidFill>
              <a:effectLst/>
              <a:uLnTx/>
              <a:uFillTx/>
              <a:latin typeface="Consolas" panose="020B0609020204030204" pitchFamily="49" charset="0"/>
              <a:ea typeface="+mn-ea"/>
              <a:cs typeface="Segoe UI Semibold" panose="020B0702040204020203" pitchFamily="34" charset="0"/>
            </a:endParaRPr>
          </a:p>
        </p:txBody>
      </p:sp>
      <p:cxnSp>
        <p:nvCxnSpPr>
          <p:cNvPr id="116" name="Connector: Elbow 115">
            <a:extLst>
              <a:ext uri="{FF2B5EF4-FFF2-40B4-BE49-F238E27FC236}">
                <a16:creationId xmlns:a16="http://schemas.microsoft.com/office/drawing/2014/main" id="{92D70186-D5DE-49A8-BA19-BA908C228DB8}"/>
              </a:ext>
            </a:extLst>
          </p:cNvPr>
          <p:cNvCxnSpPr>
            <a:cxnSpLocks/>
          </p:cNvCxnSpPr>
          <p:nvPr/>
        </p:nvCxnSpPr>
        <p:spPr>
          <a:xfrm rot="16200000" flipH="1">
            <a:off x="4417433" y="3543171"/>
            <a:ext cx="1038867" cy="1701543"/>
          </a:xfrm>
          <a:prstGeom prst="bentConnector2">
            <a:avLst/>
          </a:prstGeom>
          <a:ln w="28575" cap="rnd">
            <a:solidFill>
              <a:schemeClr val="accent1">
                <a:lumMod val="40000"/>
                <a:lumOff val="6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74423199-A771-4FCA-A2E9-7751A6AD6B14}"/>
              </a:ext>
            </a:extLst>
          </p:cNvPr>
          <p:cNvCxnSpPr>
            <a:cxnSpLocks/>
          </p:cNvCxnSpPr>
          <p:nvPr/>
        </p:nvCxnSpPr>
        <p:spPr>
          <a:xfrm rot="5400000" flipH="1" flipV="1">
            <a:off x="5163443" y="1451479"/>
            <a:ext cx="715331" cy="2870027"/>
          </a:xfrm>
          <a:prstGeom prst="bentConnector2">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15157D38-C152-4C04-A0BB-8F981DF5419E}"/>
              </a:ext>
            </a:extLst>
          </p:cNvPr>
          <p:cNvSpPr/>
          <p:nvPr/>
        </p:nvSpPr>
        <p:spPr bwMode="auto">
          <a:xfrm>
            <a:off x="3770919" y="3227532"/>
            <a:ext cx="630352" cy="630352"/>
          </a:xfrm>
          <a:prstGeom prst="ellipse">
            <a:avLst/>
          </a:prstGeom>
          <a:solidFill>
            <a:schemeClr val="bg1">
              <a:alpha val="18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8629C"/>
              </a:solidFill>
              <a:effectLst/>
              <a:uLnTx/>
              <a:uFillTx/>
              <a:latin typeface="Segoe UI"/>
              <a:ea typeface="Segoe UI" pitchFamily="34" charset="0"/>
              <a:cs typeface="Segoe UI" pitchFamily="34" charset="0"/>
            </a:endParaRPr>
          </a:p>
        </p:txBody>
      </p:sp>
      <p:sp>
        <p:nvSpPr>
          <p:cNvPr id="102" name="Rectangle: Rounded Corners 101">
            <a:extLst>
              <a:ext uri="{FF2B5EF4-FFF2-40B4-BE49-F238E27FC236}">
                <a16:creationId xmlns:a16="http://schemas.microsoft.com/office/drawing/2014/main" id="{51E349C7-EB42-4C85-B7EF-4D6D96789B59}"/>
              </a:ext>
            </a:extLst>
          </p:cNvPr>
          <p:cNvSpPr/>
          <p:nvPr/>
        </p:nvSpPr>
        <p:spPr bwMode="auto">
          <a:xfrm>
            <a:off x="3971389" y="3388356"/>
            <a:ext cx="229417" cy="308709"/>
          </a:xfrm>
          <a:prstGeom prst="roundRect">
            <a:avLst>
              <a:gd name="adj" fmla="val 924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8629C"/>
              </a:solidFill>
              <a:effectLst/>
              <a:uLnTx/>
              <a:uFillTx/>
              <a:latin typeface="Segoe UI"/>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D9C9F740-3618-4A0A-83EE-C70D0211D0BD}"/>
              </a:ext>
            </a:extLst>
          </p:cNvPr>
          <p:cNvSpPr/>
          <p:nvPr/>
        </p:nvSpPr>
        <p:spPr>
          <a:xfrm>
            <a:off x="4004199" y="3521752"/>
            <a:ext cx="159661" cy="12773"/>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8629C"/>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C460A0E9-FB5A-47BE-A7CF-3CF25AF5785A}"/>
              </a:ext>
            </a:extLst>
          </p:cNvPr>
          <p:cNvSpPr/>
          <p:nvPr/>
        </p:nvSpPr>
        <p:spPr>
          <a:xfrm>
            <a:off x="4004199" y="3577634"/>
            <a:ext cx="159661" cy="12773"/>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8629C"/>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10B86DBA-BC59-46C2-AE17-D8D87AB9E7AB}"/>
              </a:ext>
            </a:extLst>
          </p:cNvPr>
          <p:cNvSpPr/>
          <p:nvPr/>
        </p:nvSpPr>
        <p:spPr>
          <a:xfrm>
            <a:off x="4004198" y="3627768"/>
            <a:ext cx="86217" cy="12773"/>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8629C"/>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E7E2DFBC-80C1-4804-8461-79C94845DDE3}"/>
              </a:ext>
            </a:extLst>
          </p:cNvPr>
          <p:cNvSpPr/>
          <p:nvPr/>
        </p:nvSpPr>
        <p:spPr>
          <a:xfrm>
            <a:off x="4077642" y="3465458"/>
            <a:ext cx="86217" cy="12773"/>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8629C"/>
              </a:solidFill>
              <a:effectLst/>
              <a:uLnTx/>
              <a:uFillTx/>
              <a:latin typeface="Segoe UI"/>
              <a:ea typeface="+mn-ea"/>
              <a:cs typeface="+mn-cs"/>
            </a:endParaRPr>
          </a:p>
        </p:txBody>
      </p:sp>
      <p:sp>
        <p:nvSpPr>
          <p:cNvPr id="121" name="Rectangle: Rounded Corners 120">
            <a:extLst>
              <a:ext uri="{FF2B5EF4-FFF2-40B4-BE49-F238E27FC236}">
                <a16:creationId xmlns:a16="http://schemas.microsoft.com/office/drawing/2014/main" id="{A9965061-60EC-4E5C-ADCE-C1C16D5E8334}"/>
              </a:ext>
            </a:extLst>
          </p:cNvPr>
          <p:cNvSpPr/>
          <p:nvPr/>
        </p:nvSpPr>
        <p:spPr bwMode="auto">
          <a:xfrm>
            <a:off x="6750739" y="2327562"/>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err="1">
                <a:ln>
                  <a:noFill/>
                </a:ln>
                <a:solidFill>
                  <a:srgbClr val="08629C"/>
                </a:solidFill>
                <a:effectLst/>
                <a:uLnTx/>
                <a:uFillTx/>
                <a:latin typeface="Consolas" panose="020B0609020204030204" pitchFamily="49" charset="0"/>
                <a:ea typeface="Segoe UI" pitchFamily="34" charset="0"/>
                <a:cs typeface="Segoe UI" pitchFamily="34" charset="0"/>
              </a:rPr>
              <a:t>db</a:t>
            </a:r>
            <a:endParaRPr kumimoji="0" lang="en-US" sz="1961" b="0" i="0" u="none" strike="noStrike" kern="1200" cap="none" spc="0" normalizeH="0" baseline="0" noProof="0">
              <a:ln>
                <a:noFill/>
              </a:ln>
              <a:solidFill>
                <a:srgbClr val="08629C"/>
              </a:solidFill>
              <a:effectLst/>
              <a:uLnTx/>
              <a:uFillTx/>
              <a:latin typeface="Consolas" panose="020B0609020204030204" pitchFamily="49" charset="0"/>
              <a:ea typeface="Segoe UI" pitchFamily="34" charset="0"/>
              <a:cs typeface="Segoe UI" pitchFamily="34" charset="0"/>
            </a:endParaRPr>
          </a:p>
        </p:txBody>
      </p:sp>
      <p:sp>
        <p:nvSpPr>
          <p:cNvPr id="127" name="Rectangle: Rounded Corners 126">
            <a:extLst>
              <a:ext uri="{FF2B5EF4-FFF2-40B4-BE49-F238E27FC236}">
                <a16:creationId xmlns:a16="http://schemas.microsoft.com/office/drawing/2014/main" id="{E23CFA78-7F58-4132-B814-46B711006D2B}"/>
              </a:ext>
            </a:extLst>
          </p:cNvPr>
          <p:cNvSpPr/>
          <p:nvPr/>
        </p:nvSpPr>
        <p:spPr bwMode="auto">
          <a:xfrm>
            <a:off x="8053940" y="2479549"/>
            <a:ext cx="2011136"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08629C"/>
                </a:solidFill>
                <a:effectLst/>
                <a:uLnTx/>
                <a:uFillTx/>
                <a:latin typeface="Consolas" panose="020B0609020204030204" pitchFamily="49" charset="0"/>
                <a:ea typeface="Segoe UI" pitchFamily="34" charset="0"/>
                <a:cs typeface="Segoe UI" pitchFamily="34" charset="0"/>
              </a:rPr>
              <a:t>load balancer</a:t>
            </a:r>
          </a:p>
        </p:txBody>
      </p:sp>
      <p:sp>
        <p:nvSpPr>
          <p:cNvPr id="125" name="Rectangle: Rounded Corners 124">
            <a:extLst>
              <a:ext uri="{FF2B5EF4-FFF2-40B4-BE49-F238E27FC236}">
                <a16:creationId xmlns:a16="http://schemas.microsoft.com/office/drawing/2014/main" id="{A791F0BA-5759-40F0-A745-B4B9AD74FEC0}"/>
              </a:ext>
            </a:extLst>
          </p:cNvPr>
          <p:cNvSpPr/>
          <p:nvPr/>
        </p:nvSpPr>
        <p:spPr bwMode="auto">
          <a:xfrm>
            <a:off x="8652043" y="2173330"/>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08629C"/>
                </a:solidFill>
                <a:effectLst/>
                <a:uLnTx/>
                <a:uFillTx/>
                <a:latin typeface="Consolas" panose="020B0609020204030204" pitchFamily="49" charset="0"/>
                <a:ea typeface="Segoe UI" pitchFamily="34" charset="0"/>
                <a:cs typeface="Segoe UI" pitchFamily="34" charset="0"/>
              </a:rPr>
              <a:t>ci</a:t>
            </a:r>
          </a:p>
        </p:txBody>
      </p:sp>
      <p:sp>
        <p:nvSpPr>
          <p:cNvPr id="129" name="Rectangle: Rounded Corners 128">
            <a:extLst>
              <a:ext uri="{FF2B5EF4-FFF2-40B4-BE49-F238E27FC236}">
                <a16:creationId xmlns:a16="http://schemas.microsoft.com/office/drawing/2014/main" id="{A21158EA-873C-4419-9700-9F6256FCBB1D}"/>
              </a:ext>
            </a:extLst>
          </p:cNvPr>
          <p:cNvSpPr/>
          <p:nvPr/>
        </p:nvSpPr>
        <p:spPr bwMode="auto">
          <a:xfrm>
            <a:off x="8849455" y="3127438"/>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08629C"/>
                </a:solidFill>
                <a:effectLst/>
                <a:uLnTx/>
                <a:uFillTx/>
                <a:latin typeface="Consolas" panose="020B0609020204030204" pitchFamily="49" charset="0"/>
                <a:ea typeface="Segoe UI" pitchFamily="34" charset="0"/>
                <a:cs typeface="Segoe UI" pitchFamily="34" charset="0"/>
              </a:rPr>
              <a:t>…</a:t>
            </a:r>
          </a:p>
        </p:txBody>
      </p:sp>
      <p:sp>
        <p:nvSpPr>
          <p:cNvPr id="79" name="Rectangle 78">
            <a:extLst>
              <a:ext uri="{FF2B5EF4-FFF2-40B4-BE49-F238E27FC236}">
                <a16:creationId xmlns:a16="http://schemas.microsoft.com/office/drawing/2014/main" id="{68A0918F-8C04-44DF-ACB2-4ABA3846A0E4}"/>
              </a:ext>
            </a:extLst>
          </p:cNvPr>
          <p:cNvSpPr/>
          <p:nvPr/>
        </p:nvSpPr>
        <p:spPr bwMode="auto">
          <a:xfrm>
            <a:off x="0" y="488"/>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A91EE052-7EFB-436A-8426-C191523EA913}"/>
              </a:ext>
            </a:extLst>
          </p:cNvPr>
          <p:cNvCxnSpPr/>
          <p:nvPr/>
        </p:nvCxnSpPr>
        <p:spPr>
          <a:xfrm>
            <a:off x="2091659" y="488"/>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2" name="Rectangle: Rounded Corners 81">
            <a:extLst>
              <a:ext uri="{FF2B5EF4-FFF2-40B4-BE49-F238E27FC236}">
                <a16:creationId xmlns:a16="http://schemas.microsoft.com/office/drawing/2014/main" id="{23F73358-732F-4243-A599-52CC70AEB796}"/>
              </a:ext>
            </a:extLst>
          </p:cNvPr>
          <p:cNvSpPr/>
          <p:nvPr/>
        </p:nvSpPr>
        <p:spPr bwMode="auto">
          <a:xfrm>
            <a:off x="379808" y="375302"/>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3" rIns="44821" bIns="89643" numCol="1" spcCol="0" rtlCol="0" fromWordArt="0" anchor="b"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Service (AKS)</a:t>
            </a:r>
          </a:p>
        </p:txBody>
      </p:sp>
      <p:sp>
        <p:nvSpPr>
          <p:cNvPr id="83" name="Rectangle: Rounded Corners 82">
            <a:extLst>
              <a:ext uri="{FF2B5EF4-FFF2-40B4-BE49-F238E27FC236}">
                <a16:creationId xmlns:a16="http://schemas.microsoft.com/office/drawing/2014/main" id="{032F8F60-887A-44AB-9B76-D96B507C67C8}"/>
              </a:ext>
            </a:extLst>
          </p:cNvPr>
          <p:cNvSpPr/>
          <p:nvPr/>
        </p:nvSpPr>
        <p:spPr bwMode="auto">
          <a:xfrm>
            <a:off x="379808" y="1637448"/>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3" rIns="44821" bIns="89643" numCol="1" spcCol="0" rtlCol="0" fromWordArt="0" anchor="b"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Instances (ACI)</a:t>
            </a:r>
          </a:p>
        </p:txBody>
      </p:sp>
      <p:sp>
        <p:nvSpPr>
          <p:cNvPr id="84" name="Rectangle: Rounded Corners 83">
            <a:extLst>
              <a:ext uri="{FF2B5EF4-FFF2-40B4-BE49-F238E27FC236}">
                <a16:creationId xmlns:a16="http://schemas.microsoft.com/office/drawing/2014/main" id="{87B2F357-39BB-4FF3-A0D1-60BACCCADC90}"/>
              </a:ext>
            </a:extLst>
          </p:cNvPr>
          <p:cNvSpPr/>
          <p:nvPr/>
        </p:nvSpPr>
        <p:spPr bwMode="auto">
          <a:xfrm>
            <a:off x="379808" y="2899595"/>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3" rIns="44821" bIns="89643" numCol="1" spcCol="0" rtlCol="0" fromWordArt="0" anchor="b"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Registry</a:t>
            </a:r>
          </a:p>
        </p:txBody>
      </p:sp>
      <p:sp>
        <p:nvSpPr>
          <p:cNvPr id="85" name="Rectangle: Rounded Corners 84">
            <a:extLst>
              <a:ext uri="{FF2B5EF4-FFF2-40B4-BE49-F238E27FC236}">
                <a16:creationId xmlns:a16="http://schemas.microsoft.com/office/drawing/2014/main" id="{FA9F58A3-DB05-4C9E-B37C-8C81A78B56EB}"/>
              </a:ext>
            </a:extLst>
          </p:cNvPr>
          <p:cNvSpPr/>
          <p:nvPr/>
        </p:nvSpPr>
        <p:spPr bwMode="auto">
          <a:xfrm>
            <a:off x="307634"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3" rIns="44821" bIns="89643" numCol="1" spcCol="0" rtlCol="0" fromWordArt="0" anchor="b"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Broker API (OSBA)</a:t>
            </a:r>
          </a:p>
        </p:txBody>
      </p:sp>
      <p:sp>
        <p:nvSpPr>
          <p:cNvPr id="86" name="Rectangle: Rounded Corners 85">
            <a:extLst>
              <a:ext uri="{FF2B5EF4-FFF2-40B4-BE49-F238E27FC236}">
                <a16:creationId xmlns:a16="http://schemas.microsoft.com/office/drawing/2014/main" id="{A92E2DAC-A318-4723-9387-019F62F7C2B4}"/>
              </a:ext>
            </a:extLst>
          </p:cNvPr>
          <p:cNvSpPr/>
          <p:nvPr/>
        </p:nvSpPr>
        <p:spPr bwMode="auto">
          <a:xfrm>
            <a:off x="379808" y="5423888"/>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3" rIns="44821" bIns="89643" numCol="1" spcCol="0" rtlCol="0" fromWordArt="0" anchor="b"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Release </a:t>
            </a:r>
            <a:b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Automation Tools</a:t>
            </a:r>
          </a:p>
        </p:txBody>
      </p:sp>
      <p:grpSp>
        <p:nvGrpSpPr>
          <p:cNvPr id="87" name="Group 86">
            <a:extLst>
              <a:ext uri="{FF2B5EF4-FFF2-40B4-BE49-F238E27FC236}">
                <a16:creationId xmlns:a16="http://schemas.microsoft.com/office/drawing/2014/main" id="{3D86FC06-79D1-46D3-9BCB-27760C0E3A40}"/>
              </a:ext>
            </a:extLst>
          </p:cNvPr>
          <p:cNvGrpSpPr/>
          <p:nvPr/>
        </p:nvGrpSpPr>
        <p:grpSpPr>
          <a:xfrm>
            <a:off x="771840" y="376709"/>
            <a:ext cx="547979" cy="528905"/>
            <a:chOff x="2368476" y="589018"/>
            <a:chExt cx="1012508" cy="977265"/>
          </a:xfrm>
        </p:grpSpPr>
        <p:sp>
          <p:nvSpPr>
            <p:cNvPr id="88" name="Freeform: Shape 87">
              <a:extLst>
                <a:ext uri="{FF2B5EF4-FFF2-40B4-BE49-F238E27FC236}">
                  <a16:creationId xmlns:a16="http://schemas.microsoft.com/office/drawing/2014/main" id="{0D7388A5-E39D-4FBE-8FCA-EC1305A0F44A}"/>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D266FB26-F004-4BB6-A695-17A0002F046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70284BE6-878A-44FA-91C8-79B2780DED78}"/>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769C0FCE-790D-4A92-AA60-554D16A930FB}"/>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332FFD34-2DA5-461B-BA28-2BBE417C6054}"/>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208A4E02-277C-486F-9935-CB57C439639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02EF22C4-483F-459C-96A4-2A20B5225F3D}"/>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936D0041-1BD2-4A88-A98A-13C3A970827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FAD879DF-1E92-4998-B4AC-E1B4D48104A0}"/>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7A42EF-C664-4F3C-B699-D888AA6E10E6}"/>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D2195BDE-C0AB-43A2-A36F-BADF409C4B44}"/>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4A084540-B83B-456A-AA59-64959BC37E5A}"/>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9E26E35-7157-429D-86A4-3E1BF4457DF7}"/>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59DE89EA-9536-4719-8682-91B8B6A10BC1}"/>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D7AE9C7E-8BD9-4DCD-A858-61B86AAAFFB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7F0DF92A-197E-4CF0-9055-7811B3DCE910}"/>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6310EA4D-70A6-46D8-8829-051E446C6303}"/>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7526A34E-2E72-4BCB-BA3D-6E609D35DC2F}"/>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3B346D8-5925-49AC-8CCA-E28CADD401C7}"/>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ABD8C973-795E-45EF-BB06-17D6D1CDF938}"/>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A4435165-2E77-4F9E-B5A9-E8E2D55B8ECE}"/>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8" name="Group 117">
            <a:extLst>
              <a:ext uri="{FF2B5EF4-FFF2-40B4-BE49-F238E27FC236}">
                <a16:creationId xmlns:a16="http://schemas.microsoft.com/office/drawing/2014/main" id="{FCDD4373-6444-42C3-88F3-9A6D88AEEC8D}"/>
              </a:ext>
            </a:extLst>
          </p:cNvPr>
          <p:cNvGrpSpPr/>
          <p:nvPr/>
        </p:nvGrpSpPr>
        <p:grpSpPr>
          <a:xfrm>
            <a:off x="718981" y="1649454"/>
            <a:ext cx="573163" cy="508369"/>
            <a:chOff x="2878931" y="2940843"/>
            <a:chExt cx="1095375" cy="971550"/>
          </a:xfrm>
        </p:grpSpPr>
        <p:sp>
          <p:nvSpPr>
            <p:cNvPr id="119" name="Freeform: Shape 118">
              <a:extLst>
                <a:ext uri="{FF2B5EF4-FFF2-40B4-BE49-F238E27FC236}">
                  <a16:creationId xmlns:a16="http://schemas.microsoft.com/office/drawing/2014/main" id="{D4055AC9-9D0D-48C2-B3BE-8339DA55B0B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99C904A4-6ABE-4E18-8466-D5877786C6D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865D8851-3B09-4D34-A97B-2AD9E6DB47C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5FA9EE69-8226-4674-ADDF-2EE12C2CD445}"/>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CDA79559-5E1F-400A-A7AA-3BDE95458E6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E3C26D4A-01AB-4B51-8A5E-8F927971F7E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2BBE0DA9-AB0B-4D52-A9BA-13E9192E1B9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34" name="Group 133">
            <a:extLst>
              <a:ext uri="{FF2B5EF4-FFF2-40B4-BE49-F238E27FC236}">
                <a16:creationId xmlns:a16="http://schemas.microsoft.com/office/drawing/2014/main" id="{1AEF20D6-1582-490E-B6FE-547620F3F6A3}"/>
              </a:ext>
            </a:extLst>
          </p:cNvPr>
          <p:cNvGrpSpPr/>
          <p:nvPr/>
        </p:nvGrpSpPr>
        <p:grpSpPr>
          <a:xfrm>
            <a:off x="750744" y="5449178"/>
            <a:ext cx="610269" cy="540751"/>
            <a:chOff x="4360069" y="2943701"/>
            <a:chExt cx="1095375" cy="970597"/>
          </a:xfrm>
        </p:grpSpPr>
        <p:sp>
          <p:nvSpPr>
            <p:cNvPr id="135" name="Freeform: Shape 134">
              <a:extLst>
                <a:ext uri="{FF2B5EF4-FFF2-40B4-BE49-F238E27FC236}">
                  <a16:creationId xmlns:a16="http://schemas.microsoft.com/office/drawing/2014/main" id="{1BFDDFFE-B691-455B-B54E-4E6DB0F50DF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F61498B4-55FF-42B0-8BEC-2FA9B062AD03}"/>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26D9611F-B53B-4FC1-880F-80925518B31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CCDA3046-6896-4488-8954-9F403621BC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5BEAEB0A-33B0-48C1-919E-97EE680046F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1ADB7D60-8C4F-4FFA-95C8-19CADC58803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41" name="Group 140">
            <a:extLst>
              <a:ext uri="{FF2B5EF4-FFF2-40B4-BE49-F238E27FC236}">
                <a16:creationId xmlns:a16="http://schemas.microsoft.com/office/drawing/2014/main" id="{07D4094C-3110-4F50-A727-9D27E32ED0F9}"/>
              </a:ext>
            </a:extLst>
          </p:cNvPr>
          <p:cNvGrpSpPr/>
          <p:nvPr/>
        </p:nvGrpSpPr>
        <p:grpSpPr>
          <a:xfrm>
            <a:off x="689251" y="2921163"/>
            <a:ext cx="647376" cy="513072"/>
            <a:chOff x="3517678" y="3062050"/>
            <a:chExt cx="1225868" cy="971550"/>
          </a:xfrm>
        </p:grpSpPr>
        <p:sp>
          <p:nvSpPr>
            <p:cNvPr id="142" name="Freeform: Shape 141">
              <a:extLst>
                <a:ext uri="{FF2B5EF4-FFF2-40B4-BE49-F238E27FC236}">
                  <a16:creationId xmlns:a16="http://schemas.microsoft.com/office/drawing/2014/main" id="{28854683-B6F7-4081-A85E-8EF4DCC95E72}"/>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0901043D-DBB3-4795-8563-CE99867A8C61}"/>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B6438051-9647-453C-B9F1-258D4D27CD5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026A8C92-E4F2-40B0-AD0E-719C9788671D}"/>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3C69C3BC-43C5-4C84-9B14-D8178232D38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0CE7D342-E2E0-40AE-BA4D-D6F650D8BA9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CB995193-23BE-4366-BF19-1E19705C579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18B4E90F-F20D-476F-87F3-1DA169181BD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22476B26-DFA3-43BD-B904-42BFB313685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7F28D861-A895-437E-BF2C-7A3B370C440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1BC5E0B8-F8FD-4A1B-A297-55BDC325BD2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B0DB0D6F-B9FD-4671-B8E7-1C0C08D22A7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7F3B48E8-D326-4B51-8207-C3DB4F7EF98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55" name="Graphic 154">
            <a:extLst>
              <a:ext uri="{FF2B5EF4-FFF2-40B4-BE49-F238E27FC236}">
                <a16:creationId xmlns:a16="http://schemas.microsoft.com/office/drawing/2014/main" id="{E940AC8E-72E3-4B3D-A9C5-2539C855B7E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51045" y="4097471"/>
            <a:ext cx="595207" cy="601216"/>
          </a:xfrm>
          <a:prstGeom prst="rect">
            <a:avLst/>
          </a:prstGeom>
        </p:spPr>
      </p:pic>
      <p:pic>
        <p:nvPicPr>
          <p:cNvPr id="156" name="Graphic 155">
            <a:extLst>
              <a:ext uri="{FF2B5EF4-FFF2-40B4-BE49-F238E27FC236}">
                <a16:creationId xmlns:a16="http://schemas.microsoft.com/office/drawing/2014/main" id="{4DA31518-2B1C-4E7E-B8D1-507ED0B23A91}"/>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327839" y="3041743"/>
            <a:ext cx="139509" cy="138141"/>
          </a:xfrm>
          <a:prstGeom prst="rect">
            <a:avLst/>
          </a:prstGeom>
        </p:spPr>
      </p:pic>
      <p:grpSp>
        <p:nvGrpSpPr>
          <p:cNvPr id="24" name="Group 23">
            <a:extLst>
              <a:ext uri="{FF2B5EF4-FFF2-40B4-BE49-F238E27FC236}">
                <a16:creationId xmlns:a16="http://schemas.microsoft.com/office/drawing/2014/main" id="{BE602C84-BEC7-4ADF-8581-048D734A13F9}"/>
              </a:ext>
            </a:extLst>
          </p:cNvPr>
          <p:cNvGrpSpPr/>
          <p:nvPr/>
        </p:nvGrpSpPr>
        <p:grpSpPr>
          <a:xfrm>
            <a:off x="5548971" y="3054320"/>
            <a:ext cx="93151" cy="112987"/>
            <a:chOff x="3468688" y="2282825"/>
            <a:chExt cx="760413" cy="922338"/>
          </a:xfrm>
        </p:grpSpPr>
        <p:sp>
          <p:nvSpPr>
            <p:cNvPr id="10" name="Oval 5">
              <a:extLst>
                <a:ext uri="{FF2B5EF4-FFF2-40B4-BE49-F238E27FC236}">
                  <a16:creationId xmlns:a16="http://schemas.microsoft.com/office/drawing/2014/main" id="{320725D0-8A7C-4000-B941-5DD76A64FDB0}"/>
                </a:ext>
              </a:extLst>
            </p:cNvPr>
            <p:cNvSpPr>
              <a:spLocks noChangeArrowheads="1"/>
            </p:cNvSpPr>
            <p:nvPr/>
          </p:nvSpPr>
          <p:spPr bwMode="auto">
            <a:xfrm>
              <a:off x="3946526" y="2282825"/>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8629C"/>
                </a:solidFill>
                <a:effectLst/>
                <a:uLnTx/>
                <a:uFillTx/>
                <a:latin typeface="Segoe UI"/>
                <a:ea typeface="+mn-ea"/>
                <a:cs typeface="+mn-cs"/>
              </a:endParaRPr>
            </a:p>
          </p:txBody>
        </p:sp>
        <p:sp>
          <p:nvSpPr>
            <p:cNvPr id="13" name="Oval 6">
              <a:extLst>
                <a:ext uri="{FF2B5EF4-FFF2-40B4-BE49-F238E27FC236}">
                  <a16:creationId xmlns:a16="http://schemas.microsoft.com/office/drawing/2014/main" id="{746BD31A-210A-4F18-AF28-434FEC82CE4E}"/>
                </a:ext>
              </a:extLst>
            </p:cNvPr>
            <p:cNvSpPr>
              <a:spLocks noChangeArrowheads="1"/>
            </p:cNvSpPr>
            <p:nvPr/>
          </p:nvSpPr>
          <p:spPr bwMode="auto">
            <a:xfrm>
              <a:off x="3946526" y="2922588"/>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8629C"/>
                </a:solidFill>
                <a:effectLst/>
                <a:uLnTx/>
                <a:uFillTx/>
                <a:latin typeface="Segoe UI"/>
                <a:ea typeface="+mn-ea"/>
                <a:cs typeface="+mn-cs"/>
              </a:endParaRPr>
            </a:p>
          </p:txBody>
        </p:sp>
        <p:sp>
          <p:nvSpPr>
            <p:cNvPr id="20" name="Oval 7">
              <a:extLst>
                <a:ext uri="{FF2B5EF4-FFF2-40B4-BE49-F238E27FC236}">
                  <a16:creationId xmlns:a16="http://schemas.microsoft.com/office/drawing/2014/main" id="{2FCF4C68-4007-4D66-9AE5-1DCA97B1A283}"/>
                </a:ext>
              </a:extLst>
            </p:cNvPr>
            <p:cNvSpPr>
              <a:spLocks noChangeArrowheads="1"/>
            </p:cNvSpPr>
            <p:nvPr/>
          </p:nvSpPr>
          <p:spPr bwMode="auto">
            <a:xfrm>
              <a:off x="3468688" y="2601913"/>
              <a:ext cx="284163"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8629C"/>
                </a:solidFill>
                <a:effectLst/>
                <a:uLnTx/>
                <a:uFillTx/>
                <a:latin typeface="Segoe UI"/>
                <a:ea typeface="+mn-ea"/>
                <a:cs typeface="+mn-cs"/>
              </a:endParaRPr>
            </a:p>
          </p:txBody>
        </p:sp>
        <p:sp>
          <p:nvSpPr>
            <p:cNvPr id="21" name="Line 8">
              <a:extLst>
                <a:ext uri="{FF2B5EF4-FFF2-40B4-BE49-F238E27FC236}">
                  <a16:creationId xmlns:a16="http://schemas.microsoft.com/office/drawing/2014/main" id="{DFB3C4A6-F331-48D4-8245-57BF56722C00}"/>
                </a:ext>
              </a:extLst>
            </p:cNvPr>
            <p:cNvSpPr>
              <a:spLocks noChangeShapeType="1"/>
            </p:cNvSpPr>
            <p:nvPr/>
          </p:nvSpPr>
          <p:spPr bwMode="auto">
            <a:xfrm flipH="1">
              <a:off x="3729038" y="2503488"/>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3" tIns="44821" rIns="89643"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8629C"/>
                </a:solidFill>
                <a:effectLst/>
                <a:uLnTx/>
                <a:uFillTx/>
                <a:latin typeface="Segoe UI"/>
                <a:ea typeface="+mn-ea"/>
                <a:cs typeface="+mn-cs"/>
              </a:endParaRPr>
            </a:p>
          </p:txBody>
        </p:sp>
        <p:sp>
          <p:nvSpPr>
            <p:cNvPr id="23" name="Line 9">
              <a:extLst>
                <a:ext uri="{FF2B5EF4-FFF2-40B4-BE49-F238E27FC236}">
                  <a16:creationId xmlns:a16="http://schemas.microsoft.com/office/drawing/2014/main" id="{4829D74C-B8B8-4D60-BE42-DAABD29CF27A}"/>
                </a:ext>
              </a:extLst>
            </p:cNvPr>
            <p:cNvSpPr>
              <a:spLocks noChangeShapeType="1"/>
            </p:cNvSpPr>
            <p:nvPr/>
          </p:nvSpPr>
          <p:spPr bwMode="auto">
            <a:xfrm flipH="1" flipV="1">
              <a:off x="3729038" y="2822575"/>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3" tIns="44821" rIns="89643"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8629C"/>
                </a:solidFill>
                <a:effectLst/>
                <a:uLnTx/>
                <a:uFillTx/>
                <a:latin typeface="Segoe UI"/>
                <a:ea typeface="+mn-ea"/>
                <a:cs typeface="+mn-cs"/>
              </a:endParaRPr>
            </a:p>
          </p:txBody>
        </p:sp>
      </p:grpSp>
      <p:sp>
        <p:nvSpPr>
          <p:cNvPr id="131" name="Rectangle 130">
            <a:hlinkClick r:id="" action="ppaction://noaction"/>
            <a:extLst>
              <a:ext uri="{FF2B5EF4-FFF2-40B4-BE49-F238E27FC236}">
                <a16:creationId xmlns:a16="http://schemas.microsoft.com/office/drawing/2014/main" id="{B8464D9A-A1CA-42B3-BDA5-EDE3DD8B1283}"/>
              </a:ext>
            </a:extLst>
          </p:cNvPr>
          <p:cNvSpPr/>
          <p:nvPr/>
        </p:nvSpPr>
        <p:spPr bwMode="auto">
          <a:xfrm>
            <a:off x="265620"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Rectangle 156">
            <a:hlinkClick r:id="rId7" action="ppaction://hlinksldjump"/>
            <a:extLst>
              <a:ext uri="{FF2B5EF4-FFF2-40B4-BE49-F238E27FC236}">
                <a16:creationId xmlns:a16="http://schemas.microsoft.com/office/drawing/2014/main" id="{A6706215-ABB1-40E1-801B-B32BFE33E0E4}"/>
              </a:ext>
            </a:extLst>
          </p:cNvPr>
          <p:cNvSpPr/>
          <p:nvPr/>
        </p:nvSpPr>
        <p:spPr bwMode="auto">
          <a:xfrm>
            <a:off x="265620" y="1478903"/>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Rectangle 157">
            <a:hlinkClick r:id="rId8" action="ppaction://hlinksldjump"/>
            <a:extLst>
              <a:ext uri="{FF2B5EF4-FFF2-40B4-BE49-F238E27FC236}">
                <a16:creationId xmlns:a16="http://schemas.microsoft.com/office/drawing/2014/main" id="{71219AB3-0BB3-4CA6-83B6-AA8D4E18540C}"/>
              </a:ext>
            </a:extLst>
          </p:cNvPr>
          <p:cNvSpPr/>
          <p:nvPr/>
        </p:nvSpPr>
        <p:spPr bwMode="auto">
          <a:xfrm>
            <a:off x="265620" y="275506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Rectangle 158">
            <a:hlinkClick r:id="rId8" action="ppaction://hlinksldjump"/>
            <a:extLst>
              <a:ext uri="{FF2B5EF4-FFF2-40B4-BE49-F238E27FC236}">
                <a16:creationId xmlns:a16="http://schemas.microsoft.com/office/drawing/2014/main" id="{153FB991-FFC3-4977-9DDF-3F17148F47E4}"/>
              </a:ext>
            </a:extLst>
          </p:cNvPr>
          <p:cNvSpPr/>
          <p:nvPr/>
        </p:nvSpPr>
        <p:spPr bwMode="auto">
          <a:xfrm>
            <a:off x="265620"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Rectangle 159">
            <a:hlinkClick r:id="" action="ppaction://noaction"/>
            <a:extLst>
              <a:ext uri="{FF2B5EF4-FFF2-40B4-BE49-F238E27FC236}">
                <a16:creationId xmlns:a16="http://schemas.microsoft.com/office/drawing/2014/main" id="{DF2126AF-4A73-457F-A6C7-B63E792A6334}"/>
              </a:ext>
            </a:extLst>
          </p:cNvPr>
          <p:cNvSpPr/>
          <p:nvPr/>
        </p:nvSpPr>
        <p:spPr bwMode="auto">
          <a:xfrm>
            <a:off x="269561" y="5307387"/>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8562553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4A2E0-AEC3-5142-BADC-20FC097F5967}"/>
              </a:ext>
            </a:extLst>
          </p:cNvPr>
          <p:cNvSpPr>
            <a:spLocks noGrp="1"/>
          </p:cNvSpPr>
          <p:nvPr>
            <p:ph type="title"/>
          </p:nvPr>
        </p:nvSpPr>
        <p:spPr/>
        <p:txBody>
          <a:bodyPr/>
          <a:lstStyle/>
          <a:p>
            <a:r>
              <a:rPr lang="en-US" dirty="0"/>
              <a:t>Helm-based CI/CD pipeline</a:t>
            </a:r>
          </a:p>
        </p:txBody>
      </p:sp>
      <p:pic>
        <p:nvPicPr>
          <p:cNvPr id="3" name="picture">
            <a:extLst>
              <a:ext uri="{FF2B5EF4-FFF2-40B4-BE49-F238E27FC236}">
                <a16:creationId xmlns:a16="http://schemas.microsoft.com/office/drawing/2014/main" id="{285E1F87-4648-4C4F-92CB-6FEDB1B60193}"/>
              </a:ext>
            </a:extLst>
          </p:cNvPr>
          <p:cNvPicPr/>
          <p:nvPr/>
        </p:nvPicPr>
        <p:blipFill>
          <a:blip r:embed="rId3">
            <a:extLst>
              <a:ext uri="{28A0092B-C50C-407E-A947-70E740481C1C}">
                <a14:useLocalDpi xmlns:a14="http://schemas.microsoft.com/office/drawing/2010/main" val="0"/>
              </a:ext>
            </a:extLst>
          </a:blip>
          <a:stretch>
            <a:fillRect/>
          </a:stretch>
        </p:blipFill>
        <p:spPr>
          <a:xfrm>
            <a:off x="292608" y="1091810"/>
            <a:ext cx="11606783" cy="5766190"/>
          </a:xfrm>
          <a:prstGeom prst="rect">
            <a:avLst/>
          </a:prstGeom>
        </p:spPr>
      </p:pic>
    </p:spTree>
    <p:extLst>
      <p:ext uri="{BB962C8B-B14F-4D97-AF65-F5344CB8AC3E}">
        <p14:creationId xmlns:p14="http://schemas.microsoft.com/office/powerpoint/2010/main" val="375504790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1733521" y="583016"/>
            <a:ext cx="8647214" cy="854371"/>
          </a:xfrm>
        </p:spPr>
        <p:txBody>
          <a:bodyPr/>
          <a:lstStyle/>
          <a:p>
            <a:pPr algn="ctr"/>
            <a:r>
              <a:rPr lang="en-US" sz="4706" dirty="0">
                <a:solidFill>
                  <a:schemeClr val="tx1"/>
                </a:solidFill>
              </a:rPr>
              <a:t>Azure Container Registry</a:t>
            </a:r>
          </a:p>
        </p:txBody>
      </p:sp>
      <p:sp>
        <p:nvSpPr>
          <p:cNvPr id="4" name="TextBox 3">
            <a:extLst>
              <a:ext uri="{FF2B5EF4-FFF2-40B4-BE49-F238E27FC236}">
                <a16:creationId xmlns:a16="http://schemas.microsoft.com/office/drawing/2014/main" id="{40EC4DB3-70CC-4163-8738-B44091FED9B1}"/>
              </a:ext>
            </a:extLst>
          </p:cNvPr>
          <p:cNvSpPr txBox="1"/>
          <p:nvPr/>
        </p:nvSpPr>
        <p:spPr>
          <a:xfrm>
            <a:off x="1699128" y="1379888"/>
            <a:ext cx="8715990" cy="651728"/>
          </a:xfrm>
          <a:prstGeom prst="rect">
            <a:avLst/>
          </a:prstGeom>
          <a:noFill/>
        </p:spPr>
        <p:txBody>
          <a:bodyPr wrap="square" lIns="143428" tIns="143428" rIns="143428" bIns="143428" rtlCol="0">
            <a:spAutoFit/>
          </a:bodyPr>
          <a:lstStyle/>
          <a:p>
            <a:pPr algn="ctr" defTabSz="914462">
              <a:spcAft>
                <a:spcPts val="588"/>
              </a:spcAft>
            </a:pPr>
            <a:r>
              <a:rPr lang="en-US" sz="2353" dirty="0">
                <a:solidFill>
                  <a:srgbClr val="0072C6"/>
                </a:solidFill>
                <a:latin typeface="Segoe UI"/>
                <a:cs typeface="Segoe UI Semibold" panose="020B0702040204020203" pitchFamily="34" charset="0"/>
              </a:rPr>
              <a:t>Manage a Docker private registry as a first-class Azure resource</a:t>
            </a:r>
          </a:p>
        </p:txBody>
      </p:sp>
      <p:sp>
        <p:nvSpPr>
          <p:cNvPr id="44" name="Oval 43">
            <a:extLst>
              <a:ext uri="{FF2B5EF4-FFF2-40B4-BE49-F238E27FC236}">
                <a16:creationId xmlns:a16="http://schemas.microsoft.com/office/drawing/2014/main" id="{0A58169D-61B6-43BE-A122-7966AE46F90C}"/>
              </a:ext>
            </a:extLst>
          </p:cNvPr>
          <p:cNvSpPr/>
          <p:nvPr/>
        </p:nvSpPr>
        <p:spPr bwMode="auto">
          <a:xfrm rot="16200000">
            <a:off x="2787494" y="5728339"/>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188" fontAlgn="base">
              <a:spcBef>
                <a:spcPct val="0"/>
              </a:spcBef>
              <a:spcAft>
                <a:spcPct val="0"/>
              </a:spcAft>
              <a:defRPr/>
            </a:pPr>
            <a:endParaRPr lang="en-US" sz="1923">
              <a:gradFill>
                <a:gsLst>
                  <a:gs pos="0">
                    <a:srgbClr val="FFFFFF"/>
                  </a:gs>
                  <a:gs pos="100000">
                    <a:srgbClr val="FFFFFF"/>
                  </a:gs>
                </a:gsLst>
                <a:lin ang="5400000" scaled="0"/>
              </a:gradFill>
              <a:latin typeface="Segoe UI Semilight"/>
            </a:endParaRPr>
          </a:p>
        </p:txBody>
      </p:sp>
      <p:sp>
        <p:nvSpPr>
          <p:cNvPr id="47" name="Oval 46">
            <a:extLst>
              <a:ext uri="{FF2B5EF4-FFF2-40B4-BE49-F238E27FC236}">
                <a16:creationId xmlns:a16="http://schemas.microsoft.com/office/drawing/2014/main" id="{EE17FA7B-1297-4ED1-8DDB-4156AC6AECA5}"/>
              </a:ext>
            </a:extLst>
          </p:cNvPr>
          <p:cNvSpPr/>
          <p:nvPr/>
        </p:nvSpPr>
        <p:spPr bwMode="auto">
          <a:xfrm rot="16200000">
            <a:off x="5985112" y="5728339"/>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188" fontAlgn="base">
              <a:spcBef>
                <a:spcPct val="0"/>
              </a:spcBef>
              <a:spcAft>
                <a:spcPct val="0"/>
              </a:spcAft>
              <a:defRPr/>
            </a:pPr>
            <a:endParaRPr lang="en-US" sz="1923">
              <a:gradFill>
                <a:gsLst>
                  <a:gs pos="0">
                    <a:srgbClr val="FFFFFF"/>
                  </a:gs>
                  <a:gs pos="100000">
                    <a:srgbClr val="FFFFFF"/>
                  </a:gs>
                </a:gsLst>
                <a:lin ang="5400000" scaled="0"/>
              </a:gradFill>
              <a:latin typeface="Segoe UI Semilight"/>
            </a:endParaRPr>
          </a:p>
        </p:txBody>
      </p:sp>
      <p:sp>
        <p:nvSpPr>
          <p:cNvPr id="48" name="Oval 47">
            <a:extLst>
              <a:ext uri="{FF2B5EF4-FFF2-40B4-BE49-F238E27FC236}">
                <a16:creationId xmlns:a16="http://schemas.microsoft.com/office/drawing/2014/main" id="{C8E58CFB-CEAF-413F-A2C1-116BBECAE36C}"/>
              </a:ext>
            </a:extLst>
          </p:cNvPr>
          <p:cNvSpPr/>
          <p:nvPr/>
        </p:nvSpPr>
        <p:spPr bwMode="auto">
          <a:xfrm rot="16200000">
            <a:off x="9182730" y="5728339"/>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188" fontAlgn="base">
              <a:spcBef>
                <a:spcPct val="0"/>
              </a:spcBef>
              <a:spcAft>
                <a:spcPct val="0"/>
              </a:spcAft>
              <a:defRPr/>
            </a:pPr>
            <a:endParaRPr lang="en-US" sz="1923">
              <a:gradFill>
                <a:gsLst>
                  <a:gs pos="0">
                    <a:srgbClr val="FFFFFF"/>
                  </a:gs>
                  <a:gs pos="100000">
                    <a:srgbClr val="FFFFFF"/>
                  </a:gs>
                </a:gsLst>
                <a:lin ang="5400000" scaled="0"/>
              </a:gradFill>
              <a:latin typeface="Segoe UI Semilight"/>
            </a:endParaRPr>
          </a:p>
        </p:txBody>
      </p:sp>
      <p:sp>
        <p:nvSpPr>
          <p:cNvPr id="50" name="TextBox 49">
            <a:extLst>
              <a:ext uri="{FF2B5EF4-FFF2-40B4-BE49-F238E27FC236}">
                <a16:creationId xmlns:a16="http://schemas.microsoft.com/office/drawing/2014/main" id="{16BB8A02-6A2D-46F5-9E33-9D6C2BBAE330}"/>
              </a:ext>
            </a:extLst>
          </p:cNvPr>
          <p:cNvSpPr txBox="1"/>
          <p:nvPr/>
        </p:nvSpPr>
        <p:spPr>
          <a:xfrm>
            <a:off x="4684042" y="4645144"/>
            <a:ext cx="2746163" cy="832765"/>
          </a:xfrm>
          <a:prstGeom prst="rect">
            <a:avLst/>
          </a:prstGeom>
          <a:noFill/>
        </p:spPr>
        <p:txBody>
          <a:bodyPr wrap="square" lIns="143428" tIns="143428" rIns="143428" bIns="143428" rtlCol="0" anchor="t">
            <a:spAutoFit/>
          </a:bodyPr>
          <a:lstStyle/>
          <a:p>
            <a:pPr algn="ctr" defTabSz="914462">
              <a:spcAft>
                <a:spcPts val="588"/>
              </a:spcAft>
            </a:pPr>
            <a:r>
              <a:rPr lang="en-US" dirty="0">
                <a:solidFill>
                  <a:srgbClr val="505050"/>
                </a:solidFill>
                <a:latin typeface="Segoe UI"/>
                <a:cs typeface="Segoe UI Semibold" panose="020B0702040204020203" pitchFamily="34" charset="0"/>
              </a:rPr>
              <a:t>Use familiar, open-source Docker CLI tools</a:t>
            </a:r>
          </a:p>
        </p:txBody>
      </p:sp>
      <p:sp>
        <p:nvSpPr>
          <p:cNvPr id="52" name="TextBox 51">
            <a:extLst>
              <a:ext uri="{FF2B5EF4-FFF2-40B4-BE49-F238E27FC236}">
                <a16:creationId xmlns:a16="http://schemas.microsoft.com/office/drawing/2014/main" id="{2FAFC99B-BD31-4182-B113-FE07D992D3C0}"/>
              </a:ext>
            </a:extLst>
          </p:cNvPr>
          <p:cNvSpPr txBox="1"/>
          <p:nvPr/>
        </p:nvSpPr>
        <p:spPr>
          <a:xfrm>
            <a:off x="7823274" y="4645144"/>
            <a:ext cx="2862936" cy="832765"/>
          </a:xfrm>
          <a:prstGeom prst="rect">
            <a:avLst/>
          </a:prstGeom>
          <a:noFill/>
        </p:spPr>
        <p:txBody>
          <a:bodyPr wrap="square" lIns="143428" tIns="143428" rIns="143428" bIns="143428" rtlCol="0" anchor="t">
            <a:spAutoFit/>
          </a:bodyPr>
          <a:lstStyle/>
          <a:p>
            <a:pPr algn="ctr" defTabSz="914462">
              <a:spcAft>
                <a:spcPts val="588"/>
              </a:spcAft>
            </a:pPr>
            <a:r>
              <a:rPr lang="en-US" dirty="0">
                <a:solidFill>
                  <a:srgbClr val="505050"/>
                </a:solidFill>
                <a:latin typeface="Segoe UI"/>
                <a:cs typeface="Segoe UI Semibold" panose="020B0702040204020203" pitchFamily="34" charset="0"/>
              </a:rPr>
              <a:t>Azure Container Registry geo-replication</a:t>
            </a:r>
          </a:p>
        </p:txBody>
      </p:sp>
      <p:sp>
        <p:nvSpPr>
          <p:cNvPr id="54" name="TextBox 53">
            <a:extLst>
              <a:ext uri="{FF2B5EF4-FFF2-40B4-BE49-F238E27FC236}">
                <a16:creationId xmlns:a16="http://schemas.microsoft.com/office/drawing/2014/main" id="{39C2433F-D62E-4A28-AF04-FD704E9C4602}"/>
              </a:ext>
            </a:extLst>
          </p:cNvPr>
          <p:cNvSpPr txBox="1"/>
          <p:nvPr/>
        </p:nvSpPr>
        <p:spPr>
          <a:xfrm>
            <a:off x="1416625" y="4645144"/>
            <a:ext cx="2885760" cy="832765"/>
          </a:xfrm>
          <a:prstGeom prst="rect">
            <a:avLst/>
          </a:prstGeom>
          <a:noFill/>
        </p:spPr>
        <p:txBody>
          <a:bodyPr wrap="square" lIns="143428" tIns="143428" rIns="143428" bIns="143428" rtlCol="0" anchor="t">
            <a:spAutoFit/>
          </a:bodyPr>
          <a:lstStyle/>
          <a:p>
            <a:pPr algn="ctr" defTabSz="914462">
              <a:spcAft>
                <a:spcPts val="588"/>
              </a:spcAft>
            </a:pPr>
            <a:r>
              <a:rPr lang="en-US" dirty="0">
                <a:solidFill>
                  <a:srgbClr val="505050"/>
                </a:solidFill>
                <a:latin typeface="Segoe UI"/>
                <a:cs typeface="Segoe UI Semibold" panose="020B0702040204020203" pitchFamily="34" charset="0"/>
              </a:rPr>
              <a:t>Manage images for all types of containers</a:t>
            </a:r>
          </a:p>
        </p:txBody>
      </p:sp>
      <p:cxnSp>
        <p:nvCxnSpPr>
          <p:cNvPr id="55" name="Straight Connector 54">
            <a:extLst>
              <a:ext uri="{FF2B5EF4-FFF2-40B4-BE49-F238E27FC236}">
                <a16:creationId xmlns:a16="http://schemas.microsoft.com/office/drawing/2014/main" id="{72F98A0B-4F2E-499E-9FFA-2E133BE26B82}"/>
              </a:ext>
            </a:extLst>
          </p:cNvPr>
          <p:cNvCxnSpPr>
            <a:cxnSpLocks/>
          </p:cNvCxnSpPr>
          <p:nvPr/>
        </p:nvCxnSpPr>
        <p:spPr>
          <a:xfrm>
            <a:off x="3052386" y="5800350"/>
            <a:ext cx="2811857"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5326A6F-D10A-4E62-95CE-E3D9F61D16FD}"/>
              </a:ext>
            </a:extLst>
          </p:cNvPr>
          <p:cNvCxnSpPr>
            <a:cxnSpLocks/>
          </p:cNvCxnSpPr>
          <p:nvPr/>
        </p:nvCxnSpPr>
        <p:spPr>
          <a:xfrm>
            <a:off x="6250005" y="5800350"/>
            <a:ext cx="2811857"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17" name="Graphic 116">
            <a:extLst>
              <a:ext uri="{FF2B5EF4-FFF2-40B4-BE49-F238E27FC236}">
                <a16:creationId xmlns:a16="http://schemas.microsoft.com/office/drawing/2014/main" id="{2830E91C-5699-4BA6-A780-26C33DBE72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25852" y="2409104"/>
            <a:ext cx="2067307" cy="2060925"/>
          </a:xfrm>
          <a:prstGeom prst="rect">
            <a:avLst/>
          </a:prstGeom>
        </p:spPr>
      </p:pic>
      <p:pic>
        <p:nvPicPr>
          <p:cNvPr id="118" name="Graphic 117">
            <a:extLst>
              <a:ext uri="{FF2B5EF4-FFF2-40B4-BE49-F238E27FC236}">
                <a16:creationId xmlns:a16="http://schemas.microsoft.com/office/drawing/2014/main" id="{CF7ECA7A-E096-4E72-8D37-4208CD32F38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9389" y="2528548"/>
            <a:ext cx="2970706" cy="1822036"/>
          </a:xfrm>
          <a:prstGeom prst="rect">
            <a:avLst/>
          </a:prstGeom>
        </p:spPr>
      </p:pic>
      <p:pic>
        <p:nvPicPr>
          <p:cNvPr id="119" name="Graphic 118">
            <a:extLst>
              <a:ext uri="{FF2B5EF4-FFF2-40B4-BE49-F238E27FC236}">
                <a16:creationId xmlns:a16="http://schemas.microsoft.com/office/drawing/2014/main" id="{F788F1BA-1E91-45FD-861D-33FFFC2B510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78677" y="2393947"/>
            <a:ext cx="2356893" cy="2091238"/>
          </a:xfrm>
          <a:prstGeom prst="rect">
            <a:avLst/>
          </a:prstGeom>
        </p:spPr>
      </p:pic>
      <p:sp>
        <p:nvSpPr>
          <p:cNvPr id="2" name="Rectangle 1">
            <a:extLst>
              <a:ext uri="{FF2B5EF4-FFF2-40B4-BE49-F238E27FC236}">
                <a16:creationId xmlns:a16="http://schemas.microsoft.com/office/drawing/2014/main" id="{70CC514B-DB53-7B47-8684-78389F9306E4}"/>
              </a:ext>
            </a:extLst>
          </p:cNvPr>
          <p:cNvSpPr/>
          <p:nvPr/>
        </p:nvSpPr>
        <p:spPr>
          <a:xfrm>
            <a:off x="4627155" y="6355396"/>
            <a:ext cx="3028778" cy="369332"/>
          </a:xfrm>
          <a:prstGeom prst="rect">
            <a:avLst/>
          </a:prstGeom>
        </p:spPr>
        <p:txBody>
          <a:bodyPr wrap="none">
            <a:spAutoFit/>
          </a:bodyPr>
          <a:lstStyle/>
          <a:p>
            <a:r>
              <a:rPr lang="en-US" dirty="0"/>
              <a:t>https://</a:t>
            </a:r>
            <a:r>
              <a:rPr lang="en-US" dirty="0" err="1"/>
              <a:t>aka.ms</a:t>
            </a:r>
            <a:r>
              <a:rPr lang="en-US" dirty="0"/>
              <a:t>/</a:t>
            </a:r>
            <a:r>
              <a:rPr lang="en-US" dirty="0" err="1"/>
              <a:t>acr</a:t>
            </a:r>
            <a:r>
              <a:rPr lang="en-US" dirty="0"/>
              <a:t>/roadmap</a:t>
            </a:r>
          </a:p>
        </p:txBody>
      </p:sp>
    </p:spTree>
    <p:extLst>
      <p:ext uri="{BB962C8B-B14F-4D97-AF65-F5344CB8AC3E}">
        <p14:creationId xmlns:p14="http://schemas.microsoft.com/office/powerpoint/2010/main" val="180106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3D992-F55E-124C-8240-2CE2972654B1}"/>
              </a:ext>
            </a:extLst>
          </p:cNvPr>
          <p:cNvSpPr>
            <a:spLocks noGrp="1"/>
          </p:cNvSpPr>
          <p:nvPr>
            <p:ph type="ctrTitle"/>
          </p:nvPr>
        </p:nvSpPr>
        <p:spPr>
          <a:xfrm>
            <a:off x="1524066" y="1122396"/>
            <a:ext cx="9143870" cy="1332951"/>
          </a:xfrm>
        </p:spPr>
        <p:txBody>
          <a:bodyPr/>
          <a:lstStyle/>
          <a:p>
            <a:r>
              <a:rPr lang="en-US" dirty="0"/>
              <a:t>ACR Tasks</a:t>
            </a:r>
          </a:p>
        </p:txBody>
      </p:sp>
      <p:sp>
        <p:nvSpPr>
          <p:cNvPr id="3" name="Subtitle 2">
            <a:extLst>
              <a:ext uri="{FF2B5EF4-FFF2-40B4-BE49-F238E27FC236}">
                <a16:creationId xmlns:a16="http://schemas.microsoft.com/office/drawing/2014/main" id="{1DEF442D-7A1D-1A43-B5CA-8C9BCF868A43}"/>
              </a:ext>
            </a:extLst>
          </p:cNvPr>
          <p:cNvSpPr>
            <a:spLocks noGrp="1"/>
          </p:cNvSpPr>
          <p:nvPr>
            <p:ph type="subTitle" idx="1"/>
          </p:nvPr>
        </p:nvSpPr>
        <p:spPr>
          <a:xfrm>
            <a:off x="1524000" y="3602036"/>
            <a:ext cx="9144000" cy="845947"/>
          </a:xfrm>
        </p:spPr>
        <p:txBody>
          <a:bodyPr/>
          <a:lstStyle/>
          <a:p>
            <a:r>
              <a:rPr lang="en-US" dirty="0"/>
              <a:t>A feature of </a:t>
            </a:r>
            <a:br>
              <a:rPr lang="en-US" dirty="0"/>
            </a:br>
            <a:r>
              <a:rPr lang="en-US" dirty="0"/>
              <a:t>Azure Container Registry</a:t>
            </a:r>
          </a:p>
        </p:txBody>
      </p:sp>
      <p:pic>
        <p:nvPicPr>
          <p:cNvPr id="4" name="Graphic 3">
            <a:extLst>
              <a:ext uri="{FF2B5EF4-FFF2-40B4-BE49-F238E27FC236}">
                <a16:creationId xmlns:a16="http://schemas.microsoft.com/office/drawing/2014/main" id="{D26BB802-18D4-224F-99A9-9EC5EA4FA7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 y="1774536"/>
            <a:ext cx="3654999" cy="3654999"/>
          </a:xfrm>
          <a:prstGeom prst="rect">
            <a:avLst/>
          </a:prstGeom>
        </p:spPr>
      </p:pic>
      <p:sp>
        <p:nvSpPr>
          <p:cNvPr id="7" name="Subtitle 2">
            <a:extLst>
              <a:ext uri="{FF2B5EF4-FFF2-40B4-BE49-F238E27FC236}">
                <a16:creationId xmlns:a16="http://schemas.microsoft.com/office/drawing/2014/main" id="{277EB02C-0DA5-3E44-B914-1E7495C76083}"/>
              </a:ext>
            </a:extLst>
          </p:cNvPr>
          <p:cNvSpPr txBox="1">
            <a:spLocks/>
          </p:cNvSpPr>
          <p:nvPr/>
        </p:nvSpPr>
        <p:spPr>
          <a:xfrm>
            <a:off x="1553760" y="4661889"/>
            <a:ext cx="9143870" cy="1655739"/>
          </a:xfrm>
          <a:prstGeom prst="rect">
            <a:avLst/>
          </a:prstGeom>
        </p:spPr>
        <p:txBody>
          <a:bodyPr vert="horz" lIns="91438" tIns="45719" rIns="91438" bIns="45719"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hlinkClick r:id="rId5"/>
              </a:rPr>
              <a:t>aka.ms/acr/tasks</a:t>
            </a:r>
            <a:endParaRPr lang="en-US" dirty="0"/>
          </a:p>
        </p:txBody>
      </p:sp>
      <p:pic>
        <p:nvPicPr>
          <p:cNvPr id="8" name="Graphic 7">
            <a:extLst>
              <a:ext uri="{FF2B5EF4-FFF2-40B4-BE49-F238E27FC236}">
                <a16:creationId xmlns:a16="http://schemas.microsoft.com/office/drawing/2014/main" id="{201C326F-166E-964D-A884-F34953B090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44870" y="1225317"/>
            <a:ext cx="4753438" cy="4753438"/>
          </a:xfrm>
          <a:prstGeom prst="rect">
            <a:avLst/>
          </a:prstGeom>
        </p:spPr>
      </p:pic>
      <p:sp>
        <p:nvSpPr>
          <p:cNvPr id="9" name="Subtitle 2">
            <a:extLst>
              <a:ext uri="{FF2B5EF4-FFF2-40B4-BE49-F238E27FC236}">
                <a16:creationId xmlns:a16="http://schemas.microsoft.com/office/drawing/2014/main" id="{061302C0-45B2-47AE-BFC1-2CFFB8936799}"/>
              </a:ext>
            </a:extLst>
          </p:cNvPr>
          <p:cNvSpPr txBox="1">
            <a:spLocks/>
          </p:cNvSpPr>
          <p:nvPr/>
        </p:nvSpPr>
        <p:spPr>
          <a:xfrm>
            <a:off x="1404461" y="5623583"/>
            <a:ext cx="9144000" cy="919818"/>
          </a:xfrm>
          <a:prstGeom prst="rect">
            <a:avLst/>
          </a:prstGeom>
        </p:spPr>
        <p:txBody>
          <a:bodyPr vert="horz" wrap="square" lIns="143446" tIns="89654" rIns="143446" bIns="89654" rtlCol="0">
            <a:spAutoFit/>
          </a:bodyPr>
          <a:lstStyle>
            <a:lvl1pPr marL="0" marR="0" indent="0" algn="ctr" defTabSz="932384" rtl="0" eaLnBrk="1" fontAlgn="auto" latinLnBrk="0" hangingPunct="1">
              <a:lnSpc>
                <a:spcPct val="90000"/>
              </a:lnSpc>
              <a:spcBef>
                <a:spcPct val="20000"/>
              </a:spcBef>
              <a:spcAft>
                <a:spcPts val="0"/>
              </a:spcAft>
              <a:buClrTx/>
              <a:buSzPct val="90000"/>
              <a:buFont typeface="Arial" pitchFamily="34" charset="0"/>
              <a:buNone/>
              <a:tabLst/>
              <a:defRPr sz="2448" kern="1200" spc="0" baseline="0">
                <a:gradFill>
                  <a:gsLst>
                    <a:gs pos="1250">
                      <a:schemeClr val="tx1"/>
                    </a:gs>
                    <a:gs pos="100000">
                      <a:schemeClr val="tx1"/>
                    </a:gs>
                  </a:gsLst>
                  <a:lin ang="5400000" scaled="0"/>
                </a:gradFill>
                <a:latin typeface="+mj-lt"/>
                <a:ea typeface="+mn-ea"/>
                <a:cs typeface="+mn-cs"/>
              </a:defRPr>
            </a:lvl1pPr>
            <a:lvl2pPr marL="466298" marR="0" indent="0" algn="ctr" defTabSz="93238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2pPr>
            <a:lvl3pPr marL="932597" marR="0" indent="0" algn="ctr" defTabSz="932384" rtl="0" eaLnBrk="1" fontAlgn="auto" latinLnBrk="0" hangingPunct="1">
              <a:lnSpc>
                <a:spcPct val="90000"/>
              </a:lnSpc>
              <a:spcBef>
                <a:spcPct val="20000"/>
              </a:spcBef>
              <a:spcAft>
                <a:spcPts val="0"/>
              </a:spcAft>
              <a:buClrTx/>
              <a:buSzPct val="90000"/>
              <a:buFont typeface="Arial" pitchFamily="34" charset="0"/>
              <a:buNone/>
              <a:tabLst/>
              <a:defRPr sz="1836" kern="1200" spc="0" baseline="0">
                <a:gradFill>
                  <a:gsLst>
                    <a:gs pos="1250">
                      <a:schemeClr val="tx1"/>
                    </a:gs>
                    <a:gs pos="100000">
                      <a:schemeClr val="tx1"/>
                    </a:gs>
                  </a:gsLst>
                  <a:lin ang="5400000" scaled="0"/>
                </a:gradFill>
                <a:latin typeface="+mn-lt"/>
                <a:ea typeface="+mn-ea"/>
                <a:cs typeface="+mn-cs"/>
              </a:defRPr>
            </a:lvl3pPr>
            <a:lvl4pPr marL="1398895" marR="0" indent="0" algn="ctr" defTabSz="932384" rtl="0" eaLnBrk="1" fontAlgn="auto" latinLnBrk="0" hangingPunct="1">
              <a:lnSpc>
                <a:spcPct val="90000"/>
              </a:lnSpc>
              <a:spcBef>
                <a:spcPct val="20000"/>
              </a:spcBef>
              <a:spcAft>
                <a:spcPts val="0"/>
              </a:spcAft>
              <a:buClrTx/>
              <a:buSzPct val="90000"/>
              <a:buFont typeface="Arial" pitchFamily="34" charset="0"/>
              <a:buNone/>
              <a:tabLst/>
              <a:defRPr sz="1632" kern="1200" spc="0" baseline="0">
                <a:gradFill>
                  <a:gsLst>
                    <a:gs pos="1250">
                      <a:schemeClr val="tx1"/>
                    </a:gs>
                    <a:gs pos="100000">
                      <a:schemeClr val="tx1"/>
                    </a:gs>
                  </a:gsLst>
                  <a:lin ang="5400000" scaled="0"/>
                </a:gradFill>
                <a:latin typeface="+mn-lt"/>
                <a:ea typeface="+mn-ea"/>
                <a:cs typeface="+mn-cs"/>
              </a:defRPr>
            </a:lvl4pPr>
            <a:lvl5pPr marL="1865193" marR="0" indent="0" algn="ctr" defTabSz="932384" rtl="0" eaLnBrk="1" fontAlgn="auto" latinLnBrk="0" hangingPunct="1">
              <a:lnSpc>
                <a:spcPct val="90000"/>
              </a:lnSpc>
              <a:spcBef>
                <a:spcPct val="20000"/>
              </a:spcBef>
              <a:spcAft>
                <a:spcPts val="0"/>
              </a:spcAft>
              <a:buClrTx/>
              <a:buSzPct val="90000"/>
              <a:buFont typeface="Arial" pitchFamily="34" charset="0"/>
              <a:buNone/>
              <a:tabLst/>
              <a:defRPr sz="1632" kern="1200" spc="0" baseline="0">
                <a:gradFill>
                  <a:gsLst>
                    <a:gs pos="1250">
                      <a:schemeClr val="tx1"/>
                    </a:gs>
                    <a:gs pos="100000">
                      <a:schemeClr val="tx1"/>
                    </a:gs>
                  </a:gsLst>
                  <a:lin ang="5400000" scaled="0"/>
                </a:gradFill>
                <a:latin typeface="+mn-lt"/>
                <a:ea typeface="+mn-ea"/>
                <a:cs typeface="+mn-cs"/>
              </a:defRPr>
            </a:lvl5pPr>
            <a:lvl6pPr marL="2331491" indent="0" algn="ctr" defTabSz="932384" rtl="0" eaLnBrk="1" latinLnBrk="0" hangingPunct="1">
              <a:spcBef>
                <a:spcPct val="20000"/>
              </a:spcBef>
              <a:buFont typeface="Arial" pitchFamily="34" charset="0"/>
              <a:buNone/>
              <a:defRPr sz="1632" kern="1200">
                <a:solidFill>
                  <a:schemeClr val="tx1"/>
                </a:solidFill>
                <a:latin typeface="+mn-lt"/>
                <a:ea typeface="+mn-ea"/>
                <a:cs typeface="+mn-cs"/>
              </a:defRPr>
            </a:lvl6pPr>
            <a:lvl7pPr marL="2797790" indent="0" algn="ctr" defTabSz="932384" rtl="0" eaLnBrk="1" latinLnBrk="0" hangingPunct="1">
              <a:spcBef>
                <a:spcPct val="20000"/>
              </a:spcBef>
              <a:buFont typeface="Arial" pitchFamily="34" charset="0"/>
              <a:buNone/>
              <a:defRPr sz="1632" kern="1200">
                <a:solidFill>
                  <a:schemeClr val="tx1"/>
                </a:solidFill>
                <a:latin typeface="+mn-lt"/>
                <a:ea typeface="+mn-ea"/>
                <a:cs typeface="+mn-cs"/>
              </a:defRPr>
            </a:lvl7pPr>
            <a:lvl8pPr marL="3264088" indent="0" algn="ctr" defTabSz="932384" rtl="0" eaLnBrk="1" latinLnBrk="0" hangingPunct="1">
              <a:spcBef>
                <a:spcPct val="20000"/>
              </a:spcBef>
              <a:buFont typeface="Arial" pitchFamily="34" charset="0"/>
              <a:buNone/>
              <a:defRPr sz="1632" kern="1200">
                <a:solidFill>
                  <a:schemeClr val="tx1"/>
                </a:solidFill>
                <a:latin typeface="+mn-lt"/>
                <a:ea typeface="+mn-ea"/>
                <a:cs typeface="+mn-cs"/>
              </a:defRPr>
            </a:lvl8pPr>
            <a:lvl9pPr marL="3730386" indent="0" algn="ctr" defTabSz="932384" rtl="0" eaLnBrk="1" latinLnBrk="0" hangingPunct="1">
              <a:spcBef>
                <a:spcPct val="20000"/>
              </a:spcBef>
              <a:buFont typeface="Arial" pitchFamily="34" charset="0"/>
              <a:buNone/>
              <a:defRPr sz="1632" kern="1200">
                <a:solidFill>
                  <a:schemeClr val="tx1"/>
                </a:solidFill>
                <a:latin typeface="+mn-lt"/>
                <a:ea typeface="+mn-ea"/>
                <a:cs typeface="+mn-cs"/>
              </a:defRPr>
            </a:lvl9pPr>
          </a:lstStyle>
          <a:p>
            <a:r>
              <a:rPr lang="en-US" sz="2400" dirty="0"/>
              <a:t>Providing OS &amp; Framework Patching</a:t>
            </a:r>
          </a:p>
          <a:p>
            <a:r>
              <a:rPr lang="en-US" sz="2400" dirty="0"/>
              <a:t>Task execution of a graph of containers</a:t>
            </a:r>
          </a:p>
        </p:txBody>
      </p:sp>
    </p:spTree>
    <p:extLst>
      <p:ext uri="{BB962C8B-B14F-4D97-AF65-F5344CB8AC3E}">
        <p14:creationId xmlns:p14="http://schemas.microsoft.com/office/powerpoint/2010/main" val="2603775197"/>
      </p:ext>
    </p:extLst>
  </p:cSld>
  <p:clrMapOvr>
    <a:masterClrMapping/>
  </p:clrMapOvr>
  <p:transition advTm="2474">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102" name="Group 101">
            <a:extLst>
              <a:ext uri="{FF2B5EF4-FFF2-40B4-BE49-F238E27FC236}">
                <a16:creationId xmlns:a16="http://schemas.microsoft.com/office/drawing/2014/main" id="{93102F3E-EC82-412A-B3F8-430555B44DB5}"/>
              </a:ext>
            </a:extLst>
          </p:cNvPr>
          <p:cNvGrpSpPr/>
          <p:nvPr/>
        </p:nvGrpSpPr>
        <p:grpSpPr>
          <a:xfrm>
            <a:off x="-221782" y="4494887"/>
            <a:ext cx="12896211" cy="2694796"/>
            <a:chOff x="-359166" y="3595461"/>
            <a:chExt cx="13154807" cy="2748832"/>
          </a:xfrm>
        </p:grpSpPr>
        <p:grpSp>
          <p:nvGrpSpPr>
            <p:cNvPr id="103" name="Group 102">
              <a:extLst>
                <a:ext uri="{FF2B5EF4-FFF2-40B4-BE49-F238E27FC236}">
                  <a16:creationId xmlns:a16="http://schemas.microsoft.com/office/drawing/2014/main" id="{7AEAC7E1-78D3-43E9-BF28-423E83BA1AFA}"/>
                </a:ext>
              </a:extLst>
            </p:cNvPr>
            <p:cNvGrpSpPr/>
            <p:nvPr/>
          </p:nvGrpSpPr>
          <p:grpSpPr>
            <a:xfrm>
              <a:off x="-359166" y="4877425"/>
              <a:ext cx="13154807" cy="1466868"/>
              <a:chOff x="-359166" y="1894404"/>
              <a:chExt cx="13154807" cy="1466868"/>
            </a:xfrm>
          </p:grpSpPr>
          <p:grpSp>
            <p:nvGrpSpPr>
              <p:cNvPr id="245" name="Group 244">
                <a:extLst>
                  <a:ext uri="{FF2B5EF4-FFF2-40B4-BE49-F238E27FC236}">
                    <a16:creationId xmlns:a16="http://schemas.microsoft.com/office/drawing/2014/main" id="{E4F66ACC-56CF-4499-843E-520025DD76A8}"/>
                  </a:ext>
                </a:extLst>
              </p:cNvPr>
              <p:cNvGrpSpPr/>
              <p:nvPr/>
            </p:nvGrpSpPr>
            <p:grpSpPr>
              <a:xfrm>
                <a:off x="166743" y="2868963"/>
                <a:ext cx="12106163" cy="492309"/>
                <a:chOff x="166743" y="3220231"/>
                <a:chExt cx="12106163" cy="492309"/>
              </a:xfrm>
              <a:noFill/>
            </p:grpSpPr>
            <p:sp>
              <p:nvSpPr>
                <p:cNvPr id="287" name="Hexagon 286">
                  <a:extLst>
                    <a:ext uri="{FF2B5EF4-FFF2-40B4-BE49-F238E27FC236}">
                      <a16:creationId xmlns:a16="http://schemas.microsoft.com/office/drawing/2014/main" id="{2D4BF345-2FC8-42AD-881B-5EEA31559E8E}"/>
                    </a:ext>
                  </a:extLst>
                </p:cNvPr>
                <p:cNvSpPr/>
                <p:nvPr/>
              </p:nvSpPr>
              <p:spPr bwMode="auto">
                <a:xfrm>
                  <a:off x="166743" y="3220231"/>
                  <a:ext cx="571079" cy="492309"/>
                </a:xfrm>
                <a:prstGeom prst="hexagon">
                  <a:avLst/>
                </a:prstGeom>
                <a:grp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88" name="Hexagon 287">
                  <a:extLst>
                    <a:ext uri="{FF2B5EF4-FFF2-40B4-BE49-F238E27FC236}">
                      <a16:creationId xmlns:a16="http://schemas.microsoft.com/office/drawing/2014/main" id="{CF80C485-2940-406D-BF1E-D42A10DC9D6A}"/>
                    </a:ext>
                  </a:extLst>
                </p:cNvPr>
                <p:cNvSpPr/>
                <p:nvPr/>
              </p:nvSpPr>
              <p:spPr bwMode="auto">
                <a:xfrm>
                  <a:off x="1215387" y="3220231"/>
                  <a:ext cx="571079" cy="492309"/>
                </a:xfrm>
                <a:prstGeom prst="hexagon">
                  <a:avLst/>
                </a:prstGeom>
                <a:grp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89" name="Hexagon 288">
                  <a:extLst>
                    <a:ext uri="{FF2B5EF4-FFF2-40B4-BE49-F238E27FC236}">
                      <a16:creationId xmlns:a16="http://schemas.microsoft.com/office/drawing/2014/main" id="{3AC54863-39EE-4B78-9E04-64076754E5D7}"/>
                    </a:ext>
                  </a:extLst>
                </p:cNvPr>
                <p:cNvSpPr/>
                <p:nvPr/>
              </p:nvSpPr>
              <p:spPr bwMode="auto">
                <a:xfrm>
                  <a:off x="2264031" y="3220231"/>
                  <a:ext cx="571079" cy="492309"/>
                </a:xfrm>
                <a:prstGeom prst="hexagon">
                  <a:avLst/>
                </a:prstGeom>
                <a:grp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90" name="Hexagon 289">
                  <a:extLst>
                    <a:ext uri="{FF2B5EF4-FFF2-40B4-BE49-F238E27FC236}">
                      <a16:creationId xmlns:a16="http://schemas.microsoft.com/office/drawing/2014/main" id="{2320DF2F-0207-4A4B-BC3E-99454C39080F}"/>
                    </a:ext>
                  </a:extLst>
                </p:cNvPr>
                <p:cNvSpPr/>
                <p:nvPr/>
              </p:nvSpPr>
              <p:spPr bwMode="auto">
                <a:xfrm>
                  <a:off x="3312675" y="3220231"/>
                  <a:ext cx="571079" cy="492309"/>
                </a:xfrm>
                <a:prstGeom prst="hexagon">
                  <a:avLst/>
                </a:prstGeom>
                <a:grp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91" name="Hexagon 290">
                  <a:extLst>
                    <a:ext uri="{FF2B5EF4-FFF2-40B4-BE49-F238E27FC236}">
                      <a16:creationId xmlns:a16="http://schemas.microsoft.com/office/drawing/2014/main" id="{E9E3D794-58DD-4122-A2F9-F778FC6890F6}"/>
                    </a:ext>
                  </a:extLst>
                </p:cNvPr>
                <p:cNvSpPr/>
                <p:nvPr/>
              </p:nvSpPr>
              <p:spPr bwMode="auto">
                <a:xfrm>
                  <a:off x="4361319" y="3220231"/>
                  <a:ext cx="571079" cy="492309"/>
                </a:xfrm>
                <a:prstGeom prst="hexagon">
                  <a:avLst/>
                </a:prstGeom>
                <a:grp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92" name="Hexagon 291">
                  <a:extLst>
                    <a:ext uri="{FF2B5EF4-FFF2-40B4-BE49-F238E27FC236}">
                      <a16:creationId xmlns:a16="http://schemas.microsoft.com/office/drawing/2014/main" id="{1EEFD3AC-973B-40F5-874A-34AD831C3D3F}"/>
                    </a:ext>
                  </a:extLst>
                </p:cNvPr>
                <p:cNvSpPr/>
                <p:nvPr/>
              </p:nvSpPr>
              <p:spPr bwMode="auto">
                <a:xfrm>
                  <a:off x="5409963" y="3220231"/>
                  <a:ext cx="571079" cy="492309"/>
                </a:xfrm>
                <a:prstGeom prst="hexagon">
                  <a:avLst/>
                </a:prstGeom>
                <a:grp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93" name="Hexagon 292">
                  <a:extLst>
                    <a:ext uri="{FF2B5EF4-FFF2-40B4-BE49-F238E27FC236}">
                      <a16:creationId xmlns:a16="http://schemas.microsoft.com/office/drawing/2014/main" id="{0FE2F3E8-DA6B-4068-99A5-413A185F539A}"/>
                    </a:ext>
                  </a:extLst>
                </p:cNvPr>
                <p:cNvSpPr/>
                <p:nvPr/>
              </p:nvSpPr>
              <p:spPr bwMode="auto">
                <a:xfrm>
                  <a:off x="6458607" y="3220231"/>
                  <a:ext cx="571079" cy="492309"/>
                </a:xfrm>
                <a:prstGeom prst="hexagon">
                  <a:avLst/>
                </a:prstGeom>
                <a:grp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94" name="Hexagon 293">
                  <a:extLst>
                    <a:ext uri="{FF2B5EF4-FFF2-40B4-BE49-F238E27FC236}">
                      <a16:creationId xmlns:a16="http://schemas.microsoft.com/office/drawing/2014/main" id="{75B1FD42-49BA-4C21-925C-310A092097FB}"/>
                    </a:ext>
                  </a:extLst>
                </p:cNvPr>
                <p:cNvSpPr/>
                <p:nvPr/>
              </p:nvSpPr>
              <p:spPr bwMode="auto">
                <a:xfrm>
                  <a:off x="7507251" y="3220231"/>
                  <a:ext cx="571079" cy="492309"/>
                </a:xfrm>
                <a:prstGeom prst="hexagon">
                  <a:avLst/>
                </a:prstGeom>
                <a:grp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95" name="Hexagon 294">
                  <a:extLst>
                    <a:ext uri="{FF2B5EF4-FFF2-40B4-BE49-F238E27FC236}">
                      <a16:creationId xmlns:a16="http://schemas.microsoft.com/office/drawing/2014/main" id="{3BA01062-E514-499F-BC36-EBAAFCB906EB}"/>
                    </a:ext>
                  </a:extLst>
                </p:cNvPr>
                <p:cNvSpPr/>
                <p:nvPr/>
              </p:nvSpPr>
              <p:spPr bwMode="auto">
                <a:xfrm>
                  <a:off x="8555895" y="3220231"/>
                  <a:ext cx="571079" cy="492309"/>
                </a:xfrm>
                <a:prstGeom prst="hexagon">
                  <a:avLst/>
                </a:prstGeom>
                <a:grp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96" name="Hexagon 295">
                  <a:extLst>
                    <a:ext uri="{FF2B5EF4-FFF2-40B4-BE49-F238E27FC236}">
                      <a16:creationId xmlns:a16="http://schemas.microsoft.com/office/drawing/2014/main" id="{25CFEF01-775A-47D0-BC83-92DB16195028}"/>
                    </a:ext>
                  </a:extLst>
                </p:cNvPr>
                <p:cNvSpPr/>
                <p:nvPr/>
              </p:nvSpPr>
              <p:spPr bwMode="auto">
                <a:xfrm>
                  <a:off x="9604539" y="3220231"/>
                  <a:ext cx="571079" cy="492309"/>
                </a:xfrm>
                <a:prstGeom prst="hexagon">
                  <a:avLst/>
                </a:prstGeom>
                <a:grp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97" name="Hexagon 296">
                  <a:extLst>
                    <a:ext uri="{FF2B5EF4-FFF2-40B4-BE49-F238E27FC236}">
                      <a16:creationId xmlns:a16="http://schemas.microsoft.com/office/drawing/2014/main" id="{F4B785E4-E16D-4A24-B741-D7409FDB1FBB}"/>
                    </a:ext>
                  </a:extLst>
                </p:cNvPr>
                <p:cNvSpPr/>
                <p:nvPr/>
              </p:nvSpPr>
              <p:spPr bwMode="auto">
                <a:xfrm>
                  <a:off x="10653183" y="3220231"/>
                  <a:ext cx="571079" cy="492309"/>
                </a:xfrm>
                <a:prstGeom prst="hexagon">
                  <a:avLst/>
                </a:prstGeom>
                <a:grp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98" name="Hexagon 297">
                  <a:extLst>
                    <a:ext uri="{FF2B5EF4-FFF2-40B4-BE49-F238E27FC236}">
                      <a16:creationId xmlns:a16="http://schemas.microsoft.com/office/drawing/2014/main" id="{BEF45E0E-F0D4-419A-9C35-587EF93EEAF0}"/>
                    </a:ext>
                  </a:extLst>
                </p:cNvPr>
                <p:cNvSpPr/>
                <p:nvPr/>
              </p:nvSpPr>
              <p:spPr bwMode="auto">
                <a:xfrm>
                  <a:off x="11701827" y="3220231"/>
                  <a:ext cx="571079" cy="492309"/>
                </a:xfrm>
                <a:prstGeom prst="hexagon">
                  <a:avLst/>
                </a:prstGeom>
                <a:grp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grpSp>
          <p:grpSp>
            <p:nvGrpSpPr>
              <p:cNvPr id="246" name="Group 245">
                <a:extLst>
                  <a:ext uri="{FF2B5EF4-FFF2-40B4-BE49-F238E27FC236}">
                    <a16:creationId xmlns:a16="http://schemas.microsoft.com/office/drawing/2014/main" id="{0830FF60-814B-4966-9DBB-EF6582F5CA1D}"/>
                  </a:ext>
                </a:extLst>
              </p:cNvPr>
              <p:cNvGrpSpPr/>
              <p:nvPr/>
            </p:nvGrpSpPr>
            <p:grpSpPr>
              <a:xfrm>
                <a:off x="-359166" y="1894404"/>
                <a:ext cx="12106163" cy="492309"/>
                <a:chOff x="-359166" y="1894404"/>
                <a:chExt cx="12106163" cy="492309"/>
              </a:xfrm>
            </p:grpSpPr>
            <p:sp>
              <p:nvSpPr>
                <p:cNvPr id="275" name="Hexagon 274">
                  <a:extLst>
                    <a:ext uri="{FF2B5EF4-FFF2-40B4-BE49-F238E27FC236}">
                      <a16:creationId xmlns:a16="http://schemas.microsoft.com/office/drawing/2014/main" id="{83361732-A358-47AF-A179-DC75F58B8FC4}"/>
                    </a:ext>
                  </a:extLst>
                </p:cNvPr>
                <p:cNvSpPr/>
                <p:nvPr/>
              </p:nvSpPr>
              <p:spPr bwMode="auto">
                <a:xfrm>
                  <a:off x="-359166" y="189440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76" name="Hexagon 275">
                  <a:extLst>
                    <a:ext uri="{FF2B5EF4-FFF2-40B4-BE49-F238E27FC236}">
                      <a16:creationId xmlns:a16="http://schemas.microsoft.com/office/drawing/2014/main" id="{EAF45462-1C8C-4D03-BF27-B708CBAA419F}"/>
                    </a:ext>
                  </a:extLst>
                </p:cNvPr>
                <p:cNvSpPr/>
                <p:nvPr/>
              </p:nvSpPr>
              <p:spPr bwMode="auto">
                <a:xfrm>
                  <a:off x="689478" y="189440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77" name="Hexagon 276">
                  <a:extLst>
                    <a:ext uri="{FF2B5EF4-FFF2-40B4-BE49-F238E27FC236}">
                      <a16:creationId xmlns:a16="http://schemas.microsoft.com/office/drawing/2014/main" id="{AAFA62B8-A60C-4F31-B50F-AA82187CCDC0}"/>
                    </a:ext>
                  </a:extLst>
                </p:cNvPr>
                <p:cNvSpPr/>
                <p:nvPr/>
              </p:nvSpPr>
              <p:spPr bwMode="auto">
                <a:xfrm>
                  <a:off x="1738122" y="189440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78" name="Hexagon 277">
                  <a:extLst>
                    <a:ext uri="{FF2B5EF4-FFF2-40B4-BE49-F238E27FC236}">
                      <a16:creationId xmlns:a16="http://schemas.microsoft.com/office/drawing/2014/main" id="{C9A8F7B0-ECA5-454E-BA75-C77AB81F56ED}"/>
                    </a:ext>
                  </a:extLst>
                </p:cNvPr>
                <p:cNvSpPr/>
                <p:nvPr/>
              </p:nvSpPr>
              <p:spPr bwMode="auto">
                <a:xfrm>
                  <a:off x="2786766" y="189440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79" name="Hexagon 278">
                  <a:extLst>
                    <a:ext uri="{FF2B5EF4-FFF2-40B4-BE49-F238E27FC236}">
                      <a16:creationId xmlns:a16="http://schemas.microsoft.com/office/drawing/2014/main" id="{913B6A90-6DAE-4E98-88A0-A65594EBDC1F}"/>
                    </a:ext>
                  </a:extLst>
                </p:cNvPr>
                <p:cNvSpPr/>
                <p:nvPr/>
              </p:nvSpPr>
              <p:spPr bwMode="auto">
                <a:xfrm>
                  <a:off x="3835410" y="189440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80" name="Hexagon 279">
                  <a:extLst>
                    <a:ext uri="{FF2B5EF4-FFF2-40B4-BE49-F238E27FC236}">
                      <a16:creationId xmlns:a16="http://schemas.microsoft.com/office/drawing/2014/main" id="{8AE91E10-1D86-4884-9D05-A55A7259D318}"/>
                    </a:ext>
                  </a:extLst>
                </p:cNvPr>
                <p:cNvSpPr/>
                <p:nvPr/>
              </p:nvSpPr>
              <p:spPr bwMode="auto">
                <a:xfrm>
                  <a:off x="4884054" y="189440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81" name="Hexagon 280">
                  <a:extLst>
                    <a:ext uri="{FF2B5EF4-FFF2-40B4-BE49-F238E27FC236}">
                      <a16:creationId xmlns:a16="http://schemas.microsoft.com/office/drawing/2014/main" id="{9C9D6AB7-7F42-4F9F-BCC9-BB6679AB9539}"/>
                    </a:ext>
                  </a:extLst>
                </p:cNvPr>
                <p:cNvSpPr/>
                <p:nvPr/>
              </p:nvSpPr>
              <p:spPr bwMode="auto">
                <a:xfrm>
                  <a:off x="5932698" y="189440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82" name="Hexagon 281">
                  <a:extLst>
                    <a:ext uri="{FF2B5EF4-FFF2-40B4-BE49-F238E27FC236}">
                      <a16:creationId xmlns:a16="http://schemas.microsoft.com/office/drawing/2014/main" id="{60F6ED91-ABF8-4096-87C8-0372028E10E2}"/>
                    </a:ext>
                  </a:extLst>
                </p:cNvPr>
                <p:cNvSpPr/>
                <p:nvPr/>
              </p:nvSpPr>
              <p:spPr bwMode="auto">
                <a:xfrm>
                  <a:off x="6981342" y="189440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83" name="Hexagon 282">
                  <a:extLst>
                    <a:ext uri="{FF2B5EF4-FFF2-40B4-BE49-F238E27FC236}">
                      <a16:creationId xmlns:a16="http://schemas.microsoft.com/office/drawing/2014/main" id="{DC22179B-9455-4189-A235-86F9F7902413}"/>
                    </a:ext>
                  </a:extLst>
                </p:cNvPr>
                <p:cNvSpPr/>
                <p:nvPr/>
              </p:nvSpPr>
              <p:spPr bwMode="auto">
                <a:xfrm>
                  <a:off x="8029986" y="189440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84" name="Hexagon 283">
                  <a:extLst>
                    <a:ext uri="{FF2B5EF4-FFF2-40B4-BE49-F238E27FC236}">
                      <a16:creationId xmlns:a16="http://schemas.microsoft.com/office/drawing/2014/main" id="{E0A9F2CE-A8CD-41B6-8854-037AF2AAFA1C}"/>
                    </a:ext>
                  </a:extLst>
                </p:cNvPr>
                <p:cNvSpPr/>
                <p:nvPr/>
              </p:nvSpPr>
              <p:spPr bwMode="auto">
                <a:xfrm>
                  <a:off x="9078630" y="189440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85" name="Hexagon 284">
                  <a:extLst>
                    <a:ext uri="{FF2B5EF4-FFF2-40B4-BE49-F238E27FC236}">
                      <a16:creationId xmlns:a16="http://schemas.microsoft.com/office/drawing/2014/main" id="{65D3C7FD-27D2-4519-A8FB-E4B26805F31F}"/>
                    </a:ext>
                  </a:extLst>
                </p:cNvPr>
                <p:cNvSpPr/>
                <p:nvPr/>
              </p:nvSpPr>
              <p:spPr bwMode="auto">
                <a:xfrm>
                  <a:off x="10127274" y="189440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86" name="Hexagon 285">
                  <a:extLst>
                    <a:ext uri="{FF2B5EF4-FFF2-40B4-BE49-F238E27FC236}">
                      <a16:creationId xmlns:a16="http://schemas.microsoft.com/office/drawing/2014/main" id="{B7202E9E-0752-4E32-BECB-EF5612D93859}"/>
                    </a:ext>
                  </a:extLst>
                </p:cNvPr>
                <p:cNvSpPr/>
                <p:nvPr/>
              </p:nvSpPr>
              <p:spPr bwMode="auto">
                <a:xfrm>
                  <a:off x="11175918" y="189440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grpSp>
          <p:grpSp>
            <p:nvGrpSpPr>
              <p:cNvPr id="247" name="Group 246">
                <a:extLst>
                  <a:ext uri="{FF2B5EF4-FFF2-40B4-BE49-F238E27FC236}">
                    <a16:creationId xmlns:a16="http://schemas.microsoft.com/office/drawing/2014/main" id="{FA869B1B-47D9-4F1E-A0EF-B840F43D8697}"/>
                  </a:ext>
                </a:extLst>
              </p:cNvPr>
              <p:cNvGrpSpPr/>
              <p:nvPr/>
            </p:nvGrpSpPr>
            <p:grpSpPr>
              <a:xfrm>
                <a:off x="166743" y="2231934"/>
                <a:ext cx="12106163" cy="492309"/>
                <a:chOff x="166743" y="2231934"/>
                <a:chExt cx="12106163" cy="492309"/>
              </a:xfrm>
            </p:grpSpPr>
            <p:sp>
              <p:nvSpPr>
                <p:cNvPr id="263" name="Hexagon 262">
                  <a:extLst>
                    <a:ext uri="{FF2B5EF4-FFF2-40B4-BE49-F238E27FC236}">
                      <a16:creationId xmlns:a16="http://schemas.microsoft.com/office/drawing/2014/main" id="{D1B5E1C2-2B25-4B43-B77D-EE1F8984D343}"/>
                    </a:ext>
                  </a:extLst>
                </p:cNvPr>
                <p:cNvSpPr/>
                <p:nvPr/>
              </p:nvSpPr>
              <p:spPr bwMode="auto">
                <a:xfrm>
                  <a:off x="166743" y="223193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64" name="Hexagon 263">
                  <a:extLst>
                    <a:ext uri="{FF2B5EF4-FFF2-40B4-BE49-F238E27FC236}">
                      <a16:creationId xmlns:a16="http://schemas.microsoft.com/office/drawing/2014/main" id="{D21B8F49-7074-438C-8D44-D1990330C0E9}"/>
                    </a:ext>
                  </a:extLst>
                </p:cNvPr>
                <p:cNvSpPr/>
                <p:nvPr/>
              </p:nvSpPr>
              <p:spPr bwMode="auto">
                <a:xfrm>
                  <a:off x="1215387" y="223193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65" name="Hexagon 264">
                  <a:extLst>
                    <a:ext uri="{FF2B5EF4-FFF2-40B4-BE49-F238E27FC236}">
                      <a16:creationId xmlns:a16="http://schemas.microsoft.com/office/drawing/2014/main" id="{72263D96-C316-4061-B2DE-14052C699337}"/>
                    </a:ext>
                  </a:extLst>
                </p:cNvPr>
                <p:cNvSpPr/>
                <p:nvPr/>
              </p:nvSpPr>
              <p:spPr bwMode="auto">
                <a:xfrm>
                  <a:off x="2264031" y="223193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66" name="Hexagon 265">
                  <a:extLst>
                    <a:ext uri="{FF2B5EF4-FFF2-40B4-BE49-F238E27FC236}">
                      <a16:creationId xmlns:a16="http://schemas.microsoft.com/office/drawing/2014/main" id="{08F76CE2-85C5-4A57-BFF0-5DD13BC2E8CC}"/>
                    </a:ext>
                  </a:extLst>
                </p:cNvPr>
                <p:cNvSpPr/>
                <p:nvPr/>
              </p:nvSpPr>
              <p:spPr bwMode="auto">
                <a:xfrm>
                  <a:off x="3312675" y="223193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67" name="Hexagon 266">
                  <a:extLst>
                    <a:ext uri="{FF2B5EF4-FFF2-40B4-BE49-F238E27FC236}">
                      <a16:creationId xmlns:a16="http://schemas.microsoft.com/office/drawing/2014/main" id="{729D0237-3546-4642-B263-3B4CF82B6DE4}"/>
                    </a:ext>
                  </a:extLst>
                </p:cNvPr>
                <p:cNvSpPr/>
                <p:nvPr/>
              </p:nvSpPr>
              <p:spPr bwMode="auto">
                <a:xfrm>
                  <a:off x="4361319" y="223193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68" name="Hexagon 267">
                  <a:extLst>
                    <a:ext uri="{FF2B5EF4-FFF2-40B4-BE49-F238E27FC236}">
                      <a16:creationId xmlns:a16="http://schemas.microsoft.com/office/drawing/2014/main" id="{29640DB0-CC74-459D-AF7F-C7D10A71D1F1}"/>
                    </a:ext>
                  </a:extLst>
                </p:cNvPr>
                <p:cNvSpPr/>
                <p:nvPr/>
              </p:nvSpPr>
              <p:spPr bwMode="auto">
                <a:xfrm>
                  <a:off x="5409963" y="223193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69" name="Hexagon 268">
                  <a:extLst>
                    <a:ext uri="{FF2B5EF4-FFF2-40B4-BE49-F238E27FC236}">
                      <a16:creationId xmlns:a16="http://schemas.microsoft.com/office/drawing/2014/main" id="{99EF8540-0071-4413-BCB8-E35E975EC59D}"/>
                    </a:ext>
                  </a:extLst>
                </p:cNvPr>
                <p:cNvSpPr/>
                <p:nvPr/>
              </p:nvSpPr>
              <p:spPr bwMode="auto">
                <a:xfrm>
                  <a:off x="6458607" y="223193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70" name="Hexagon 269">
                  <a:extLst>
                    <a:ext uri="{FF2B5EF4-FFF2-40B4-BE49-F238E27FC236}">
                      <a16:creationId xmlns:a16="http://schemas.microsoft.com/office/drawing/2014/main" id="{5A7DF257-C648-401F-967B-42779AF5BC0F}"/>
                    </a:ext>
                  </a:extLst>
                </p:cNvPr>
                <p:cNvSpPr/>
                <p:nvPr/>
              </p:nvSpPr>
              <p:spPr bwMode="auto">
                <a:xfrm>
                  <a:off x="7507251" y="223193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71" name="Hexagon 270">
                  <a:extLst>
                    <a:ext uri="{FF2B5EF4-FFF2-40B4-BE49-F238E27FC236}">
                      <a16:creationId xmlns:a16="http://schemas.microsoft.com/office/drawing/2014/main" id="{BEF8CE7A-B124-4789-BCC5-6CF4D5400D79}"/>
                    </a:ext>
                  </a:extLst>
                </p:cNvPr>
                <p:cNvSpPr/>
                <p:nvPr/>
              </p:nvSpPr>
              <p:spPr bwMode="auto">
                <a:xfrm>
                  <a:off x="8555895" y="223193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72" name="Hexagon 271">
                  <a:extLst>
                    <a:ext uri="{FF2B5EF4-FFF2-40B4-BE49-F238E27FC236}">
                      <a16:creationId xmlns:a16="http://schemas.microsoft.com/office/drawing/2014/main" id="{71D48C5D-B535-4C27-8D74-97711FC888B0}"/>
                    </a:ext>
                  </a:extLst>
                </p:cNvPr>
                <p:cNvSpPr/>
                <p:nvPr/>
              </p:nvSpPr>
              <p:spPr bwMode="auto">
                <a:xfrm>
                  <a:off x="9604539" y="223193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73" name="Hexagon 272">
                  <a:extLst>
                    <a:ext uri="{FF2B5EF4-FFF2-40B4-BE49-F238E27FC236}">
                      <a16:creationId xmlns:a16="http://schemas.microsoft.com/office/drawing/2014/main" id="{C794D125-5789-4C84-83A0-5275B5EF90AF}"/>
                    </a:ext>
                  </a:extLst>
                </p:cNvPr>
                <p:cNvSpPr/>
                <p:nvPr/>
              </p:nvSpPr>
              <p:spPr bwMode="auto">
                <a:xfrm>
                  <a:off x="10653183" y="223193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74" name="Hexagon 273">
                  <a:extLst>
                    <a:ext uri="{FF2B5EF4-FFF2-40B4-BE49-F238E27FC236}">
                      <a16:creationId xmlns:a16="http://schemas.microsoft.com/office/drawing/2014/main" id="{DF886EC6-EAF4-4E57-803B-D4744058ACFA}"/>
                    </a:ext>
                  </a:extLst>
                </p:cNvPr>
                <p:cNvSpPr/>
                <p:nvPr/>
              </p:nvSpPr>
              <p:spPr bwMode="auto">
                <a:xfrm>
                  <a:off x="11701827" y="223193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grpSp>
          <p:sp>
            <p:nvSpPr>
              <p:cNvPr id="248" name="Hexagon 247">
                <a:extLst>
                  <a:ext uri="{FF2B5EF4-FFF2-40B4-BE49-F238E27FC236}">
                    <a16:creationId xmlns:a16="http://schemas.microsoft.com/office/drawing/2014/main" id="{105B9A0D-4C90-418F-86C3-1367D35C028D}"/>
                  </a:ext>
                </a:extLst>
              </p:cNvPr>
              <p:cNvSpPr/>
              <p:nvPr/>
            </p:nvSpPr>
            <p:spPr bwMode="auto">
              <a:xfrm>
                <a:off x="12224562" y="189440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grpSp>
            <p:nvGrpSpPr>
              <p:cNvPr id="249" name="Group 248">
                <a:extLst>
                  <a:ext uri="{FF2B5EF4-FFF2-40B4-BE49-F238E27FC236}">
                    <a16:creationId xmlns:a16="http://schemas.microsoft.com/office/drawing/2014/main" id="{8D936473-0FED-4637-AEC3-04ACC4694AA3}"/>
                  </a:ext>
                </a:extLst>
              </p:cNvPr>
              <p:cNvGrpSpPr/>
              <p:nvPr/>
            </p:nvGrpSpPr>
            <p:grpSpPr>
              <a:xfrm>
                <a:off x="-359166" y="2546046"/>
                <a:ext cx="12106163" cy="492309"/>
                <a:chOff x="-359166" y="2546046"/>
                <a:chExt cx="12106163" cy="492309"/>
              </a:xfrm>
            </p:grpSpPr>
            <p:sp>
              <p:nvSpPr>
                <p:cNvPr id="251" name="Hexagon 250">
                  <a:extLst>
                    <a:ext uri="{FF2B5EF4-FFF2-40B4-BE49-F238E27FC236}">
                      <a16:creationId xmlns:a16="http://schemas.microsoft.com/office/drawing/2014/main" id="{73A3BEAD-E7D1-4C2E-8483-D1B9A824F1E7}"/>
                    </a:ext>
                  </a:extLst>
                </p:cNvPr>
                <p:cNvSpPr/>
                <p:nvPr/>
              </p:nvSpPr>
              <p:spPr bwMode="auto">
                <a:xfrm>
                  <a:off x="-359166" y="2546046"/>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52" name="Hexagon 251">
                  <a:extLst>
                    <a:ext uri="{FF2B5EF4-FFF2-40B4-BE49-F238E27FC236}">
                      <a16:creationId xmlns:a16="http://schemas.microsoft.com/office/drawing/2014/main" id="{2A17E1EF-E8F1-43DE-BA55-D2F5D2279749}"/>
                    </a:ext>
                  </a:extLst>
                </p:cNvPr>
                <p:cNvSpPr/>
                <p:nvPr/>
              </p:nvSpPr>
              <p:spPr bwMode="auto">
                <a:xfrm>
                  <a:off x="689478" y="2546046"/>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53" name="Hexagon 252">
                  <a:extLst>
                    <a:ext uri="{FF2B5EF4-FFF2-40B4-BE49-F238E27FC236}">
                      <a16:creationId xmlns:a16="http://schemas.microsoft.com/office/drawing/2014/main" id="{F3A6C6F6-01FC-40D2-9517-539D2EE27B1A}"/>
                    </a:ext>
                  </a:extLst>
                </p:cNvPr>
                <p:cNvSpPr/>
                <p:nvPr/>
              </p:nvSpPr>
              <p:spPr bwMode="auto">
                <a:xfrm>
                  <a:off x="1738122" y="2546046"/>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54" name="Hexagon 253">
                  <a:extLst>
                    <a:ext uri="{FF2B5EF4-FFF2-40B4-BE49-F238E27FC236}">
                      <a16:creationId xmlns:a16="http://schemas.microsoft.com/office/drawing/2014/main" id="{CB9258BE-6CA7-4F2A-BB70-1D3D0D5BDB0B}"/>
                    </a:ext>
                  </a:extLst>
                </p:cNvPr>
                <p:cNvSpPr/>
                <p:nvPr/>
              </p:nvSpPr>
              <p:spPr bwMode="auto">
                <a:xfrm>
                  <a:off x="2786766" y="2546046"/>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55" name="Hexagon 254">
                  <a:extLst>
                    <a:ext uri="{FF2B5EF4-FFF2-40B4-BE49-F238E27FC236}">
                      <a16:creationId xmlns:a16="http://schemas.microsoft.com/office/drawing/2014/main" id="{64D7AE57-7D01-46CE-A4E8-0616EEAE96EC}"/>
                    </a:ext>
                  </a:extLst>
                </p:cNvPr>
                <p:cNvSpPr/>
                <p:nvPr/>
              </p:nvSpPr>
              <p:spPr bwMode="auto">
                <a:xfrm>
                  <a:off x="3835410" y="2546046"/>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56" name="Hexagon 255">
                  <a:extLst>
                    <a:ext uri="{FF2B5EF4-FFF2-40B4-BE49-F238E27FC236}">
                      <a16:creationId xmlns:a16="http://schemas.microsoft.com/office/drawing/2014/main" id="{8035EA25-14CD-4E1A-9B24-C0658B0BDDC6}"/>
                    </a:ext>
                  </a:extLst>
                </p:cNvPr>
                <p:cNvSpPr/>
                <p:nvPr/>
              </p:nvSpPr>
              <p:spPr bwMode="auto">
                <a:xfrm>
                  <a:off x="4884054" y="2546046"/>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57" name="Hexagon 256">
                  <a:extLst>
                    <a:ext uri="{FF2B5EF4-FFF2-40B4-BE49-F238E27FC236}">
                      <a16:creationId xmlns:a16="http://schemas.microsoft.com/office/drawing/2014/main" id="{18C21691-06DF-4A8F-B81C-85939EA06583}"/>
                    </a:ext>
                  </a:extLst>
                </p:cNvPr>
                <p:cNvSpPr/>
                <p:nvPr/>
              </p:nvSpPr>
              <p:spPr bwMode="auto">
                <a:xfrm>
                  <a:off x="5932698" y="2546046"/>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58" name="Hexagon 257">
                  <a:extLst>
                    <a:ext uri="{FF2B5EF4-FFF2-40B4-BE49-F238E27FC236}">
                      <a16:creationId xmlns:a16="http://schemas.microsoft.com/office/drawing/2014/main" id="{E9D3F5DF-3A94-4596-890D-FE6481EB77DE}"/>
                    </a:ext>
                  </a:extLst>
                </p:cNvPr>
                <p:cNvSpPr/>
                <p:nvPr/>
              </p:nvSpPr>
              <p:spPr bwMode="auto">
                <a:xfrm>
                  <a:off x="6981342" y="2546046"/>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59" name="Hexagon 258">
                  <a:extLst>
                    <a:ext uri="{FF2B5EF4-FFF2-40B4-BE49-F238E27FC236}">
                      <a16:creationId xmlns:a16="http://schemas.microsoft.com/office/drawing/2014/main" id="{4E787A45-1DA7-4013-B0D7-AD32392B25AC}"/>
                    </a:ext>
                  </a:extLst>
                </p:cNvPr>
                <p:cNvSpPr/>
                <p:nvPr/>
              </p:nvSpPr>
              <p:spPr bwMode="auto">
                <a:xfrm>
                  <a:off x="8029986" y="2546046"/>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60" name="Hexagon 259">
                  <a:extLst>
                    <a:ext uri="{FF2B5EF4-FFF2-40B4-BE49-F238E27FC236}">
                      <a16:creationId xmlns:a16="http://schemas.microsoft.com/office/drawing/2014/main" id="{8498A14B-1017-4044-A77C-ADF413534E25}"/>
                    </a:ext>
                  </a:extLst>
                </p:cNvPr>
                <p:cNvSpPr/>
                <p:nvPr/>
              </p:nvSpPr>
              <p:spPr bwMode="auto">
                <a:xfrm>
                  <a:off x="9078630" y="2546046"/>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61" name="Hexagon 260">
                  <a:extLst>
                    <a:ext uri="{FF2B5EF4-FFF2-40B4-BE49-F238E27FC236}">
                      <a16:creationId xmlns:a16="http://schemas.microsoft.com/office/drawing/2014/main" id="{93C06BB2-C57B-4D47-B977-6E836B766582}"/>
                    </a:ext>
                  </a:extLst>
                </p:cNvPr>
                <p:cNvSpPr/>
                <p:nvPr/>
              </p:nvSpPr>
              <p:spPr bwMode="auto">
                <a:xfrm>
                  <a:off x="10127274" y="2546046"/>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62" name="Hexagon 261">
                  <a:extLst>
                    <a:ext uri="{FF2B5EF4-FFF2-40B4-BE49-F238E27FC236}">
                      <a16:creationId xmlns:a16="http://schemas.microsoft.com/office/drawing/2014/main" id="{66B6B478-16F7-4D3E-89E2-B868869F6575}"/>
                    </a:ext>
                  </a:extLst>
                </p:cNvPr>
                <p:cNvSpPr/>
                <p:nvPr/>
              </p:nvSpPr>
              <p:spPr bwMode="auto">
                <a:xfrm>
                  <a:off x="11175918" y="2546046"/>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grpSp>
          <p:sp>
            <p:nvSpPr>
              <p:cNvPr id="250" name="Hexagon 249">
                <a:extLst>
                  <a:ext uri="{FF2B5EF4-FFF2-40B4-BE49-F238E27FC236}">
                    <a16:creationId xmlns:a16="http://schemas.microsoft.com/office/drawing/2014/main" id="{0E62028A-2909-4BA7-AFCE-22C1CCDCA537}"/>
                  </a:ext>
                </a:extLst>
              </p:cNvPr>
              <p:cNvSpPr/>
              <p:nvPr/>
            </p:nvSpPr>
            <p:spPr bwMode="auto">
              <a:xfrm>
                <a:off x="12224562" y="2546046"/>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grpSp>
        <p:grpSp>
          <p:nvGrpSpPr>
            <p:cNvPr id="203" name="Group 202">
              <a:extLst>
                <a:ext uri="{FF2B5EF4-FFF2-40B4-BE49-F238E27FC236}">
                  <a16:creationId xmlns:a16="http://schemas.microsoft.com/office/drawing/2014/main" id="{CF12E932-6089-4C19-A054-8A1DAEF8514B}"/>
                </a:ext>
              </a:extLst>
            </p:cNvPr>
            <p:cNvGrpSpPr/>
            <p:nvPr/>
          </p:nvGrpSpPr>
          <p:grpSpPr>
            <a:xfrm>
              <a:off x="-359166" y="3595461"/>
              <a:ext cx="13154807" cy="1466868"/>
              <a:chOff x="-359166" y="1894404"/>
              <a:chExt cx="13154807" cy="1466868"/>
            </a:xfrm>
          </p:grpSpPr>
          <p:grpSp>
            <p:nvGrpSpPr>
              <p:cNvPr id="204" name="Group 203">
                <a:extLst>
                  <a:ext uri="{FF2B5EF4-FFF2-40B4-BE49-F238E27FC236}">
                    <a16:creationId xmlns:a16="http://schemas.microsoft.com/office/drawing/2014/main" id="{EA80F5F8-3B07-456C-B137-FF65DDA94807}"/>
                  </a:ext>
                </a:extLst>
              </p:cNvPr>
              <p:cNvGrpSpPr/>
              <p:nvPr/>
            </p:nvGrpSpPr>
            <p:grpSpPr>
              <a:xfrm>
                <a:off x="166743" y="2868963"/>
                <a:ext cx="12106163" cy="492309"/>
                <a:chOff x="166743" y="3220231"/>
                <a:chExt cx="12106163" cy="492309"/>
              </a:xfrm>
              <a:noFill/>
            </p:grpSpPr>
            <p:sp>
              <p:nvSpPr>
                <p:cNvPr id="233" name="Hexagon 232">
                  <a:extLst>
                    <a:ext uri="{FF2B5EF4-FFF2-40B4-BE49-F238E27FC236}">
                      <a16:creationId xmlns:a16="http://schemas.microsoft.com/office/drawing/2014/main" id="{A4FE120E-5C47-4B40-A44D-F645B0C2740F}"/>
                    </a:ext>
                  </a:extLst>
                </p:cNvPr>
                <p:cNvSpPr/>
                <p:nvPr/>
              </p:nvSpPr>
              <p:spPr bwMode="auto">
                <a:xfrm>
                  <a:off x="166743" y="3220231"/>
                  <a:ext cx="571079" cy="492309"/>
                </a:xfrm>
                <a:prstGeom prst="hexagon">
                  <a:avLst/>
                </a:prstGeom>
                <a:grp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34" name="Hexagon 233">
                  <a:extLst>
                    <a:ext uri="{FF2B5EF4-FFF2-40B4-BE49-F238E27FC236}">
                      <a16:creationId xmlns:a16="http://schemas.microsoft.com/office/drawing/2014/main" id="{AA995065-1EA2-494F-B021-907C8E5DC3B7}"/>
                    </a:ext>
                  </a:extLst>
                </p:cNvPr>
                <p:cNvSpPr/>
                <p:nvPr/>
              </p:nvSpPr>
              <p:spPr bwMode="auto">
                <a:xfrm>
                  <a:off x="1215387" y="3220231"/>
                  <a:ext cx="571079" cy="492309"/>
                </a:xfrm>
                <a:prstGeom prst="hexagon">
                  <a:avLst/>
                </a:prstGeom>
                <a:grp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35" name="Hexagon 234">
                  <a:extLst>
                    <a:ext uri="{FF2B5EF4-FFF2-40B4-BE49-F238E27FC236}">
                      <a16:creationId xmlns:a16="http://schemas.microsoft.com/office/drawing/2014/main" id="{31CE2031-17AB-4D7A-A49A-38B28E43C56D}"/>
                    </a:ext>
                  </a:extLst>
                </p:cNvPr>
                <p:cNvSpPr/>
                <p:nvPr/>
              </p:nvSpPr>
              <p:spPr bwMode="auto">
                <a:xfrm>
                  <a:off x="2264031" y="3220231"/>
                  <a:ext cx="571079" cy="492309"/>
                </a:xfrm>
                <a:prstGeom prst="hexagon">
                  <a:avLst/>
                </a:prstGeom>
                <a:grp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36" name="Hexagon 235">
                  <a:extLst>
                    <a:ext uri="{FF2B5EF4-FFF2-40B4-BE49-F238E27FC236}">
                      <a16:creationId xmlns:a16="http://schemas.microsoft.com/office/drawing/2014/main" id="{823A81BC-E730-45D2-B150-7A1BDF847706}"/>
                    </a:ext>
                  </a:extLst>
                </p:cNvPr>
                <p:cNvSpPr/>
                <p:nvPr/>
              </p:nvSpPr>
              <p:spPr bwMode="auto">
                <a:xfrm>
                  <a:off x="3312675" y="3220231"/>
                  <a:ext cx="571079" cy="492309"/>
                </a:xfrm>
                <a:prstGeom prst="hexagon">
                  <a:avLst/>
                </a:prstGeom>
                <a:grp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37" name="Hexagon 236">
                  <a:extLst>
                    <a:ext uri="{FF2B5EF4-FFF2-40B4-BE49-F238E27FC236}">
                      <a16:creationId xmlns:a16="http://schemas.microsoft.com/office/drawing/2014/main" id="{2CF3576F-515D-4773-9FDF-60D099E4FF76}"/>
                    </a:ext>
                  </a:extLst>
                </p:cNvPr>
                <p:cNvSpPr/>
                <p:nvPr/>
              </p:nvSpPr>
              <p:spPr bwMode="auto">
                <a:xfrm>
                  <a:off x="4361319" y="3220231"/>
                  <a:ext cx="571079" cy="492309"/>
                </a:xfrm>
                <a:prstGeom prst="hexagon">
                  <a:avLst/>
                </a:prstGeom>
                <a:grp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38" name="Hexagon 237">
                  <a:extLst>
                    <a:ext uri="{FF2B5EF4-FFF2-40B4-BE49-F238E27FC236}">
                      <a16:creationId xmlns:a16="http://schemas.microsoft.com/office/drawing/2014/main" id="{5FAEE869-F81F-424F-A4A2-58A5E398F246}"/>
                    </a:ext>
                  </a:extLst>
                </p:cNvPr>
                <p:cNvSpPr/>
                <p:nvPr/>
              </p:nvSpPr>
              <p:spPr bwMode="auto">
                <a:xfrm>
                  <a:off x="5409963" y="3220231"/>
                  <a:ext cx="571079" cy="492309"/>
                </a:xfrm>
                <a:prstGeom prst="hexagon">
                  <a:avLst/>
                </a:prstGeom>
                <a:grp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39" name="Hexagon 238">
                  <a:extLst>
                    <a:ext uri="{FF2B5EF4-FFF2-40B4-BE49-F238E27FC236}">
                      <a16:creationId xmlns:a16="http://schemas.microsoft.com/office/drawing/2014/main" id="{96DBFF36-AD2E-43D6-B403-FED39E3B19B1}"/>
                    </a:ext>
                  </a:extLst>
                </p:cNvPr>
                <p:cNvSpPr/>
                <p:nvPr/>
              </p:nvSpPr>
              <p:spPr bwMode="auto">
                <a:xfrm>
                  <a:off x="6458607" y="3220231"/>
                  <a:ext cx="571079" cy="492309"/>
                </a:xfrm>
                <a:prstGeom prst="hexagon">
                  <a:avLst/>
                </a:prstGeom>
                <a:grp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40" name="Hexagon 239">
                  <a:extLst>
                    <a:ext uri="{FF2B5EF4-FFF2-40B4-BE49-F238E27FC236}">
                      <a16:creationId xmlns:a16="http://schemas.microsoft.com/office/drawing/2014/main" id="{41E5929E-3B75-429C-A0B0-F820E262F13F}"/>
                    </a:ext>
                  </a:extLst>
                </p:cNvPr>
                <p:cNvSpPr/>
                <p:nvPr/>
              </p:nvSpPr>
              <p:spPr bwMode="auto">
                <a:xfrm>
                  <a:off x="7507251" y="3220231"/>
                  <a:ext cx="571079" cy="492309"/>
                </a:xfrm>
                <a:prstGeom prst="hexagon">
                  <a:avLst/>
                </a:prstGeom>
                <a:grp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41" name="Hexagon 240">
                  <a:extLst>
                    <a:ext uri="{FF2B5EF4-FFF2-40B4-BE49-F238E27FC236}">
                      <a16:creationId xmlns:a16="http://schemas.microsoft.com/office/drawing/2014/main" id="{4A9527E8-9D40-40FC-9242-03C229E95C4A}"/>
                    </a:ext>
                  </a:extLst>
                </p:cNvPr>
                <p:cNvSpPr/>
                <p:nvPr/>
              </p:nvSpPr>
              <p:spPr bwMode="auto">
                <a:xfrm>
                  <a:off x="8555895" y="3220231"/>
                  <a:ext cx="571079" cy="492309"/>
                </a:xfrm>
                <a:prstGeom prst="hexagon">
                  <a:avLst/>
                </a:prstGeom>
                <a:grp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42" name="Hexagon 241">
                  <a:extLst>
                    <a:ext uri="{FF2B5EF4-FFF2-40B4-BE49-F238E27FC236}">
                      <a16:creationId xmlns:a16="http://schemas.microsoft.com/office/drawing/2014/main" id="{C36BF079-F3BA-46C8-9C2B-FF997040D555}"/>
                    </a:ext>
                  </a:extLst>
                </p:cNvPr>
                <p:cNvSpPr/>
                <p:nvPr/>
              </p:nvSpPr>
              <p:spPr bwMode="auto">
                <a:xfrm>
                  <a:off x="9604539" y="3220231"/>
                  <a:ext cx="571079" cy="492309"/>
                </a:xfrm>
                <a:prstGeom prst="hexagon">
                  <a:avLst/>
                </a:prstGeom>
                <a:grp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43" name="Hexagon 242">
                  <a:extLst>
                    <a:ext uri="{FF2B5EF4-FFF2-40B4-BE49-F238E27FC236}">
                      <a16:creationId xmlns:a16="http://schemas.microsoft.com/office/drawing/2014/main" id="{608DB990-E529-4D88-B64D-B0AE765E549D}"/>
                    </a:ext>
                  </a:extLst>
                </p:cNvPr>
                <p:cNvSpPr/>
                <p:nvPr/>
              </p:nvSpPr>
              <p:spPr bwMode="auto">
                <a:xfrm>
                  <a:off x="10653183" y="3220231"/>
                  <a:ext cx="571079" cy="492309"/>
                </a:xfrm>
                <a:prstGeom prst="hexagon">
                  <a:avLst/>
                </a:prstGeom>
                <a:grp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44" name="Hexagon 243">
                  <a:extLst>
                    <a:ext uri="{FF2B5EF4-FFF2-40B4-BE49-F238E27FC236}">
                      <a16:creationId xmlns:a16="http://schemas.microsoft.com/office/drawing/2014/main" id="{40BAF4A1-655B-4D5B-AA7B-A5A23105B410}"/>
                    </a:ext>
                  </a:extLst>
                </p:cNvPr>
                <p:cNvSpPr/>
                <p:nvPr/>
              </p:nvSpPr>
              <p:spPr bwMode="auto">
                <a:xfrm>
                  <a:off x="11701827" y="3220231"/>
                  <a:ext cx="571079" cy="492309"/>
                </a:xfrm>
                <a:prstGeom prst="hexagon">
                  <a:avLst/>
                </a:prstGeom>
                <a:grp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grpSp>
          <p:grpSp>
            <p:nvGrpSpPr>
              <p:cNvPr id="205" name="Group 204">
                <a:extLst>
                  <a:ext uri="{FF2B5EF4-FFF2-40B4-BE49-F238E27FC236}">
                    <a16:creationId xmlns:a16="http://schemas.microsoft.com/office/drawing/2014/main" id="{4B0BB159-7E5D-483D-9734-F5738152FB5C}"/>
                  </a:ext>
                </a:extLst>
              </p:cNvPr>
              <p:cNvGrpSpPr/>
              <p:nvPr/>
            </p:nvGrpSpPr>
            <p:grpSpPr>
              <a:xfrm>
                <a:off x="689478" y="1894404"/>
                <a:ext cx="11057519" cy="492309"/>
                <a:chOff x="689478" y="1894404"/>
                <a:chExt cx="11057519" cy="492309"/>
              </a:xfrm>
            </p:grpSpPr>
            <p:sp>
              <p:nvSpPr>
                <p:cNvPr id="229" name="Hexagon 228">
                  <a:extLst>
                    <a:ext uri="{FF2B5EF4-FFF2-40B4-BE49-F238E27FC236}">
                      <a16:creationId xmlns:a16="http://schemas.microsoft.com/office/drawing/2014/main" id="{584BA4EE-E98B-44C0-A458-4515D67C4438}"/>
                    </a:ext>
                  </a:extLst>
                </p:cNvPr>
                <p:cNvSpPr/>
                <p:nvPr/>
              </p:nvSpPr>
              <p:spPr bwMode="auto">
                <a:xfrm>
                  <a:off x="689478" y="189440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30" name="Hexagon 229">
                  <a:extLst>
                    <a:ext uri="{FF2B5EF4-FFF2-40B4-BE49-F238E27FC236}">
                      <a16:creationId xmlns:a16="http://schemas.microsoft.com/office/drawing/2014/main" id="{A4F083FA-5CBC-41B9-A7A4-D67E06A756C2}"/>
                    </a:ext>
                  </a:extLst>
                </p:cNvPr>
                <p:cNvSpPr/>
                <p:nvPr/>
              </p:nvSpPr>
              <p:spPr bwMode="auto">
                <a:xfrm>
                  <a:off x="4884054" y="189440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31" name="Hexagon 230">
                  <a:extLst>
                    <a:ext uri="{FF2B5EF4-FFF2-40B4-BE49-F238E27FC236}">
                      <a16:creationId xmlns:a16="http://schemas.microsoft.com/office/drawing/2014/main" id="{8ADEAEC9-7E83-4949-8729-036A198B2195}"/>
                    </a:ext>
                  </a:extLst>
                </p:cNvPr>
                <p:cNvSpPr/>
                <p:nvPr/>
              </p:nvSpPr>
              <p:spPr bwMode="auto">
                <a:xfrm>
                  <a:off x="9078630" y="189440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32" name="Hexagon 231">
                  <a:extLst>
                    <a:ext uri="{FF2B5EF4-FFF2-40B4-BE49-F238E27FC236}">
                      <a16:creationId xmlns:a16="http://schemas.microsoft.com/office/drawing/2014/main" id="{4FFF26B3-98E1-4598-B757-9B7A89779004}"/>
                    </a:ext>
                  </a:extLst>
                </p:cNvPr>
                <p:cNvSpPr/>
                <p:nvPr/>
              </p:nvSpPr>
              <p:spPr bwMode="auto">
                <a:xfrm>
                  <a:off x="11175918" y="189440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grpSp>
          <p:grpSp>
            <p:nvGrpSpPr>
              <p:cNvPr id="206" name="Group 205">
                <a:extLst>
                  <a:ext uri="{FF2B5EF4-FFF2-40B4-BE49-F238E27FC236}">
                    <a16:creationId xmlns:a16="http://schemas.microsoft.com/office/drawing/2014/main" id="{2C494A54-FBA8-4215-A328-66E09594C07E}"/>
                  </a:ext>
                </a:extLst>
              </p:cNvPr>
              <p:cNvGrpSpPr/>
              <p:nvPr/>
            </p:nvGrpSpPr>
            <p:grpSpPr>
              <a:xfrm>
                <a:off x="166743" y="2231934"/>
                <a:ext cx="12106163" cy="492309"/>
                <a:chOff x="166743" y="2231934"/>
                <a:chExt cx="12106163" cy="492309"/>
              </a:xfrm>
            </p:grpSpPr>
            <p:sp>
              <p:nvSpPr>
                <p:cNvPr id="220" name="Hexagon 219">
                  <a:extLst>
                    <a:ext uri="{FF2B5EF4-FFF2-40B4-BE49-F238E27FC236}">
                      <a16:creationId xmlns:a16="http://schemas.microsoft.com/office/drawing/2014/main" id="{2DB8B46B-FDFE-48EF-930A-0EC776CB121E}"/>
                    </a:ext>
                  </a:extLst>
                </p:cNvPr>
                <p:cNvSpPr/>
                <p:nvPr/>
              </p:nvSpPr>
              <p:spPr bwMode="auto">
                <a:xfrm>
                  <a:off x="166743" y="223193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21" name="Hexagon 220">
                  <a:extLst>
                    <a:ext uri="{FF2B5EF4-FFF2-40B4-BE49-F238E27FC236}">
                      <a16:creationId xmlns:a16="http://schemas.microsoft.com/office/drawing/2014/main" id="{0175932D-193A-4868-AB3E-AEECCDC94954}"/>
                    </a:ext>
                  </a:extLst>
                </p:cNvPr>
                <p:cNvSpPr/>
                <p:nvPr/>
              </p:nvSpPr>
              <p:spPr bwMode="auto">
                <a:xfrm>
                  <a:off x="1215387" y="223193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22" name="Hexagon 221">
                  <a:extLst>
                    <a:ext uri="{FF2B5EF4-FFF2-40B4-BE49-F238E27FC236}">
                      <a16:creationId xmlns:a16="http://schemas.microsoft.com/office/drawing/2014/main" id="{54C0B5BC-7121-4531-BCF9-1270C6D7C40D}"/>
                    </a:ext>
                  </a:extLst>
                </p:cNvPr>
                <p:cNvSpPr/>
                <p:nvPr/>
              </p:nvSpPr>
              <p:spPr bwMode="auto">
                <a:xfrm>
                  <a:off x="3312675" y="223193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23" name="Hexagon 222">
                  <a:extLst>
                    <a:ext uri="{FF2B5EF4-FFF2-40B4-BE49-F238E27FC236}">
                      <a16:creationId xmlns:a16="http://schemas.microsoft.com/office/drawing/2014/main" id="{4CCC0412-DBA3-4AAB-828C-1FB844A550D8}"/>
                    </a:ext>
                  </a:extLst>
                </p:cNvPr>
                <p:cNvSpPr/>
                <p:nvPr/>
              </p:nvSpPr>
              <p:spPr bwMode="auto">
                <a:xfrm>
                  <a:off x="4361319" y="223193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24" name="Hexagon 223">
                  <a:extLst>
                    <a:ext uri="{FF2B5EF4-FFF2-40B4-BE49-F238E27FC236}">
                      <a16:creationId xmlns:a16="http://schemas.microsoft.com/office/drawing/2014/main" id="{CBCB84D0-FB90-4D38-8599-4553FD2DBCAA}"/>
                    </a:ext>
                  </a:extLst>
                </p:cNvPr>
                <p:cNvSpPr/>
                <p:nvPr/>
              </p:nvSpPr>
              <p:spPr bwMode="auto">
                <a:xfrm>
                  <a:off x="5409963" y="223193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25" name="Hexagon 224">
                  <a:extLst>
                    <a:ext uri="{FF2B5EF4-FFF2-40B4-BE49-F238E27FC236}">
                      <a16:creationId xmlns:a16="http://schemas.microsoft.com/office/drawing/2014/main" id="{7852CC86-512F-496E-BD92-6BECF73521D1}"/>
                    </a:ext>
                  </a:extLst>
                </p:cNvPr>
                <p:cNvSpPr/>
                <p:nvPr/>
              </p:nvSpPr>
              <p:spPr bwMode="auto">
                <a:xfrm>
                  <a:off x="8555895" y="223193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26" name="Hexagon 225">
                  <a:extLst>
                    <a:ext uri="{FF2B5EF4-FFF2-40B4-BE49-F238E27FC236}">
                      <a16:creationId xmlns:a16="http://schemas.microsoft.com/office/drawing/2014/main" id="{81E11355-E474-4E5C-9F48-21610F0EF2B0}"/>
                    </a:ext>
                  </a:extLst>
                </p:cNvPr>
                <p:cNvSpPr/>
                <p:nvPr/>
              </p:nvSpPr>
              <p:spPr bwMode="auto">
                <a:xfrm>
                  <a:off x="9604539" y="223193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27" name="Hexagon 226">
                  <a:extLst>
                    <a:ext uri="{FF2B5EF4-FFF2-40B4-BE49-F238E27FC236}">
                      <a16:creationId xmlns:a16="http://schemas.microsoft.com/office/drawing/2014/main" id="{E2C537F1-AAF5-40D2-B42F-67275AE9CF60}"/>
                    </a:ext>
                  </a:extLst>
                </p:cNvPr>
                <p:cNvSpPr/>
                <p:nvPr/>
              </p:nvSpPr>
              <p:spPr bwMode="auto">
                <a:xfrm>
                  <a:off x="10653183" y="223193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28" name="Hexagon 227">
                  <a:extLst>
                    <a:ext uri="{FF2B5EF4-FFF2-40B4-BE49-F238E27FC236}">
                      <a16:creationId xmlns:a16="http://schemas.microsoft.com/office/drawing/2014/main" id="{4933BA0E-91F2-4A5D-AEB5-B26461BD83B6}"/>
                    </a:ext>
                  </a:extLst>
                </p:cNvPr>
                <p:cNvSpPr/>
                <p:nvPr/>
              </p:nvSpPr>
              <p:spPr bwMode="auto">
                <a:xfrm>
                  <a:off x="11701827" y="223193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grpSp>
          <p:grpSp>
            <p:nvGrpSpPr>
              <p:cNvPr id="207" name="Group 206">
                <a:extLst>
                  <a:ext uri="{FF2B5EF4-FFF2-40B4-BE49-F238E27FC236}">
                    <a16:creationId xmlns:a16="http://schemas.microsoft.com/office/drawing/2014/main" id="{74940D43-C13E-4D39-9CBE-1C4D7812357E}"/>
                  </a:ext>
                </a:extLst>
              </p:cNvPr>
              <p:cNvGrpSpPr/>
              <p:nvPr/>
            </p:nvGrpSpPr>
            <p:grpSpPr>
              <a:xfrm>
                <a:off x="-359166" y="2546046"/>
                <a:ext cx="12106163" cy="492309"/>
                <a:chOff x="-359166" y="2546046"/>
                <a:chExt cx="12106163" cy="492309"/>
              </a:xfrm>
            </p:grpSpPr>
            <p:sp>
              <p:nvSpPr>
                <p:cNvPr id="209" name="Hexagon 208">
                  <a:extLst>
                    <a:ext uri="{FF2B5EF4-FFF2-40B4-BE49-F238E27FC236}">
                      <a16:creationId xmlns:a16="http://schemas.microsoft.com/office/drawing/2014/main" id="{C0DAE9C3-7E96-4906-AEFE-8346EDF4B3F4}"/>
                    </a:ext>
                  </a:extLst>
                </p:cNvPr>
                <p:cNvSpPr/>
                <p:nvPr/>
              </p:nvSpPr>
              <p:spPr bwMode="auto">
                <a:xfrm>
                  <a:off x="-359166" y="2546046"/>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10" name="Hexagon 209">
                  <a:extLst>
                    <a:ext uri="{FF2B5EF4-FFF2-40B4-BE49-F238E27FC236}">
                      <a16:creationId xmlns:a16="http://schemas.microsoft.com/office/drawing/2014/main" id="{FF13553A-84FF-47B8-8A1C-9D16A63CC921}"/>
                    </a:ext>
                  </a:extLst>
                </p:cNvPr>
                <p:cNvSpPr/>
                <p:nvPr/>
              </p:nvSpPr>
              <p:spPr bwMode="auto">
                <a:xfrm>
                  <a:off x="689478" y="2546046"/>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11" name="Hexagon 210">
                  <a:extLst>
                    <a:ext uri="{FF2B5EF4-FFF2-40B4-BE49-F238E27FC236}">
                      <a16:creationId xmlns:a16="http://schemas.microsoft.com/office/drawing/2014/main" id="{FF9C4473-A70F-4B75-BC0D-E1BB04A2042C}"/>
                    </a:ext>
                  </a:extLst>
                </p:cNvPr>
                <p:cNvSpPr/>
                <p:nvPr/>
              </p:nvSpPr>
              <p:spPr bwMode="auto">
                <a:xfrm>
                  <a:off x="1738122" y="2546046"/>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12" name="Hexagon 211">
                  <a:extLst>
                    <a:ext uri="{FF2B5EF4-FFF2-40B4-BE49-F238E27FC236}">
                      <a16:creationId xmlns:a16="http://schemas.microsoft.com/office/drawing/2014/main" id="{593E1F8A-9099-4D50-B6A5-486A9F0A544C}"/>
                    </a:ext>
                  </a:extLst>
                </p:cNvPr>
                <p:cNvSpPr/>
                <p:nvPr/>
              </p:nvSpPr>
              <p:spPr bwMode="auto">
                <a:xfrm>
                  <a:off x="2786766" y="2546046"/>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13" name="Hexagon 212">
                  <a:extLst>
                    <a:ext uri="{FF2B5EF4-FFF2-40B4-BE49-F238E27FC236}">
                      <a16:creationId xmlns:a16="http://schemas.microsoft.com/office/drawing/2014/main" id="{16DE410D-E255-4F01-8753-1E61D2FA4CD6}"/>
                    </a:ext>
                  </a:extLst>
                </p:cNvPr>
                <p:cNvSpPr/>
                <p:nvPr/>
              </p:nvSpPr>
              <p:spPr bwMode="auto">
                <a:xfrm>
                  <a:off x="3835410" y="2546046"/>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14" name="Hexagon 213">
                  <a:extLst>
                    <a:ext uri="{FF2B5EF4-FFF2-40B4-BE49-F238E27FC236}">
                      <a16:creationId xmlns:a16="http://schemas.microsoft.com/office/drawing/2014/main" id="{330DD407-24BF-4664-9BDF-82EFC17018B2}"/>
                    </a:ext>
                  </a:extLst>
                </p:cNvPr>
                <p:cNvSpPr/>
                <p:nvPr/>
              </p:nvSpPr>
              <p:spPr bwMode="auto">
                <a:xfrm>
                  <a:off x="4884054" y="2546046"/>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15" name="Hexagon 214">
                  <a:extLst>
                    <a:ext uri="{FF2B5EF4-FFF2-40B4-BE49-F238E27FC236}">
                      <a16:creationId xmlns:a16="http://schemas.microsoft.com/office/drawing/2014/main" id="{C515AC21-964D-4EC7-B018-50D3C5F4D9E5}"/>
                    </a:ext>
                  </a:extLst>
                </p:cNvPr>
                <p:cNvSpPr/>
                <p:nvPr/>
              </p:nvSpPr>
              <p:spPr bwMode="auto">
                <a:xfrm>
                  <a:off x="5932698" y="2546046"/>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16" name="Hexagon 215">
                  <a:extLst>
                    <a:ext uri="{FF2B5EF4-FFF2-40B4-BE49-F238E27FC236}">
                      <a16:creationId xmlns:a16="http://schemas.microsoft.com/office/drawing/2014/main" id="{08682C92-5051-4FCA-A075-61803AA56EF3}"/>
                    </a:ext>
                  </a:extLst>
                </p:cNvPr>
                <p:cNvSpPr/>
                <p:nvPr/>
              </p:nvSpPr>
              <p:spPr bwMode="auto">
                <a:xfrm>
                  <a:off x="8029986" y="2546046"/>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17" name="Hexagon 216">
                  <a:extLst>
                    <a:ext uri="{FF2B5EF4-FFF2-40B4-BE49-F238E27FC236}">
                      <a16:creationId xmlns:a16="http://schemas.microsoft.com/office/drawing/2014/main" id="{CA1A1CAA-2352-4E5F-AA2B-2D4899E10B7B}"/>
                    </a:ext>
                  </a:extLst>
                </p:cNvPr>
                <p:cNvSpPr/>
                <p:nvPr/>
              </p:nvSpPr>
              <p:spPr bwMode="auto">
                <a:xfrm>
                  <a:off x="9078630" y="2546046"/>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18" name="Hexagon 217">
                  <a:extLst>
                    <a:ext uri="{FF2B5EF4-FFF2-40B4-BE49-F238E27FC236}">
                      <a16:creationId xmlns:a16="http://schemas.microsoft.com/office/drawing/2014/main" id="{17CCA5AC-C8B5-46AD-8D32-3A644210B71E}"/>
                    </a:ext>
                  </a:extLst>
                </p:cNvPr>
                <p:cNvSpPr/>
                <p:nvPr/>
              </p:nvSpPr>
              <p:spPr bwMode="auto">
                <a:xfrm>
                  <a:off x="10127274" y="2546046"/>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19" name="Hexagon 218">
                  <a:extLst>
                    <a:ext uri="{FF2B5EF4-FFF2-40B4-BE49-F238E27FC236}">
                      <a16:creationId xmlns:a16="http://schemas.microsoft.com/office/drawing/2014/main" id="{50CF4BDE-D36C-4B73-9398-E24046BFD036}"/>
                    </a:ext>
                  </a:extLst>
                </p:cNvPr>
                <p:cNvSpPr/>
                <p:nvPr/>
              </p:nvSpPr>
              <p:spPr bwMode="auto">
                <a:xfrm>
                  <a:off x="11175918" y="2546046"/>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grpSp>
          <p:sp>
            <p:nvSpPr>
              <p:cNvPr id="208" name="Hexagon 207">
                <a:extLst>
                  <a:ext uri="{FF2B5EF4-FFF2-40B4-BE49-F238E27FC236}">
                    <a16:creationId xmlns:a16="http://schemas.microsoft.com/office/drawing/2014/main" id="{1C8D9A2E-6780-4866-AE34-104BD55C39FA}"/>
                  </a:ext>
                </a:extLst>
              </p:cNvPr>
              <p:cNvSpPr/>
              <p:nvPr/>
            </p:nvSpPr>
            <p:spPr bwMode="auto">
              <a:xfrm>
                <a:off x="12224562" y="2546046"/>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grpSp>
      </p:grpSp>
      <p:sp>
        <p:nvSpPr>
          <p:cNvPr id="202" name="Title 3">
            <a:extLst>
              <a:ext uri="{FF2B5EF4-FFF2-40B4-BE49-F238E27FC236}">
                <a16:creationId xmlns:a16="http://schemas.microsoft.com/office/drawing/2014/main" id="{00884AC6-4877-4001-8145-C6069667BDC5}"/>
              </a:ext>
            </a:extLst>
          </p:cNvPr>
          <p:cNvSpPr txBox="1">
            <a:spLocks/>
          </p:cNvSpPr>
          <p:nvPr/>
        </p:nvSpPr>
        <p:spPr>
          <a:xfrm>
            <a:off x="269239" y="2084363"/>
            <a:ext cx="11653523" cy="1158629"/>
          </a:xfrm>
          <a:prstGeom prst="rect">
            <a:avLst/>
          </a:prstGeom>
          <a:noFill/>
        </p:spPr>
        <p:txBody>
          <a:bodyPr vert="horz" wrap="square" lIns="143428" tIns="89642" rIns="143428" bIns="89642"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defTabSz="914367"/>
            <a:r>
              <a:rPr lang="en-US" sz="7058" spc="-98" dirty="0">
                <a:gradFill>
                  <a:gsLst>
                    <a:gs pos="100000">
                      <a:srgbClr val="FFFFFF"/>
                    </a:gs>
                    <a:gs pos="0">
                      <a:srgbClr val="FFFFFF"/>
                    </a:gs>
                  </a:gsLst>
                  <a:lin ang="5400000" scaled="0"/>
                </a:gradFill>
                <a:latin typeface="Segoe UI Light"/>
              </a:rPr>
              <a:t>Thank you!</a:t>
            </a:r>
          </a:p>
        </p:txBody>
      </p:sp>
      <p:sp>
        <p:nvSpPr>
          <p:cNvPr id="106" name="Rectangle 105">
            <a:extLst>
              <a:ext uri="{FF2B5EF4-FFF2-40B4-BE49-F238E27FC236}">
                <a16:creationId xmlns:a16="http://schemas.microsoft.com/office/drawing/2014/main" id="{F7AF3FC2-6CB3-44B9-8A6B-4CDBF3486C32}"/>
              </a:ext>
            </a:extLst>
          </p:cNvPr>
          <p:cNvSpPr/>
          <p:nvPr/>
        </p:nvSpPr>
        <p:spPr bwMode="auto">
          <a:xfrm>
            <a:off x="1" y="6284798"/>
            <a:ext cx="12192000" cy="57271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55681141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007247" y="434076"/>
            <a:ext cx="8556384" cy="854359"/>
          </a:xfrm>
        </p:spPr>
        <p:txBody>
          <a:bodyPr/>
          <a:lstStyle/>
          <a:p>
            <a:pPr algn="ctr"/>
            <a:r>
              <a:rPr lang="en-US" sz="4705" dirty="0"/>
              <a:t>Azure Container Instances (ACI)</a:t>
            </a:r>
            <a:endParaRPr lang="en-US" sz="4705" dirty="0">
              <a:latin typeface="Segoe UI Semibold" panose="020B0702040204020203" pitchFamily="34" charset="0"/>
              <a:cs typeface="Segoe UI Semibold" panose="020B0702040204020203" pitchFamily="34" charset="0"/>
            </a:endParaRPr>
          </a:p>
        </p:txBody>
      </p:sp>
      <p:sp>
        <p:nvSpPr>
          <p:cNvPr id="4" name="TextBox 3">
            <a:extLst>
              <a:ext uri="{FF2B5EF4-FFF2-40B4-BE49-F238E27FC236}">
                <a16:creationId xmlns:a16="http://schemas.microsoft.com/office/drawing/2014/main" id="{40EC4DB3-70CC-4163-8738-B44091FED9B1}"/>
              </a:ext>
            </a:extLst>
          </p:cNvPr>
          <p:cNvSpPr txBox="1"/>
          <p:nvPr/>
        </p:nvSpPr>
        <p:spPr>
          <a:xfrm>
            <a:off x="2231347" y="1141007"/>
            <a:ext cx="8108181" cy="658980"/>
          </a:xfrm>
          <a:prstGeom prst="rect">
            <a:avLst/>
          </a:prstGeom>
          <a:noFill/>
        </p:spPr>
        <p:txBody>
          <a:bodyPr wrap="square" lIns="143426" tIns="143426" rIns="143426" bIns="143426" rtlCol="0">
            <a:spAutoFit/>
          </a:bodyPr>
          <a:lstStyle/>
          <a:p>
            <a:pPr algn="ctr" defTabSz="914411">
              <a:spcAft>
                <a:spcPts val="588"/>
              </a:spcAft>
            </a:pPr>
            <a:r>
              <a:rPr lang="en-US" sz="2353" dirty="0">
                <a:solidFill>
                  <a:srgbClr val="4472C4"/>
                </a:solidFill>
                <a:latin typeface="Calibri" panose="020F0502020204030204"/>
                <a:cs typeface="Segoe UI Semibold" panose="020B0702040204020203" pitchFamily="34" charset="0"/>
              </a:rPr>
              <a:t>Easily run serverless containers</a:t>
            </a:r>
          </a:p>
        </p:txBody>
      </p:sp>
      <p:sp>
        <p:nvSpPr>
          <p:cNvPr id="62" name="Oval 61">
            <a:extLst>
              <a:ext uri="{FF2B5EF4-FFF2-40B4-BE49-F238E27FC236}">
                <a16:creationId xmlns:a16="http://schemas.microsoft.com/office/drawing/2014/main" id="{9CC0C5A5-83C2-4E25-BE94-9A4D3CFE98DA}"/>
              </a:ext>
            </a:extLst>
          </p:cNvPr>
          <p:cNvSpPr/>
          <p:nvPr/>
        </p:nvSpPr>
        <p:spPr bwMode="auto">
          <a:xfrm rot="16200000">
            <a:off x="3087866" y="5590578"/>
            <a:ext cx="144022" cy="14402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0" rIns="0" bIns="44820" numCol="1" rtlCol="0" anchor="ctr" anchorCtr="0" compatLnSpc="1">
            <a:prstTxWarp prst="textNoShape">
              <a:avLst/>
            </a:prstTxWarp>
          </a:bodyPr>
          <a:lstStyle/>
          <a:p>
            <a:pPr algn="ctr" defTabSz="89610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3" name="Oval 62">
            <a:extLst>
              <a:ext uri="{FF2B5EF4-FFF2-40B4-BE49-F238E27FC236}">
                <a16:creationId xmlns:a16="http://schemas.microsoft.com/office/drawing/2014/main" id="{C54572FD-B5E0-437A-AD3F-569413BE7D20}"/>
              </a:ext>
            </a:extLst>
          </p:cNvPr>
          <p:cNvSpPr/>
          <p:nvPr/>
        </p:nvSpPr>
        <p:spPr bwMode="auto">
          <a:xfrm rot="16200000">
            <a:off x="6285439" y="5590578"/>
            <a:ext cx="144022" cy="14402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0" rIns="0" bIns="44820" numCol="1" rtlCol="0" anchor="ctr" anchorCtr="0" compatLnSpc="1">
            <a:prstTxWarp prst="textNoShape">
              <a:avLst/>
            </a:prstTxWarp>
          </a:bodyPr>
          <a:lstStyle/>
          <a:p>
            <a:pPr algn="ctr" defTabSz="89610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4" name="Oval 63">
            <a:extLst>
              <a:ext uri="{FF2B5EF4-FFF2-40B4-BE49-F238E27FC236}">
                <a16:creationId xmlns:a16="http://schemas.microsoft.com/office/drawing/2014/main" id="{6687F87C-21B0-400E-9B49-CC9AF87BFDE0}"/>
              </a:ext>
            </a:extLst>
          </p:cNvPr>
          <p:cNvSpPr/>
          <p:nvPr/>
        </p:nvSpPr>
        <p:spPr bwMode="auto">
          <a:xfrm rot="16200000">
            <a:off x="9483012" y="5590578"/>
            <a:ext cx="144022" cy="14402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0" rIns="0" bIns="44820" numCol="1" rtlCol="0" anchor="ctr" anchorCtr="0" compatLnSpc="1">
            <a:prstTxWarp prst="textNoShape">
              <a:avLst/>
            </a:prstTxWarp>
          </a:bodyPr>
          <a:lstStyle/>
          <a:p>
            <a:pPr algn="ctr" defTabSz="89610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6" name="TextBox 65">
            <a:extLst>
              <a:ext uri="{FF2B5EF4-FFF2-40B4-BE49-F238E27FC236}">
                <a16:creationId xmlns:a16="http://schemas.microsoft.com/office/drawing/2014/main" id="{A20936FB-0AC6-4CB2-83A9-C1A2D9198A14}"/>
              </a:ext>
            </a:extLst>
          </p:cNvPr>
          <p:cNvSpPr txBox="1"/>
          <p:nvPr/>
        </p:nvSpPr>
        <p:spPr>
          <a:xfrm>
            <a:off x="4881895" y="4516217"/>
            <a:ext cx="2807086" cy="843643"/>
          </a:xfrm>
          <a:prstGeom prst="rect">
            <a:avLst/>
          </a:prstGeom>
          <a:noFill/>
        </p:spPr>
        <p:txBody>
          <a:bodyPr wrap="square" lIns="143426" tIns="143426" rIns="143426" bIns="143426" rtlCol="0" anchor="t">
            <a:spAutoFit/>
          </a:bodyPr>
          <a:lstStyle/>
          <a:p>
            <a:pPr algn="ctr" defTabSz="914411">
              <a:spcAft>
                <a:spcPts val="588"/>
              </a:spcAft>
            </a:pPr>
            <a:r>
              <a:rPr lang="en-US" dirty="0">
                <a:solidFill>
                  <a:prstClr val="black"/>
                </a:solidFill>
                <a:latin typeface="Calibri" panose="020F0502020204030204"/>
                <a:cs typeface="Segoe UI Semibold" panose="020B0702040204020203" pitchFamily="34" charset="0"/>
              </a:rPr>
              <a:t>Containers as a primitive billed per second</a:t>
            </a:r>
          </a:p>
        </p:txBody>
      </p:sp>
      <p:sp>
        <p:nvSpPr>
          <p:cNvPr id="68" name="TextBox 67">
            <a:extLst>
              <a:ext uri="{FF2B5EF4-FFF2-40B4-BE49-F238E27FC236}">
                <a16:creationId xmlns:a16="http://schemas.microsoft.com/office/drawing/2014/main" id="{DC844172-066C-4246-8B5E-6CDE9153EF7B}"/>
              </a:ext>
            </a:extLst>
          </p:cNvPr>
          <p:cNvSpPr txBox="1"/>
          <p:nvPr/>
        </p:nvSpPr>
        <p:spPr>
          <a:xfrm>
            <a:off x="8193321" y="4486275"/>
            <a:ext cx="2723402" cy="843643"/>
          </a:xfrm>
          <a:prstGeom prst="rect">
            <a:avLst/>
          </a:prstGeom>
          <a:noFill/>
        </p:spPr>
        <p:txBody>
          <a:bodyPr wrap="square" lIns="143426" tIns="143426" rIns="143426" bIns="143426" rtlCol="0" anchor="t">
            <a:spAutoFit/>
          </a:bodyPr>
          <a:lstStyle/>
          <a:p>
            <a:pPr algn="ctr" defTabSz="914411">
              <a:spcAft>
                <a:spcPts val="588"/>
              </a:spcAft>
            </a:pPr>
            <a:r>
              <a:rPr lang="en-US" dirty="0">
                <a:solidFill>
                  <a:prstClr val="black"/>
                </a:solidFill>
                <a:latin typeface="Calibri" panose="020F0502020204030204"/>
                <a:cs typeface="Segoe UI Semibold" panose="020B0702040204020203" pitchFamily="34" charset="0"/>
              </a:rPr>
              <a:t>Secure applications with hypervisor isolation</a:t>
            </a:r>
          </a:p>
        </p:txBody>
      </p:sp>
      <p:sp>
        <p:nvSpPr>
          <p:cNvPr id="70" name="TextBox 69">
            <a:extLst>
              <a:ext uri="{FF2B5EF4-FFF2-40B4-BE49-F238E27FC236}">
                <a16:creationId xmlns:a16="http://schemas.microsoft.com/office/drawing/2014/main" id="{23E594A8-098F-4E07-BF36-426138844337}"/>
              </a:ext>
            </a:extLst>
          </p:cNvPr>
          <p:cNvSpPr txBox="1"/>
          <p:nvPr/>
        </p:nvSpPr>
        <p:spPr>
          <a:xfrm>
            <a:off x="1871699" y="4512198"/>
            <a:ext cx="2432329" cy="832829"/>
          </a:xfrm>
          <a:prstGeom prst="rect">
            <a:avLst/>
          </a:prstGeom>
          <a:noFill/>
        </p:spPr>
        <p:txBody>
          <a:bodyPr wrap="square" lIns="143426" tIns="143426" rIns="143426" bIns="143426" rtlCol="0" anchor="t">
            <a:spAutoFit/>
          </a:bodyPr>
          <a:lstStyle/>
          <a:p>
            <a:pPr algn="ctr" defTabSz="914411">
              <a:spcAft>
                <a:spcPts val="588"/>
              </a:spcAft>
            </a:pPr>
            <a:r>
              <a:rPr lang="en-US" dirty="0">
                <a:solidFill>
                  <a:prstClr val="black"/>
                </a:solidFill>
                <a:latin typeface="Calibri" panose="020F0502020204030204"/>
                <a:cs typeface="Segoe UI Semibold" panose="020B0702040204020203" pitchFamily="34" charset="0"/>
              </a:rPr>
              <a:t>Run containers without managing servers</a:t>
            </a:r>
          </a:p>
        </p:txBody>
      </p:sp>
      <p:cxnSp>
        <p:nvCxnSpPr>
          <p:cNvPr id="71" name="Straight Connector 70">
            <a:extLst>
              <a:ext uri="{FF2B5EF4-FFF2-40B4-BE49-F238E27FC236}">
                <a16:creationId xmlns:a16="http://schemas.microsoft.com/office/drawing/2014/main" id="{E09620C5-7905-4044-8079-A7F8E3C9A256}"/>
              </a:ext>
            </a:extLst>
          </p:cNvPr>
          <p:cNvCxnSpPr>
            <a:cxnSpLocks/>
          </p:cNvCxnSpPr>
          <p:nvPr/>
        </p:nvCxnSpPr>
        <p:spPr>
          <a:xfrm>
            <a:off x="3352756" y="5662589"/>
            <a:ext cx="281181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D8C1B3C-C17D-466B-AC7B-62B3ED3A12CA}"/>
              </a:ext>
            </a:extLst>
          </p:cNvPr>
          <p:cNvCxnSpPr>
            <a:cxnSpLocks/>
          </p:cNvCxnSpPr>
          <p:nvPr/>
        </p:nvCxnSpPr>
        <p:spPr>
          <a:xfrm>
            <a:off x="6550330" y="5662589"/>
            <a:ext cx="281181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6" name="Graphic 46">
            <a:extLst>
              <a:ext uri="{FF2B5EF4-FFF2-40B4-BE49-F238E27FC236}">
                <a16:creationId xmlns:a16="http://schemas.microsoft.com/office/drawing/2014/main" id="{63D99B85-1767-4EB2-B56B-2563A7D217ED}"/>
              </a:ext>
            </a:extLst>
          </p:cNvPr>
          <p:cNvPicPr/>
          <p:nvPr/>
        </p:nvPicPr>
        <p:blipFill>
          <a:blip r:embed="rId3">
            <a:extLst>
              <a:ext uri="{96DAC541-7B7A-43D3-8B79-37D633B846F1}">
                <asvg:svgBlip xmlns:asvg="http://schemas.microsoft.com/office/drawing/2016/SVG/main" r:embed="rId4"/>
              </a:ext>
            </a:extLst>
          </a:blip>
          <a:stretch>
            <a:fillRect/>
          </a:stretch>
        </p:blipFill>
        <p:spPr>
          <a:xfrm>
            <a:off x="2206195" y="2416044"/>
            <a:ext cx="1907366" cy="1739288"/>
          </a:xfrm>
          <a:prstGeom prst="rect">
            <a:avLst/>
          </a:prstGeom>
        </p:spPr>
      </p:pic>
      <p:pic>
        <p:nvPicPr>
          <p:cNvPr id="87" name="Graphic 75">
            <a:extLst>
              <a:ext uri="{FF2B5EF4-FFF2-40B4-BE49-F238E27FC236}">
                <a16:creationId xmlns:a16="http://schemas.microsoft.com/office/drawing/2014/main" id="{1D9322DA-4B09-4EFB-93F1-62D65BBDCB83}"/>
              </a:ext>
            </a:extLst>
          </p:cNvPr>
          <p:cNvPicPr/>
          <p:nvPr/>
        </p:nvPicPr>
        <p:blipFill>
          <a:blip r:embed="rId5">
            <a:extLst>
              <a:ext uri="{96DAC541-7B7A-43D3-8B79-37D633B846F1}">
                <asvg:svgBlip xmlns:asvg="http://schemas.microsoft.com/office/drawing/2016/SVG/main" r:embed="rId6"/>
              </a:ext>
            </a:extLst>
          </a:blip>
          <a:stretch>
            <a:fillRect/>
          </a:stretch>
        </p:blipFill>
        <p:spPr>
          <a:xfrm>
            <a:off x="5308524" y="2340066"/>
            <a:ext cx="2097853" cy="2074197"/>
          </a:xfrm>
          <a:prstGeom prst="rect">
            <a:avLst/>
          </a:prstGeom>
        </p:spPr>
      </p:pic>
      <p:pic>
        <p:nvPicPr>
          <p:cNvPr id="88" name="Graphic 82">
            <a:extLst>
              <a:ext uri="{FF2B5EF4-FFF2-40B4-BE49-F238E27FC236}">
                <a16:creationId xmlns:a16="http://schemas.microsoft.com/office/drawing/2014/main" id="{9E963723-F5A8-4307-9349-B3CBAACAB0B2}"/>
              </a:ext>
            </a:extLst>
          </p:cNvPr>
          <p:cNvPicPr/>
          <p:nvPr/>
        </p:nvPicPr>
        <p:blipFill>
          <a:blip r:embed="rId7">
            <a:extLst>
              <a:ext uri="{96DAC541-7B7A-43D3-8B79-37D633B846F1}">
                <asvg:svgBlip xmlns:asvg="http://schemas.microsoft.com/office/drawing/2016/SVG/main" r:embed="rId8"/>
              </a:ext>
            </a:extLst>
          </a:blip>
          <a:stretch>
            <a:fillRect/>
          </a:stretch>
        </p:blipFill>
        <p:spPr>
          <a:xfrm>
            <a:off x="8733624" y="2658200"/>
            <a:ext cx="1642799" cy="1254977"/>
          </a:xfrm>
          <a:prstGeom prst="rect">
            <a:avLst/>
          </a:prstGeom>
        </p:spPr>
      </p:pic>
    </p:spTree>
    <p:extLst>
      <p:ext uri="{BB962C8B-B14F-4D97-AF65-F5344CB8AC3E}">
        <p14:creationId xmlns:p14="http://schemas.microsoft.com/office/powerpoint/2010/main" val="2294727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C20887E3-989D-4B19-BB54-7102710CDFF1}"/>
              </a:ext>
            </a:extLst>
          </p:cNvPr>
          <p:cNvSpPr/>
          <p:nvPr/>
        </p:nvSpPr>
        <p:spPr bwMode="auto">
          <a:xfrm rot="16200000">
            <a:off x="2828126" y="5616783"/>
            <a:ext cx="144022"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0" rIns="0" bIns="44820" numCol="1" rtlCol="0" anchor="ctr" anchorCtr="0" compatLnSpc="1">
            <a:prstTxWarp prst="textNoShape">
              <a:avLst/>
            </a:prstTxWarp>
          </a:bodyPr>
          <a:lstStyle/>
          <a:p>
            <a:pPr algn="ctr" defTabSz="896104"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6" name="Oval 5">
            <a:extLst>
              <a:ext uri="{FF2B5EF4-FFF2-40B4-BE49-F238E27FC236}">
                <a16:creationId xmlns:a16="http://schemas.microsoft.com/office/drawing/2014/main" id="{6051EAE9-4E76-43EA-A5D1-5262E9481FD0}"/>
              </a:ext>
            </a:extLst>
          </p:cNvPr>
          <p:cNvSpPr/>
          <p:nvPr/>
        </p:nvSpPr>
        <p:spPr bwMode="auto">
          <a:xfrm rot="16200000">
            <a:off x="6025744" y="5616783"/>
            <a:ext cx="144022"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0" rIns="0" bIns="44820" numCol="1" rtlCol="0" anchor="ctr" anchorCtr="0" compatLnSpc="1">
            <a:prstTxWarp prst="textNoShape">
              <a:avLst/>
            </a:prstTxWarp>
          </a:bodyPr>
          <a:lstStyle/>
          <a:p>
            <a:pPr algn="ctr" defTabSz="896104"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7" name="Oval 6">
            <a:extLst>
              <a:ext uri="{FF2B5EF4-FFF2-40B4-BE49-F238E27FC236}">
                <a16:creationId xmlns:a16="http://schemas.microsoft.com/office/drawing/2014/main" id="{5D5900C4-4BD2-494E-B2E5-8F4DF13CB816}"/>
              </a:ext>
            </a:extLst>
          </p:cNvPr>
          <p:cNvSpPr/>
          <p:nvPr/>
        </p:nvSpPr>
        <p:spPr bwMode="auto">
          <a:xfrm rot="16200000">
            <a:off x="9223362" y="5616783"/>
            <a:ext cx="144022"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0" rIns="0" bIns="44820" numCol="1" rtlCol="0" anchor="ctr" anchorCtr="0" compatLnSpc="1">
            <a:prstTxWarp prst="textNoShape">
              <a:avLst/>
            </a:prstTxWarp>
          </a:bodyPr>
          <a:lstStyle/>
          <a:p>
            <a:pPr algn="ctr" defTabSz="896104"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9" name="TextBox 8">
            <a:extLst>
              <a:ext uri="{FF2B5EF4-FFF2-40B4-BE49-F238E27FC236}">
                <a16:creationId xmlns:a16="http://schemas.microsoft.com/office/drawing/2014/main" id="{809D1B7C-4200-4518-9E55-FD1776D44D3D}"/>
              </a:ext>
            </a:extLst>
          </p:cNvPr>
          <p:cNvSpPr txBox="1"/>
          <p:nvPr/>
        </p:nvSpPr>
        <p:spPr>
          <a:xfrm>
            <a:off x="4608231" y="4533603"/>
            <a:ext cx="2979046" cy="832752"/>
          </a:xfrm>
          <a:prstGeom prst="rect">
            <a:avLst/>
          </a:prstGeom>
          <a:noFill/>
        </p:spPr>
        <p:txBody>
          <a:bodyPr wrap="square" lIns="143425" tIns="143425" rIns="143425" bIns="143425" rtlCol="0" anchor="t">
            <a:spAutoFit/>
          </a:bodyPr>
          <a:lstStyle/>
          <a:p>
            <a:pPr algn="ctr" defTabSz="914554">
              <a:spcAft>
                <a:spcPts val="588"/>
              </a:spcAft>
            </a:pPr>
            <a:r>
              <a:rPr lang="fr-FR" dirty="0">
                <a:solidFill>
                  <a:srgbClr val="505050"/>
                </a:solidFill>
                <a:latin typeface="Segoe UI"/>
                <a:cs typeface="Segoe UI Semibold" panose="020B0702040204020203" pitchFamily="34" charset="0"/>
              </a:rPr>
              <a:t>ACI </a:t>
            </a:r>
            <a:r>
              <a:rPr lang="fr-FR" dirty="0" err="1">
                <a:solidFill>
                  <a:srgbClr val="505050"/>
                </a:solidFill>
                <a:latin typeface="Segoe UI"/>
                <a:cs typeface="Segoe UI Semibold" panose="020B0702040204020203" pitchFamily="34" charset="0"/>
              </a:rPr>
              <a:t>provides</a:t>
            </a:r>
            <a:r>
              <a:rPr lang="fr-FR" dirty="0">
                <a:solidFill>
                  <a:srgbClr val="505050"/>
                </a:solidFill>
                <a:latin typeface="Segoe UI"/>
                <a:cs typeface="Segoe UI Semibold" panose="020B0702040204020203" pitchFamily="34" charset="0"/>
              </a:rPr>
              <a:t> </a:t>
            </a:r>
            <a:r>
              <a:rPr lang="fr-FR" dirty="0" err="1">
                <a:solidFill>
                  <a:srgbClr val="505050"/>
                </a:solidFill>
                <a:latin typeface="Segoe UI"/>
                <a:cs typeface="Segoe UI Semibold" panose="020B0702040204020203" pitchFamily="34" charset="0"/>
              </a:rPr>
              <a:t>infinite</a:t>
            </a:r>
            <a:r>
              <a:rPr lang="fr-FR" dirty="0">
                <a:solidFill>
                  <a:srgbClr val="505050"/>
                </a:solidFill>
                <a:latin typeface="Segoe UI"/>
                <a:cs typeface="Segoe UI Semibold" panose="020B0702040204020203" pitchFamily="34" charset="0"/>
              </a:rPr>
              <a:t> container-</a:t>
            </a:r>
            <a:r>
              <a:rPr lang="fr-FR" dirty="0" err="1">
                <a:solidFill>
                  <a:srgbClr val="505050"/>
                </a:solidFill>
                <a:latin typeface="Segoe UI"/>
                <a:cs typeface="Segoe UI Semibold" panose="020B0702040204020203" pitchFamily="34" charset="0"/>
              </a:rPr>
              <a:t>based</a:t>
            </a:r>
            <a:r>
              <a:rPr lang="fr-FR" dirty="0">
                <a:solidFill>
                  <a:srgbClr val="505050"/>
                </a:solidFill>
                <a:latin typeface="Segoe UI"/>
                <a:cs typeface="Segoe UI Semibold" panose="020B0702040204020203" pitchFamily="34" charset="0"/>
              </a:rPr>
              <a:t> </a:t>
            </a:r>
            <a:r>
              <a:rPr lang="fr-FR" dirty="0" err="1">
                <a:solidFill>
                  <a:srgbClr val="505050"/>
                </a:solidFill>
                <a:latin typeface="Segoe UI"/>
                <a:cs typeface="Segoe UI Semibold" panose="020B0702040204020203" pitchFamily="34" charset="0"/>
              </a:rPr>
              <a:t>scale</a:t>
            </a:r>
            <a:endParaRPr lang="en-US" dirty="0">
              <a:solidFill>
                <a:srgbClr val="505050"/>
              </a:solidFill>
              <a:latin typeface="Segoe UI"/>
              <a:cs typeface="Segoe UI Semibold" panose="020B0702040204020203" pitchFamily="34" charset="0"/>
            </a:endParaRPr>
          </a:p>
        </p:txBody>
      </p:sp>
      <p:sp>
        <p:nvSpPr>
          <p:cNvPr id="11" name="TextBox 10">
            <a:extLst>
              <a:ext uri="{FF2B5EF4-FFF2-40B4-BE49-F238E27FC236}">
                <a16:creationId xmlns:a16="http://schemas.microsoft.com/office/drawing/2014/main" id="{B0399CE5-12BC-46D1-A888-B845DD68F7AF}"/>
              </a:ext>
            </a:extLst>
          </p:cNvPr>
          <p:cNvSpPr txBox="1"/>
          <p:nvPr/>
        </p:nvSpPr>
        <p:spPr>
          <a:xfrm>
            <a:off x="7895919" y="4533603"/>
            <a:ext cx="2798907" cy="1104490"/>
          </a:xfrm>
          <a:prstGeom prst="rect">
            <a:avLst/>
          </a:prstGeom>
          <a:noFill/>
        </p:spPr>
        <p:txBody>
          <a:bodyPr wrap="square" lIns="143425" tIns="143425" rIns="143425" bIns="143425" rtlCol="0" anchor="t">
            <a:spAutoFit/>
          </a:bodyPr>
          <a:lstStyle/>
          <a:p>
            <a:pPr algn="ctr" defTabSz="914554">
              <a:spcAft>
                <a:spcPts val="588"/>
              </a:spcAft>
            </a:pPr>
            <a:r>
              <a:rPr lang="en-US">
                <a:solidFill>
                  <a:srgbClr val="505050"/>
                </a:solidFill>
                <a:latin typeface="Segoe UI"/>
                <a:cs typeface="Segoe UI Semibold" panose="020B0702040204020203" pitchFamily="34" charset="0"/>
              </a:rPr>
              <a:t>The ACI Connector for K8s brings them together</a:t>
            </a:r>
          </a:p>
        </p:txBody>
      </p:sp>
      <p:sp>
        <p:nvSpPr>
          <p:cNvPr id="13" name="TextBox 12">
            <a:extLst>
              <a:ext uri="{FF2B5EF4-FFF2-40B4-BE49-F238E27FC236}">
                <a16:creationId xmlns:a16="http://schemas.microsoft.com/office/drawing/2014/main" id="{7C4E9CB0-A99B-41B0-A3CE-E2BDC35DC567}"/>
              </a:ext>
            </a:extLst>
          </p:cNvPr>
          <p:cNvSpPr txBox="1"/>
          <p:nvPr/>
        </p:nvSpPr>
        <p:spPr>
          <a:xfrm>
            <a:off x="1487049" y="4533603"/>
            <a:ext cx="2826173" cy="832752"/>
          </a:xfrm>
          <a:prstGeom prst="rect">
            <a:avLst/>
          </a:prstGeom>
          <a:noFill/>
        </p:spPr>
        <p:txBody>
          <a:bodyPr wrap="square" lIns="143425" tIns="143425" rIns="143425" bIns="143425" rtlCol="0" anchor="t">
            <a:spAutoFit/>
          </a:bodyPr>
          <a:lstStyle/>
          <a:p>
            <a:pPr algn="ctr" defTabSz="914554">
              <a:spcAft>
                <a:spcPts val="588"/>
              </a:spcAft>
            </a:pPr>
            <a:r>
              <a:rPr lang="en-US">
                <a:solidFill>
                  <a:srgbClr val="505050"/>
                </a:solidFill>
                <a:latin typeface="Segoe UI"/>
                <a:cs typeface="Segoe UI Semibold" panose="020B0702040204020203" pitchFamily="34" charset="0"/>
              </a:rPr>
              <a:t>Kubernetes provides rich orchestration capabilities</a:t>
            </a:r>
          </a:p>
        </p:txBody>
      </p:sp>
      <p:cxnSp>
        <p:nvCxnSpPr>
          <p:cNvPr id="14" name="Straight Connector 13">
            <a:extLst>
              <a:ext uri="{FF2B5EF4-FFF2-40B4-BE49-F238E27FC236}">
                <a16:creationId xmlns:a16="http://schemas.microsoft.com/office/drawing/2014/main" id="{32F6CDCD-DBA7-4478-B1C3-B1AD7C1DE546}"/>
              </a:ext>
            </a:extLst>
          </p:cNvPr>
          <p:cNvCxnSpPr>
            <a:cxnSpLocks/>
          </p:cNvCxnSpPr>
          <p:nvPr/>
        </p:nvCxnSpPr>
        <p:spPr>
          <a:xfrm>
            <a:off x="3093016" y="5688795"/>
            <a:ext cx="2811857"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244FC78-DD12-49CB-B67C-50ECFFC134DB}"/>
              </a:ext>
            </a:extLst>
          </p:cNvPr>
          <p:cNvCxnSpPr>
            <a:cxnSpLocks/>
          </p:cNvCxnSpPr>
          <p:nvPr/>
        </p:nvCxnSpPr>
        <p:spPr>
          <a:xfrm>
            <a:off x="6290635" y="5688795"/>
            <a:ext cx="2811857"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4" name="Title 4">
            <a:extLst>
              <a:ext uri="{FF2B5EF4-FFF2-40B4-BE49-F238E27FC236}">
                <a16:creationId xmlns:a16="http://schemas.microsoft.com/office/drawing/2014/main" id="{45E8BF1F-36C3-49A1-8053-6DF0240642D6}"/>
              </a:ext>
            </a:extLst>
          </p:cNvPr>
          <p:cNvSpPr txBox="1">
            <a:spLocks/>
          </p:cNvSpPr>
          <p:nvPr/>
        </p:nvSpPr>
        <p:spPr>
          <a:xfrm>
            <a:off x="0" y="471536"/>
            <a:ext cx="12192000" cy="854359"/>
          </a:xfrm>
          <a:prstGeom prst="rect">
            <a:avLst/>
          </a:prstGeom>
        </p:spPr>
        <p:txBody>
          <a:bodyPr vert="horz" wrap="square" lIns="143425" tIns="89640" rIns="143425" bIns="89640"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78"/>
            <a:r>
              <a:rPr lang="en-US" sz="4706" spc="-100" dirty="0">
                <a:solidFill>
                  <a:srgbClr val="505050"/>
                </a:solidFill>
                <a:latin typeface="Segoe UI Semibold"/>
              </a:rPr>
              <a:t>ACI Connector for Kubernetes</a:t>
            </a:r>
            <a:endParaRPr lang="en-US" sz="4706" spc="-100" dirty="0">
              <a:solidFill>
                <a:srgbClr val="505050"/>
              </a:solidFill>
              <a:latin typeface="Segoe UI Semibold" panose="020B0702040204020203" pitchFamily="34" charset="0"/>
              <a:cs typeface="Segoe UI Semibold" panose="020B0702040204020203" pitchFamily="34" charset="0"/>
            </a:endParaRPr>
          </a:p>
        </p:txBody>
      </p:sp>
      <p:sp>
        <p:nvSpPr>
          <p:cNvPr id="45" name="TextBox 44">
            <a:extLst>
              <a:ext uri="{FF2B5EF4-FFF2-40B4-BE49-F238E27FC236}">
                <a16:creationId xmlns:a16="http://schemas.microsoft.com/office/drawing/2014/main" id="{53F68ECB-ECD8-4DDE-ACED-C4E255059D16}"/>
              </a:ext>
            </a:extLst>
          </p:cNvPr>
          <p:cNvSpPr txBox="1"/>
          <p:nvPr/>
        </p:nvSpPr>
        <p:spPr>
          <a:xfrm>
            <a:off x="2041852" y="1167755"/>
            <a:ext cx="8108297" cy="712121"/>
          </a:xfrm>
          <a:prstGeom prst="rect">
            <a:avLst/>
          </a:prstGeom>
          <a:noFill/>
        </p:spPr>
        <p:txBody>
          <a:bodyPr wrap="square" lIns="143425" tIns="143425" rIns="143425" bIns="143425" rtlCol="0">
            <a:spAutoFit/>
          </a:bodyPr>
          <a:lstStyle/>
          <a:p>
            <a:pPr algn="ctr" defTabSz="914554">
              <a:spcAft>
                <a:spcPts val="588"/>
              </a:spcAft>
            </a:pPr>
            <a:r>
              <a:rPr lang="en-US" sz="2745" dirty="0">
                <a:solidFill>
                  <a:srgbClr val="0072C6"/>
                </a:solidFill>
                <a:latin typeface="Segoe UI"/>
                <a:cs typeface="Segoe UI Semibold" panose="020B0702040204020203" pitchFamily="34" charset="0"/>
              </a:rPr>
              <a:t>aka “Virtual </a:t>
            </a:r>
            <a:r>
              <a:rPr lang="en-US" sz="2745" dirty="0" err="1">
                <a:solidFill>
                  <a:srgbClr val="0072C6"/>
                </a:solidFill>
                <a:latin typeface="Segoe UI"/>
                <a:cs typeface="Segoe UI Semibold" panose="020B0702040204020203" pitchFamily="34" charset="0"/>
              </a:rPr>
              <a:t>Kubelet</a:t>
            </a:r>
            <a:r>
              <a:rPr lang="en-US" sz="2745" dirty="0">
                <a:solidFill>
                  <a:srgbClr val="0072C6"/>
                </a:solidFill>
                <a:latin typeface="Segoe UI"/>
                <a:cs typeface="Segoe UI Semibold" panose="020B0702040204020203" pitchFamily="34" charset="0"/>
              </a:rPr>
              <a:t>”</a:t>
            </a:r>
          </a:p>
        </p:txBody>
      </p:sp>
      <p:pic>
        <p:nvPicPr>
          <p:cNvPr id="47" name="Graphic 46">
            <a:extLst>
              <a:ext uri="{FF2B5EF4-FFF2-40B4-BE49-F238E27FC236}">
                <a16:creationId xmlns:a16="http://schemas.microsoft.com/office/drawing/2014/main" id="{63D99B85-1767-4EB2-B56B-2563A7D217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98295" y="2141914"/>
            <a:ext cx="2398920" cy="2187035"/>
          </a:xfrm>
          <a:prstGeom prst="rect">
            <a:avLst/>
          </a:prstGeom>
        </p:spPr>
      </p:pic>
      <p:pic>
        <p:nvPicPr>
          <p:cNvPr id="75" name="Graphic 74">
            <a:extLst>
              <a:ext uri="{FF2B5EF4-FFF2-40B4-BE49-F238E27FC236}">
                <a16:creationId xmlns:a16="http://schemas.microsoft.com/office/drawing/2014/main" id="{37A73BF4-4A31-4143-855B-E136361D05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30226" y="2168440"/>
            <a:ext cx="1995361" cy="2133981"/>
          </a:xfrm>
          <a:prstGeom prst="rect">
            <a:avLst/>
          </a:prstGeom>
        </p:spPr>
      </p:pic>
      <p:pic>
        <p:nvPicPr>
          <p:cNvPr id="76" name="Graphic 75">
            <a:extLst>
              <a:ext uri="{FF2B5EF4-FFF2-40B4-BE49-F238E27FC236}">
                <a16:creationId xmlns:a16="http://schemas.microsoft.com/office/drawing/2014/main" id="{1D9322DA-4B09-4EFB-93F1-62D65BBDCB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46167" y="2198195"/>
            <a:ext cx="2098415" cy="2074472"/>
          </a:xfrm>
          <a:prstGeom prst="rect">
            <a:avLst/>
          </a:prstGeom>
        </p:spPr>
      </p:pic>
    </p:spTree>
    <p:extLst>
      <p:ext uri="{BB962C8B-B14F-4D97-AF65-F5344CB8AC3E}">
        <p14:creationId xmlns:p14="http://schemas.microsoft.com/office/powerpoint/2010/main" val="1386842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0D7B1A09-486F-4DDF-A5A1-D8A23764615F}"/>
              </a:ext>
            </a:extLst>
          </p:cNvPr>
          <p:cNvSpPr/>
          <p:nvPr/>
        </p:nvSpPr>
        <p:spPr bwMode="auto">
          <a:xfrm>
            <a:off x="866" y="974"/>
            <a:ext cx="2091361"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176"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3" name="Straight Connector 92">
            <a:extLst>
              <a:ext uri="{FF2B5EF4-FFF2-40B4-BE49-F238E27FC236}">
                <a16:creationId xmlns:a16="http://schemas.microsoft.com/office/drawing/2014/main" id="{7E522AF7-F3CA-490A-A1BC-524D680CED98}"/>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DF29EEB2-60FA-49DB-96E9-E0EF5EB7D614}"/>
              </a:ext>
            </a:extLst>
          </p:cNvPr>
          <p:cNvSpPr/>
          <p:nvPr/>
        </p:nvSpPr>
        <p:spPr>
          <a:xfrm>
            <a:off x="7934300" y="2831533"/>
            <a:ext cx="3771570" cy="2081911"/>
          </a:xfrm>
          <a:prstGeom prst="rect">
            <a:avLst/>
          </a:prstGeom>
        </p:spPr>
        <p:txBody>
          <a:bodyPr wrap="square">
            <a:spAutoFit/>
          </a:bodyPr>
          <a:lstStyle/>
          <a:p>
            <a:pPr defTabSz="914225">
              <a:spcAft>
                <a:spcPts val="1176"/>
              </a:spcAft>
            </a:pPr>
            <a:r>
              <a:rPr lang="en-US" sz="1372" dirty="0">
                <a:solidFill>
                  <a:srgbClr val="505050"/>
                </a:solidFill>
              </a:rPr>
              <a:t>Enable applications and algorithms to </a:t>
            </a:r>
            <a:br>
              <a:rPr lang="en-US" sz="1372" dirty="0">
                <a:solidFill>
                  <a:srgbClr val="505050"/>
                </a:solidFill>
              </a:rPr>
            </a:br>
            <a:r>
              <a:rPr lang="en-US" sz="1372" dirty="0">
                <a:solidFill>
                  <a:srgbClr val="505050"/>
                </a:solidFill>
              </a:rPr>
              <a:t>easily and efficiently run in parallel at scale.</a:t>
            </a:r>
          </a:p>
          <a:p>
            <a:pPr defTabSz="914225">
              <a:spcAft>
                <a:spcPts val="1176"/>
              </a:spcAft>
            </a:pPr>
            <a:r>
              <a:rPr lang="en-US" sz="1372" dirty="0">
                <a:solidFill>
                  <a:srgbClr val="505050"/>
                </a:solidFill>
              </a:rPr>
              <a:t>Run Batch tasks without having to manage an </a:t>
            </a:r>
            <a:br>
              <a:rPr lang="en-US" sz="1372" dirty="0">
                <a:solidFill>
                  <a:srgbClr val="505050"/>
                </a:solidFill>
              </a:rPr>
            </a:br>
            <a:r>
              <a:rPr lang="en-US" sz="1372" dirty="0">
                <a:solidFill>
                  <a:srgbClr val="505050"/>
                </a:solidFill>
              </a:rPr>
              <a:t>environment and dependencies.</a:t>
            </a:r>
          </a:p>
          <a:p>
            <a:pPr defTabSz="914225">
              <a:spcAft>
                <a:spcPts val="1176"/>
              </a:spcAft>
            </a:pPr>
            <a:r>
              <a:rPr lang="en-US" sz="1372" dirty="0">
                <a:solidFill>
                  <a:srgbClr val="505050"/>
                </a:solidFill>
              </a:rPr>
              <a:t>Package, execute, and scale your High Performance Computing applications and batch workloads in a consistent, reproducible manner.</a:t>
            </a:r>
          </a:p>
        </p:txBody>
      </p:sp>
      <p:sp>
        <p:nvSpPr>
          <p:cNvPr id="168" name="Title 4">
            <a:extLst>
              <a:ext uri="{FF2B5EF4-FFF2-40B4-BE49-F238E27FC236}">
                <a16:creationId xmlns:a16="http://schemas.microsoft.com/office/drawing/2014/main" id="{DCD10757-A05E-4BD5-AD52-C48DD91E1D60}"/>
              </a:ext>
            </a:extLst>
          </p:cNvPr>
          <p:cNvSpPr txBox="1">
            <a:spLocks/>
          </p:cNvSpPr>
          <p:nvPr/>
        </p:nvSpPr>
        <p:spPr>
          <a:xfrm>
            <a:off x="2094545" y="515592"/>
            <a:ext cx="10096592" cy="871379"/>
          </a:xfrm>
          <a:prstGeom prst="rect">
            <a:avLst/>
          </a:prstGeom>
        </p:spPr>
        <p:txBody>
          <a:bodyPr vert="horz" wrap="square" lIns="146284" tIns="91427" rIns="146284" bIns="91427" rtlCol="0" anchor="t">
            <a:noAutofit/>
          </a:bodyPr>
          <a:lstStyle>
            <a:lvl1pPr algn="l" defTabSz="914192" rtl="0" eaLnBrk="1" latinLnBrk="0" hangingPunct="1">
              <a:lnSpc>
                <a:spcPct val="90000"/>
              </a:lnSpc>
              <a:spcBef>
                <a:spcPct val="0"/>
              </a:spcBef>
              <a:buNone/>
              <a:defRPr lang="en-US" sz="5293" b="0" kern="1200" cap="none" spc="-100"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r>
              <a:rPr sz="4800" dirty="0">
                <a:solidFill>
                  <a:srgbClr val="505050"/>
                </a:solidFill>
              </a:rPr>
              <a:t>Azure Batch</a:t>
            </a:r>
          </a:p>
        </p:txBody>
      </p:sp>
      <p:sp>
        <p:nvSpPr>
          <p:cNvPr id="169" name="TextBox 168">
            <a:extLst>
              <a:ext uri="{FF2B5EF4-FFF2-40B4-BE49-F238E27FC236}">
                <a16:creationId xmlns:a16="http://schemas.microsoft.com/office/drawing/2014/main" id="{9AC27511-56CE-4BA4-8E68-39EA4E858674}"/>
              </a:ext>
            </a:extLst>
          </p:cNvPr>
          <p:cNvSpPr txBox="1"/>
          <p:nvPr/>
        </p:nvSpPr>
        <p:spPr>
          <a:xfrm>
            <a:off x="2136563" y="1223503"/>
            <a:ext cx="10096592" cy="664726"/>
          </a:xfrm>
          <a:prstGeom prst="rect">
            <a:avLst/>
          </a:prstGeom>
          <a:noFill/>
        </p:spPr>
        <p:txBody>
          <a:bodyPr wrap="square" lIns="146284" tIns="146284" rIns="146284" bIns="146284" rtlCol="0">
            <a:spAutoFit/>
          </a:bodyPr>
          <a:lstStyle/>
          <a:p>
            <a:pPr algn="ctr" defTabSz="914225">
              <a:spcAft>
                <a:spcPts val="600"/>
              </a:spcAft>
            </a:pPr>
            <a:r>
              <a:rPr lang="en-US" sz="2400" dirty="0">
                <a:solidFill>
                  <a:srgbClr val="0072C6"/>
                </a:solidFill>
                <a:cs typeface="Segoe UI Semibold" panose="020B0702040204020203" pitchFamily="34" charset="0"/>
              </a:rPr>
              <a:t>Run repetitive compute jobs using containers</a:t>
            </a:r>
          </a:p>
        </p:txBody>
      </p:sp>
      <p:sp>
        <p:nvSpPr>
          <p:cNvPr id="190" name="chip" title="Icon of a computer chip">
            <a:extLst>
              <a:ext uri="{FF2B5EF4-FFF2-40B4-BE49-F238E27FC236}">
                <a16:creationId xmlns:a16="http://schemas.microsoft.com/office/drawing/2014/main" id="{8439E4D2-0AA2-457D-9ED0-14F83889B2E0}"/>
              </a:ext>
            </a:extLst>
          </p:cNvPr>
          <p:cNvSpPr>
            <a:spLocks noChangeAspect="1" noEditPoints="1"/>
          </p:cNvSpPr>
          <p:nvPr/>
        </p:nvSpPr>
        <p:spPr bwMode="auto">
          <a:xfrm>
            <a:off x="3176142" y="3563067"/>
            <a:ext cx="705466" cy="719761"/>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gradFill>
            </a:endParaRPr>
          </a:p>
        </p:txBody>
      </p:sp>
      <p:grpSp>
        <p:nvGrpSpPr>
          <p:cNvPr id="4" name="Group 3"/>
          <p:cNvGrpSpPr/>
          <p:nvPr/>
        </p:nvGrpSpPr>
        <p:grpSpPr>
          <a:xfrm>
            <a:off x="6144919" y="2548309"/>
            <a:ext cx="1144244" cy="2749277"/>
            <a:chOff x="5960908" y="2002191"/>
            <a:chExt cx="792781" cy="1904818"/>
          </a:xfrm>
        </p:grpSpPr>
        <p:grpSp>
          <p:nvGrpSpPr>
            <p:cNvPr id="3" name="Group 2"/>
            <p:cNvGrpSpPr/>
            <p:nvPr/>
          </p:nvGrpSpPr>
          <p:grpSpPr>
            <a:xfrm>
              <a:off x="5960908" y="2381868"/>
              <a:ext cx="187814" cy="1145463"/>
              <a:chOff x="5970794" y="2381868"/>
              <a:chExt cx="187814" cy="1145463"/>
            </a:xfrm>
          </p:grpSpPr>
          <p:sp>
            <p:nvSpPr>
              <p:cNvPr id="192"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381868"/>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194"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620310"/>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195"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858752"/>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196"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097194"/>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197"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335637"/>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gradFill>
                </a:endParaRPr>
              </a:p>
            </p:txBody>
          </p:sp>
        </p:grpSp>
        <p:grpSp>
          <p:nvGrpSpPr>
            <p:cNvPr id="198" name="Group 197"/>
            <p:cNvGrpSpPr/>
            <p:nvPr/>
          </p:nvGrpSpPr>
          <p:grpSpPr>
            <a:xfrm>
              <a:off x="6047052" y="2268220"/>
              <a:ext cx="225082" cy="1372760"/>
              <a:chOff x="5970794" y="2381868"/>
              <a:chExt cx="187814" cy="1145463"/>
            </a:xfrm>
          </p:grpSpPr>
          <p:sp>
            <p:nvSpPr>
              <p:cNvPr id="199"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381868"/>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200"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620310"/>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201"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858752"/>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202"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097194"/>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203"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335637"/>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gradFill>
                </a:endParaRPr>
              </a:p>
            </p:txBody>
          </p:sp>
        </p:grpSp>
        <p:grpSp>
          <p:nvGrpSpPr>
            <p:cNvPr id="204" name="Group 203"/>
            <p:cNvGrpSpPr/>
            <p:nvPr/>
          </p:nvGrpSpPr>
          <p:grpSpPr>
            <a:xfrm>
              <a:off x="6150692" y="2166983"/>
              <a:ext cx="258280" cy="1575234"/>
              <a:chOff x="5970794" y="2381868"/>
              <a:chExt cx="187814" cy="1145463"/>
            </a:xfrm>
          </p:grpSpPr>
          <p:sp>
            <p:nvSpPr>
              <p:cNvPr id="205"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381868"/>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206"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620310"/>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207"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858752"/>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208"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097194"/>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209"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335637"/>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gradFill>
                </a:endParaRPr>
              </a:p>
            </p:txBody>
          </p:sp>
        </p:grpSp>
        <p:grpSp>
          <p:nvGrpSpPr>
            <p:cNvPr id="210" name="Group 209"/>
            <p:cNvGrpSpPr/>
            <p:nvPr/>
          </p:nvGrpSpPr>
          <p:grpSpPr>
            <a:xfrm>
              <a:off x="6277644" y="2084995"/>
              <a:ext cx="285166" cy="1739210"/>
              <a:chOff x="5970794" y="2381868"/>
              <a:chExt cx="187814" cy="1145463"/>
            </a:xfrm>
          </p:grpSpPr>
          <p:sp>
            <p:nvSpPr>
              <p:cNvPr id="211"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381868"/>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212"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620310"/>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213"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858752"/>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214"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097194"/>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215"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335637"/>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gradFill>
                </a:endParaRPr>
              </a:p>
            </p:txBody>
          </p:sp>
        </p:grpSp>
        <p:grpSp>
          <p:nvGrpSpPr>
            <p:cNvPr id="216" name="Group 215"/>
            <p:cNvGrpSpPr/>
            <p:nvPr/>
          </p:nvGrpSpPr>
          <p:grpSpPr>
            <a:xfrm>
              <a:off x="6441369" y="2002191"/>
              <a:ext cx="312320" cy="1904818"/>
              <a:chOff x="5970794" y="2381868"/>
              <a:chExt cx="187814" cy="1145463"/>
            </a:xfrm>
          </p:grpSpPr>
          <p:sp>
            <p:nvSpPr>
              <p:cNvPr id="217"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381868"/>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218"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620310"/>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219"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858752"/>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220"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097194"/>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221"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335637"/>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gradFill>
                </a:endParaRPr>
              </a:p>
            </p:txBody>
          </p:sp>
        </p:grpSp>
      </p:grpSp>
      <p:cxnSp>
        <p:nvCxnSpPr>
          <p:cNvPr id="6" name="Straight Arrow Connector 5"/>
          <p:cNvCxnSpPr/>
          <p:nvPr/>
        </p:nvCxnSpPr>
        <p:spPr>
          <a:xfrm>
            <a:off x="4055630" y="3922947"/>
            <a:ext cx="1936919" cy="0"/>
          </a:xfrm>
          <a:prstGeom prst="straightConnector1">
            <a:avLst/>
          </a:prstGeom>
          <a:ln w="19050">
            <a:solidFill>
              <a:schemeClr val="accent1"/>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17" name="Rectangle: Rounded Corners 34">
            <a:extLst>
              <a:ext uri="{FF2B5EF4-FFF2-40B4-BE49-F238E27FC236}">
                <a16:creationId xmlns:a16="http://schemas.microsoft.com/office/drawing/2014/main" id="{50D432B0-F231-4EF7-9F4D-86C7FD09200B}"/>
              </a:ext>
            </a:extLst>
          </p:cNvPr>
          <p:cNvSpPr/>
          <p:nvPr/>
        </p:nvSpPr>
        <p:spPr bwMode="auto">
          <a:xfrm>
            <a:off x="384063" y="649124"/>
            <a:ext cx="1331851" cy="484927"/>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latin typeface="Segoe UI" charset="0"/>
                <a:ea typeface="Segoe UI" charset="0"/>
                <a:cs typeface="Segoe UI" charset="0"/>
              </a:rPr>
              <a:t>Azure Kubernetes Service (AKS)</a:t>
            </a:r>
          </a:p>
        </p:txBody>
      </p:sp>
      <p:grpSp>
        <p:nvGrpSpPr>
          <p:cNvPr id="118" name="Group 117">
            <a:extLst>
              <a:ext uri="{FF2B5EF4-FFF2-40B4-BE49-F238E27FC236}">
                <a16:creationId xmlns:a16="http://schemas.microsoft.com/office/drawing/2014/main" id="{FDFD606A-96F9-4CB1-88CD-CB9F23E34079}"/>
              </a:ext>
            </a:extLst>
          </p:cNvPr>
          <p:cNvGrpSpPr/>
          <p:nvPr/>
        </p:nvGrpSpPr>
        <p:grpSpPr>
          <a:xfrm>
            <a:off x="844748" y="252932"/>
            <a:ext cx="410480" cy="396192"/>
            <a:chOff x="2368476" y="589018"/>
            <a:chExt cx="1012508" cy="977265"/>
          </a:xfrm>
        </p:grpSpPr>
        <p:sp>
          <p:nvSpPr>
            <p:cNvPr id="119" name="Freeform: Shape 62">
              <a:extLst>
                <a:ext uri="{FF2B5EF4-FFF2-40B4-BE49-F238E27FC236}">
                  <a16:creationId xmlns:a16="http://schemas.microsoft.com/office/drawing/2014/main" id="{B0A0CB5D-0B61-44EE-8DCF-656F7A2702D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20" name="Freeform: Shape 63">
              <a:extLst>
                <a:ext uri="{FF2B5EF4-FFF2-40B4-BE49-F238E27FC236}">
                  <a16:creationId xmlns:a16="http://schemas.microsoft.com/office/drawing/2014/main" id="{C680A006-4DE0-4C95-A709-54B7F48CB13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21" name="Freeform: Shape 64">
              <a:extLst>
                <a:ext uri="{FF2B5EF4-FFF2-40B4-BE49-F238E27FC236}">
                  <a16:creationId xmlns:a16="http://schemas.microsoft.com/office/drawing/2014/main" id="{205BB251-F451-4E72-958E-99F387B3B82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22" name="Freeform: Shape 65">
              <a:extLst>
                <a:ext uri="{FF2B5EF4-FFF2-40B4-BE49-F238E27FC236}">
                  <a16:creationId xmlns:a16="http://schemas.microsoft.com/office/drawing/2014/main" id="{F6EC395D-D861-4298-99F3-5858D7D83B6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23" name="Freeform: Shape 66">
              <a:extLst>
                <a:ext uri="{FF2B5EF4-FFF2-40B4-BE49-F238E27FC236}">
                  <a16:creationId xmlns:a16="http://schemas.microsoft.com/office/drawing/2014/main" id="{E5C701B0-1F09-4E78-B724-8CD1FC625167}"/>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24" name="Freeform: Shape 67">
              <a:extLst>
                <a:ext uri="{FF2B5EF4-FFF2-40B4-BE49-F238E27FC236}">
                  <a16:creationId xmlns:a16="http://schemas.microsoft.com/office/drawing/2014/main" id="{C71097B1-6E39-4E09-A0C8-F070FB8A6EA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25" name="Freeform: Shape 68">
              <a:extLst>
                <a:ext uri="{FF2B5EF4-FFF2-40B4-BE49-F238E27FC236}">
                  <a16:creationId xmlns:a16="http://schemas.microsoft.com/office/drawing/2014/main" id="{2AC9A1C2-5BF1-47E3-BA68-134ABF38C66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26" name="Freeform: Shape 69">
              <a:extLst>
                <a:ext uri="{FF2B5EF4-FFF2-40B4-BE49-F238E27FC236}">
                  <a16:creationId xmlns:a16="http://schemas.microsoft.com/office/drawing/2014/main" id="{14CB60DC-4096-49E9-B8F6-2681F4630E9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27" name="Freeform: Shape 70">
              <a:extLst>
                <a:ext uri="{FF2B5EF4-FFF2-40B4-BE49-F238E27FC236}">
                  <a16:creationId xmlns:a16="http://schemas.microsoft.com/office/drawing/2014/main" id="{AFDCAA22-BC91-496F-9B76-ED8846161F0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28" name="Freeform: Shape 71">
              <a:extLst>
                <a:ext uri="{FF2B5EF4-FFF2-40B4-BE49-F238E27FC236}">
                  <a16:creationId xmlns:a16="http://schemas.microsoft.com/office/drawing/2014/main" id="{3165F1E1-CC31-43F7-874F-600C8F44C17E}"/>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29" name="Freeform: Shape 72">
              <a:extLst>
                <a:ext uri="{FF2B5EF4-FFF2-40B4-BE49-F238E27FC236}">
                  <a16:creationId xmlns:a16="http://schemas.microsoft.com/office/drawing/2014/main" id="{A1123EE3-7A31-4E34-B30B-995DB5C59D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30" name="Freeform: Shape 73">
              <a:extLst>
                <a:ext uri="{FF2B5EF4-FFF2-40B4-BE49-F238E27FC236}">
                  <a16:creationId xmlns:a16="http://schemas.microsoft.com/office/drawing/2014/main" id="{74DCA1A8-8BD2-466B-9035-BA9D2AA5FA6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31" name="Freeform: Shape 74">
              <a:extLst>
                <a:ext uri="{FF2B5EF4-FFF2-40B4-BE49-F238E27FC236}">
                  <a16:creationId xmlns:a16="http://schemas.microsoft.com/office/drawing/2014/main" id="{3A4A9913-2ABC-448A-A064-8780C3A6C3FA}"/>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32" name="Freeform: Shape 75">
              <a:extLst>
                <a:ext uri="{FF2B5EF4-FFF2-40B4-BE49-F238E27FC236}">
                  <a16:creationId xmlns:a16="http://schemas.microsoft.com/office/drawing/2014/main" id="{F559CAFD-BA17-4126-B633-723B92F7EF3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33" name="Freeform: Shape 76">
              <a:extLst>
                <a:ext uri="{FF2B5EF4-FFF2-40B4-BE49-F238E27FC236}">
                  <a16:creationId xmlns:a16="http://schemas.microsoft.com/office/drawing/2014/main" id="{9E904BAE-8C6B-4104-8B0D-8DD8E348C05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34" name="Freeform: Shape 77">
              <a:extLst>
                <a:ext uri="{FF2B5EF4-FFF2-40B4-BE49-F238E27FC236}">
                  <a16:creationId xmlns:a16="http://schemas.microsoft.com/office/drawing/2014/main" id="{7CC71871-4BA7-411B-8B32-7F846A25982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35" name="Freeform: Shape 78">
              <a:extLst>
                <a:ext uri="{FF2B5EF4-FFF2-40B4-BE49-F238E27FC236}">
                  <a16:creationId xmlns:a16="http://schemas.microsoft.com/office/drawing/2014/main" id="{1197ED50-B125-4281-AA80-0FF0663AFEB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36" name="Freeform: Shape 79">
              <a:extLst>
                <a:ext uri="{FF2B5EF4-FFF2-40B4-BE49-F238E27FC236}">
                  <a16:creationId xmlns:a16="http://schemas.microsoft.com/office/drawing/2014/main" id="{159CE4FF-F791-4AD5-BB2B-E253F704374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37" name="Freeform: Shape 80">
              <a:extLst>
                <a:ext uri="{FF2B5EF4-FFF2-40B4-BE49-F238E27FC236}">
                  <a16:creationId xmlns:a16="http://schemas.microsoft.com/office/drawing/2014/main" id="{EB434A96-0B5E-4207-B471-2C61900422F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38" name="Freeform: Shape 81">
              <a:extLst>
                <a:ext uri="{FF2B5EF4-FFF2-40B4-BE49-F238E27FC236}">
                  <a16:creationId xmlns:a16="http://schemas.microsoft.com/office/drawing/2014/main" id="{4920B0C1-DBFA-4F6A-8781-64D67F201EE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39" name="Freeform: Shape 82">
              <a:extLst>
                <a:ext uri="{FF2B5EF4-FFF2-40B4-BE49-F238E27FC236}">
                  <a16:creationId xmlns:a16="http://schemas.microsoft.com/office/drawing/2014/main" id="{E005613C-93CB-4535-9864-55371E5B50BA}"/>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sp>
        <p:nvSpPr>
          <p:cNvPr id="140" name="Rectangle: Rounded Corners 35">
            <a:extLst>
              <a:ext uri="{FF2B5EF4-FFF2-40B4-BE49-F238E27FC236}">
                <a16:creationId xmlns:a16="http://schemas.microsoft.com/office/drawing/2014/main" id="{39CED27B-AC29-45CB-A92F-C02863CC7D4E}"/>
              </a:ext>
            </a:extLst>
          </p:cNvPr>
          <p:cNvSpPr/>
          <p:nvPr/>
        </p:nvSpPr>
        <p:spPr bwMode="auto">
          <a:xfrm>
            <a:off x="384063" y="2891100"/>
            <a:ext cx="1331851" cy="48323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latin typeface="Segoe UI"/>
                <a:cs typeface="Segoe UI" panose="020B0502040204020203" pitchFamily="34" charset="0"/>
              </a:rPr>
              <a:t>Azure Container Instances (ACI)</a:t>
            </a:r>
          </a:p>
        </p:txBody>
      </p:sp>
      <p:grpSp>
        <p:nvGrpSpPr>
          <p:cNvPr id="141" name="Group 140">
            <a:extLst>
              <a:ext uri="{FF2B5EF4-FFF2-40B4-BE49-F238E27FC236}">
                <a16:creationId xmlns:a16="http://schemas.microsoft.com/office/drawing/2014/main" id="{F557C4BE-0EC0-4664-8E12-A98AB2610787}"/>
              </a:ext>
            </a:extLst>
          </p:cNvPr>
          <p:cNvGrpSpPr/>
          <p:nvPr/>
        </p:nvGrpSpPr>
        <p:grpSpPr>
          <a:xfrm>
            <a:off x="835316" y="2507303"/>
            <a:ext cx="429344" cy="380809"/>
            <a:chOff x="2878931" y="2940843"/>
            <a:chExt cx="1095375" cy="971550"/>
          </a:xfrm>
        </p:grpSpPr>
        <p:sp>
          <p:nvSpPr>
            <p:cNvPr id="142" name="Freeform: Shape 84">
              <a:extLst>
                <a:ext uri="{FF2B5EF4-FFF2-40B4-BE49-F238E27FC236}">
                  <a16:creationId xmlns:a16="http://schemas.microsoft.com/office/drawing/2014/main" id="{F9DEDE24-9E39-4347-83C2-48C164197F83}"/>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alpha val="5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3" name="Freeform: Shape 85">
              <a:extLst>
                <a:ext uri="{FF2B5EF4-FFF2-40B4-BE49-F238E27FC236}">
                  <a16:creationId xmlns:a16="http://schemas.microsoft.com/office/drawing/2014/main" id="{789C70AC-A0C7-43C8-A25F-DDC33182C05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alpha val="5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4" name="Freeform: Shape 86">
              <a:extLst>
                <a:ext uri="{FF2B5EF4-FFF2-40B4-BE49-F238E27FC236}">
                  <a16:creationId xmlns:a16="http://schemas.microsoft.com/office/drawing/2014/main" id="{F091E071-C676-4484-8934-B0334FED0AE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alpha val="5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5" name="Freeform: Shape 87">
              <a:extLst>
                <a:ext uri="{FF2B5EF4-FFF2-40B4-BE49-F238E27FC236}">
                  <a16:creationId xmlns:a16="http://schemas.microsoft.com/office/drawing/2014/main" id="{F568D0BE-2A88-465A-B5CF-35B45991CC9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alpha val="5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6" name="Freeform: Shape 88">
              <a:extLst>
                <a:ext uri="{FF2B5EF4-FFF2-40B4-BE49-F238E27FC236}">
                  <a16:creationId xmlns:a16="http://schemas.microsoft.com/office/drawing/2014/main" id="{41C2CE14-1D12-4E49-A398-D069191809A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alpha val="5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7" name="Freeform: Shape 89">
              <a:extLst>
                <a:ext uri="{FF2B5EF4-FFF2-40B4-BE49-F238E27FC236}">
                  <a16:creationId xmlns:a16="http://schemas.microsoft.com/office/drawing/2014/main" id="{E2E1041B-4926-4722-AFE5-B40E20055F47}"/>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alpha val="5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8" name="Freeform: Shape 90">
              <a:extLst>
                <a:ext uri="{FF2B5EF4-FFF2-40B4-BE49-F238E27FC236}">
                  <a16:creationId xmlns:a16="http://schemas.microsoft.com/office/drawing/2014/main" id="{89996F52-E059-490D-A4A2-96C4A47CAE5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alpha val="50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sp>
        <p:nvSpPr>
          <p:cNvPr id="149" name="Rectangle: Rounded Corners 36">
            <a:extLst>
              <a:ext uri="{FF2B5EF4-FFF2-40B4-BE49-F238E27FC236}">
                <a16:creationId xmlns:a16="http://schemas.microsoft.com/office/drawing/2014/main" id="{3BF3D8E7-3AB1-4C9B-85E1-3CF03E5D2B14}"/>
              </a:ext>
            </a:extLst>
          </p:cNvPr>
          <p:cNvSpPr/>
          <p:nvPr/>
        </p:nvSpPr>
        <p:spPr bwMode="auto">
          <a:xfrm>
            <a:off x="384063" y="6210072"/>
            <a:ext cx="1331851" cy="51009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latin typeface="Segoe UI"/>
                <a:cs typeface="Segoe UI" panose="020B0502040204020203" pitchFamily="34" charset="0"/>
              </a:rPr>
              <a:t>Azure Container Registry (ACR)</a:t>
            </a:r>
          </a:p>
        </p:txBody>
      </p:sp>
      <p:grpSp>
        <p:nvGrpSpPr>
          <p:cNvPr id="150" name="Group 149">
            <a:extLst>
              <a:ext uri="{FF2B5EF4-FFF2-40B4-BE49-F238E27FC236}">
                <a16:creationId xmlns:a16="http://schemas.microsoft.com/office/drawing/2014/main" id="{A4AE6901-2A87-483A-9BB9-B658AFF0FC60}"/>
              </a:ext>
            </a:extLst>
          </p:cNvPr>
          <p:cNvGrpSpPr/>
          <p:nvPr/>
        </p:nvGrpSpPr>
        <p:grpSpPr>
          <a:xfrm>
            <a:off x="807519" y="5831017"/>
            <a:ext cx="484936" cy="384331"/>
            <a:chOff x="3517678" y="3062050"/>
            <a:chExt cx="1225868" cy="971550"/>
          </a:xfrm>
        </p:grpSpPr>
        <p:sp>
          <p:nvSpPr>
            <p:cNvPr id="151" name="Freeform: Shape 99">
              <a:extLst>
                <a:ext uri="{FF2B5EF4-FFF2-40B4-BE49-F238E27FC236}">
                  <a16:creationId xmlns:a16="http://schemas.microsoft.com/office/drawing/2014/main" id="{A339EBCF-B0A7-4A8A-835D-6C02E41A8DA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2" name="Freeform: Shape 100">
              <a:extLst>
                <a:ext uri="{FF2B5EF4-FFF2-40B4-BE49-F238E27FC236}">
                  <a16:creationId xmlns:a16="http://schemas.microsoft.com/office/drawing/2014/main" id="{5D3C0F4B-B8B6-427D-BE30-25A19556A992}"/>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3" name="Freeform: Shape 101">
              <a:extLst>
                <a:ext uri="{FF2B5EF4-FFF2-40B4-BE49-F238E27FC236}">
                  <a16:creationId xmlns:a16="http://schemas.microsoft.com/office/drawing/2014/main" id="{520FE11E-270A-4506-8E2E-592CBD9EC19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5" name="Freeform: Shape 102">
              <a:extLst>
                <a:ext uri="{FF2B5EF4-FFF2-40B4-BE49-F238E27FC236}">
                  <a16:creationId xmlns:a16="http://schemas.microsoft.com/office/drawing/2014/main" id="{B199AB2A-FEC5-42C2-A812-F1168DEDFD24}"/>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6" name="Freeform: Shape 103">
              <a:extLst>
                <a:ext uri="{FF2B5EF4-FFF2-40B4-BE49-F238E27FC236}">
                  <a16:creationId xmlns:a16="http://schemas.microsoft.com/office/drawing/2014/main" id="{112A8A8D-D18F-44F1-92DB-55D79220C60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7" name="Freeform: Shape 104">
              <a:extLst>
                <a:ext uri="{FF2B5EF4-FFF2-40B4-BE49-F238E27FC236}">
                  <a16:creationId xmlns:a16="http://schemas.microsoft.com/office/drawing/2014/main" id="{F7C560BA-12E1-4D86-AA34-16689A12A32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8" name="Freeform: Shape 105">
              <a:extLst>
                <a:ext uri="{FF2B5EF4-FFF2-40B4-BE49-F238E27FC236}">
                  <a16:creationId xmlns:a16="http://schemas.microsoft.com/office/drawing/2014/main" id="{1FCCFA27-2FED-47FC-8BBA-63635B5F233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9" name="Freeform: Shape 106">
              <a:extLst>
                <a:ext uri="{FF2B5EF4-FFF2-40B4-BE49-F238E27FC236}">
                  <a16:creationId xmlns:a16="http://schemas.microsoft.com/office/drawing/2014/main" id="{B49B8543-1BB6-4768-AF48-D294584F696D}"/>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61" name="Freeform: Shape 107">
              <a:extLst>
                <a:ext uri="{FF2B5EF4-FFF2-40B4-BE49-F238E27FC236}">
                  <a16:creationId xmlns:a16="http://schemas.microsoft.com/office/drawing/2014/main" id="{DA3CFCA4-1399-451D-B5B4-3CCCC056D0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63" name="Freeform: Shape 108">
              <a:extLst>
                <a:ext uri="{FF2B5EF4-FFF2-40B4-BE49-F238E27FC236}">
                  <a16:creationId xmlns:a16="http://schemas.microsoft.com/office/drawing/2014/main" id="{9F1DC695-B765-4E0A-818A-45116A59B04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64" name="Freeform: Shape 109">
              <a:extLst>
                <a:ext uri="{FF2B5EF4-FFF2-40B4-BE49-F238E27FC236}">
                  <a16:creationId xmlns:a16="http://schemas.microsoft.com/office/drawing/2014/main" id="{D49E8882-611F-47CF-B317-3B3DD44F6D7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65" name="Freeform: Shape 110">
              <a:extLst>
                <a:ext uri="{FF2B5EF4-FFF2-40B4-BE49-F238E27FC236}">
                  <a16:creationId xmlns:a16="http://schemas.microsoft.com/office/drawing/2014/main" id="{8671FCF1-33C3-42F4-9022-1EFFCDD4579D}"/>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0" name="Freeform: Shape 111">
              <a:extLst>
                <a:ext uri="{FF2B5EF4-FFF2-40B4-BE49-F238E27FC236}">
                  <a16:creationId xmlns:a16="http://schemas.microsoft.com/office/drawing/2014/main" id="{D42887CF-4512-4B2A-96C6-344283F0A77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grpSp>
        <p:nvGrpSpPr>
          <p:cNvPr id="171" name="Group 170"/>
          <p:cNvGrpSpPr/>
          <p:nvPr/>
        </p:nvGrpSpPr>
        <p:grpSpPr>
          <a:xfrm>
            <a:off x="384063" y="3629736"/>
            <a:ext cx="1331851" cy="865929"/>
            <a:chOff x="391763" y="3716529"/>
            <a:chExt cx="1358557" cy="883293"/>
          </a:xfrm>
        </p:grpSpPr>
        <p:sp>
          <p:nvSpPr>
            <p:cNvPr id="172" name="Rectangle: Rounded Corners 38">
              <a:extLst>
                <a:ext uri="{FF2B5EF4-FFF2-40B4-BE49-F238E27FC236}">
                  <a16:creationId xmlns:a16="http://schemas.microsoft.com/office/drawing/2014/main" id="{E8A00001-8B5A-428C-9156-0368B62996BF}"/>
                </a:ext>
              </a:extLst>
            </p:cNvPr>
            <p:cNvSpPr/>
            <p:nvPr/>
          </p:nvSpPr>
          <p:spPr bwMode="auto">
            <a:xfrm>
              <a:off x="391763" y="4227189"/>
              <a:ext cx="1358557" cy="37263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latin typeface="Segoe UI"/>
                </a:rPr>
                <a:t>Service Fabric</a:t>
              </a:r>
              <a:endParaRPr lang="en-US" sz="1176" dirty="0">
                <a:solidFill>
                  <a:schemeClr val="bg1">
                    <a:lumMod val="65000"/>
                  </a:schemeClr>
                </a:solidFill>
                <a:latin typeface="Segoe UI"/>
                <a:cs typeface="Segoe UI" panose="020B0502040204020203" pitchFamily="34" charset="0"/>
              </a:endParaRPr>
            </a:p>
          </p:txBody>
        </p:sp>
        <p:pic>
          <p:nvPicPr>
            <p:cNvPr id="173" name="Picture 172"/>
            <p:cNvPicPr>
              <a:picLocks noChangeAspect="1"/>
            </p:cNvPicPr>
            <p:nvPr/>
          </p:nvPicPr>
          <p:blipFill>
            <a:blip r:embed="rId3" cstate="screen">
              <a:alphaModFix amt="50000"/>
              <a:extLst>
                <a:ext uri="{28A0092B-C50C-407E-A947-70E740481C1C}">
                  <a14:useLocalDpi xmlns:a14="http://schemas.microsoft.com/office/drawing/2010/main"/>
                </a:ext>
              </a:extLst>
            </a:blip>
            <a:stretch>
              <a:fillRect/>
            </a:stretch>
          </p:blipFill>
          <p:spPr>
            <a:xfrm>
              <a:off x="791401" y="3716529"/>
              <a:ext cx="559280" cy="559280"/>
            </a:xfrm>
            <a:prstGeom prst="rect">
              <a:avLst/>
            </a:prstGeom>
          </p:spPr>
        </p:pic>
      </p:grpSp>
      <p:sp>
        <p:nvSpPr>
          <p:cNvPr id="175" name="Rectangle: Rounded Corners 38">
            <a:extLst>
              <a:ext uri="{FF2B5EF4-FFF2-40B4-BE49-F238E27FC236}">
                <a16:creationId xmlns:a16="http://schemas.microsoft.com/office/drawing/2014/main" id="{E8A00001-8B5A-428C-9156-0368B62996BF}"/>
              </a:ext>
            </a:extLst>
          </p:cNvPr>
          <p:cNvSpPr/>
          <p:nvPr/>
        </p:nvSpPr>
        <p:spPr bwMode="auto">
          <a:xfrm>
            <a:off x="384063" y="1849590"/>
            <a:ext cx="1331851" cy="37452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latin typeface="Segoe UI"/>
                <a:cs typeface="Segoe UI" panose="020B0502040204020203" pitchFamily="34" charset="0"/>
              </a:rPr>
              <a:t>App Service</a:t>
            </a:r>
          </a:p>
        </p:txBody>
      </p:sp>
      <p:sp>
        <p:nvSpPr>
          <p:cNvPr id="193" name="Rectangle: Rounded Corners 36">
            <a:extLst>
              <a:ext uri="{FF2B5EF4-FFF2-40B4-BE49-F238E27FC236}">
                <a16:creationId xmlns:a16="http://schemas.microsoft.com/office/drawing/2014/main" id="{3BF3D8E7-3AB1-4C9B-85E1-3CF03E5D2B14}"/>
              </a:ext>
            </a:extLst>
          </p:cNvPr>
          <p:cNvSpPr/>
          <p:nvPr/>
        </p:nvSpPr>
        <p:spPr bwMode="auto">
          <a:xfrm>
            <a:off x="384063" y="5243057"/>
            <a:ext cx="1331851" cy="324266"/>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b="1" dirty="0">
                <a:solidFill>
                  <a:srgbClr val="0072C6"/>
                </a:solidFill>
                <a:latin typeface="Segoe UI Semibold" charset="0"/>
                <a:ea typeface="Segoe UI Semibold" charset="0"/>
                <a:cs typeface="Segoe UI Semibold" charset="0"/>
              </a:rPr>
              <a:t>Azure Batch</a:t>
            </a:r>
          </a:p>
        </p:txBody>
      </p:sp>
      <p:pic>
        <p:nvPicPr>
          <p:cNvPr id="222" name="Picture 221"/>
          <p:cNvPicPr>
            <a:picLocks noChangeAspect="1"/>
          </p:cNvPicPr>
          <p:nvPr/>
        </p:nvPicPr>
        <p:blipFill>
          <a:blip r:embed="rId4" cstate="screen">
            <a:alphaModFix/>
            <a:extLst>
              <a:ext uri="{28A0092B-C50C-407E-A947-70E740481C1C}">
                <a14:useLocalDpi xmlns:a14="http://schemas.microsoft.com/office/drawing/2010/main"/>
              </a:ext>
            </a:extLst>
          </a:blip>
          <a:stretch>
            <a:fillRect/>
          </a:stretch>
        </p:blipFill>
        <p:spPr>
          <a:xfrm>
            <a:off x="832570" y="4824207"/>
            <a:ext cx="434836" cy="434836"/>
          </a:xfrm>
          <a:prstGeom prst="rect">
            <a:avLst/>
          </a:prstGeom>
        </p:spPr>
      </p:pic>
      <p:pic>
        <p:nvPicPr>
          <p:cNvPr id="223" name="Picture 222"/>
          <p:cNvPicPr>
            <a:picLocks noChangeAspect="1"/>
          </p:cNvPicPr>
          <p:nvPr/>
        </p:nvPicPr>
        <p:blipFill>
          <a:blip r:embed="rId5" cstate="screen">
            <a:alphaModFix amt="40000"/>
            <a:extLst>
              <a:ext uri="{28A0092B-C50C-407E-A947-70E740481C1C}">
                <a14:useLocalDpi xmlns:a14="http://schemas.microsoft.com/office/drawing/2010/main"/>
              </a:ext>
            </a:extLst>
          </a:blip>
          <a:stretch>
            <a:fillRect/>
          </a:stretch>
        </p:blipFill>
        <p:spPr>
          <a:xfrm>
            <a:off x="845133" y="1448876"/>
            <a:ext cx="409708" cy="409708"/>
          </a:xfrm>
          <a:prstGeom prst="rect">
            <a:avLst/>
          </a:prstGeom>
        </p:spPr>
      </p:pic>
    </p:spTree>
    <p:extLst>
      <p:ext uri="{BB962C8B-B14F-4D97-AF65-F5344CB8AC3E}">
        <p14:creationId xmlns:p14="http://schemas.microsoft.com/office/powerpoint/2010/main" val="1137771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4151DFA4-2264-4563-B7D9-C2651C0119B9}"/>
              </a:ext>
            </a:extLst>
          </p:cNvPr>
          <p:cNvCxnSpPr>
            <a:cxnSpLocks/>
          </p:cNvCxnSpPr>
          <p:nvPr/>
        </p:nvCxnSpPr>
        <p:spPr>
          <a:xfrm>
            <a:off x="1404123" y="3143006"/>
            <a:ext cx="922799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080" y="703241"/>
            <a:ext cx="11655840" cy="899537"/>
          </a:xfrm>
        </p:spPr>
        <p:txBody>
          <a:bodyPr/>
          <a:lstStyle/>
          <a:p>
            <a:pPr algn="ctr"/>
            <a:r>
              <a:rPr lang="en-US" sz="4705" dirty="0">
                <a:solidFill>
                  <a:schemeClr val="tx1"/>
                </a:solidFill>
                <a:latin typeface="Segoe UI Semibold" panose="020B0702040204020203" pitchFamily="34" charset="0"/>
                <a:cs typeface="Segoe UI Semibold" panose="020B0702040204020203" pitchFamily="34" charset="0"/>
              </a:rPr>
              <a:t>The</a:t>
            </a:r>
            <a:r>
              <a:rPr lang="en-US" sz="4705" dirty="0">
                <a:solidFill>
                  <a:schemeClr val="accent1"/>
                </a:solidFill>
                <a:latin typeface="Segoe UI Semibold" panose="020B0702040204020203" pitchFamily="34" charset="0"/>
                <a:cs typeface="Segoe UI Semibold" panose="020B0702040204020203" pitchFamily="34" charset="0"/>
              </a:rPr>
              <a:t> benefits </a:t>
            </a:r>
            <a:r>
              <a:rPr lang="en-US" sz="4705" dirty="0">
                <a:solidFill>
                  <a:schemeClr val="tx1"/>
                </a:solidFill>
                <a:latin typeface="Segoe UI Semibold" panose="020B0702040204020203" pitchFamily="34" charset="0"/>
                <a:cs typeface="Segoe UI Semibold" panose="020B0702040204020203" pitchFamily="34" charset="0"/>
              </a:rPr>
              <a:t>of using containers</a:t>
            </a:r>
            <a:endParaRPr lang="en-US" sz="4705" dirty="0">
              <a:solidFill>
                <a:schemeClr val="accent1"/>
              </a:solidFill>
              <a:latin typeface="Segoe UI Semibold" panose="020B0702040204020203" pitchFamily="34" charset="0"/>
              <a:cs typeface="Segoe UI Semibold" panose="020B0702040204020203" pitchFamily="34" charset="0"/>
            </a:endParaRPr>
          </a:p>
        </p:txBody>
      </p:sp>
      <p:grpSp>
        <p:nvGrpSpPr>
          <p:cNvPr id="27" name="Group 26">
            <a:extLst>
              <a:ext uri="{FF2B5EF4-FFF2-40B4-BE49-F238E27FC236}">
                <a16:creationId xmlns:a16="http://schemas.microsoft.com/office/drawing/2014/main" id="{6730F2C3-44D6-40A3-B6B0-16433CB6A56B}"/>
              </a:ext>
            </a:extLst>
          </p:cNvPr>
          <p:cNvGrpSpPr/>
          <p:nvPr/>
        </p:nvGrpSpPr>
        <p:grpSpPr>
          <a:xfrm>
            <a:off x="2136106" y="3506833"/>
            <a:ext cx="3568550" cy="1406045"/>
            <a:chOff x="2447571" y="4981633"/>
            <a:chExt cx="3640107" cy="1434239"/>
          </a:xfrm>
        </p:grpSpPr>
        <p:sp>
          <p:nvSpPr>
            <p:cNvPr id="51" name="TextBox 50">
              <a:extLst>
                <a:ext uri="{FF2B5EF4-FFF2-40B4-BE49-F238E27FC236}">
                  <a16:creationId xmlns:a16="http://schemas.microsoft.com/office/drawing/2014/main" id="{05884DD8-E961-4A61-9B0C-035A58CC535A}"/>
                </a:ext>
              </a:extLst>
            </p:cNvPr>
            <p:cNvSpPr txBox="1"/>
            <p:nvPr/>
          </p:nvSpPr>
          <p:spPr>
            <a:xfrm>
              <a:off x="2447571" y="4981633"/>
              <a:ext cx="1791382" cy="1434239"/>
            </a:xfrm>
            <a:prstGeom prst="rect">
              <a:avLst/>
            </a:prstGeom>
            <a:noFill/>
          </p:spPr>
          <p:txBody>
            <a:bodyPr wrap="square" lIns="143428" tIns="143428" rIns="143428" bIns="143428" rtlCol="0">
              <a:spAutoFit/>
            </a:bodyPr>
            <a:lstStyle/>
            <a:p>
              <a:pPr algn="ctr">
                <a:spcAft>
                  <a:spcPts val="2353"/>
                </a:spcAft>
              </a:pPr>
              <a:r>
                <a:rPr lang="en-US" sz="1765" dirty="0">
                  <a:latin typeface="Segoe UI" panose="020B0502040204020203" pitchFamily="34" charset="0"/>
                  <a:cs typeface="Segoe UI" panose="020B0502040204020203" pitchFamily="34" charset="0"/>
                </a:rPr>
                <a:t>Agility</a:t>
              </a:r>
            </a:p>
            <a:p>
              <a:pPr algn="ctr">
                <a:spcAft>
                  <a:spcPts val="2353"/>
                </a:spcAft>
              </a:pPr>
              <a:r>
                <a:rPr lang="en-US" sz="1765" dirty="0">
                  <a:latin typeface="Segoe UI" panose="020B0502040204020203" pitchFamily="34" charset="0"/>
                  <a:cs typeface="Segoe UI" panose="020B0502040204020203" pitchFamily="34" charset="0"/>
                </a:rPr>
                <a:t>Ship apps faster </a:t>
              </a:r>
            </a:p>
          </p:txBody>
        </p:sp>
        <p:sp>
          <p:nvSpPr>
            <p:cNvPr id="52" name="TextBox 51">
              <a:extLst>
                <a:ext uri="{FF2B5EF4-FFF2-40B4-BE49-F238E27FC236}">
                  <a16:creationId xmlns:a16="http://schemas.microsoft.com/office/drawing/2014/main" id="{068523FD-BFE9-4720-B928-EE84920E05D2}"/>
                </a:ext>
              </a:extLst>
            </p:cNvPr>
            <p:cNvSpPr txBox="1"/>
            <p:nvPr/>
          </p:nvSpPr>
          <p:spPr>
            <a:xfrm>
              <a:off x="4432142" y="4981633"/>
              <a:ext cx="1655536" cy="1434239"/>
            </a:xfrm>
            <a:prstGeom prst="rect">
              <a:avLst/>
            </a:prstGeom>
            <a:noFill/>
          </p:spPr>
          <p:txBody>
            <a:bodyPr wrap="square" lIns="143428" tIns="143428" rIns="143428" bIns="143428" rtlCol="0">
              <a:spAutoFit/>
            </a:bodyPr>
            <a:lstStyle/>
            <a:p>
              <a:pPr algn="ctr">
                <a:spcAft>
                  <a:spcPts val="2353"/>
                </a:spcAft>
              </a:pPr>
              <a:r>
                <a:rPr lang="en-US" sz="1765" dirty="0">
                  <a:latin typeface="Segoe UI" panose="020B0502040204020203" pitchFamily="34" charset="0"/>
                  <a:cs typeface="Segoe UI" panose="020B0502040204020203" pitchFamily="34" charset="0"/>
                </a:rPr>
                <a:t>Portability</a:t>
              </a:r>
            </a:p>
            <a:p>
              <a:pPr algn="ctr">
                <a:spcAft>
                  <a:spcPts val="2353"/>
                </a:spcAft>
              </a:pPr>
              <a:r>
                <a:rPr lang="en-US" sz="1765" dirty="0">
                  <a:latin typeface="Segoe UI" panose="020B0502040204020203" pitchFamily="34" charset="0"/>
                  <a:cs typeface="Segoe UI" panose="020B0502040204020203" pitchFamily="34" charset="0"/>
                </a:rPr>
                <a:t>Easily move workloads </a:t>
              </a:r>
            </a:p>
          </p:txBody>
        </p:sp>
      </p:grpSp>
      <p:grpSp>
        <p:nvGrpSpPr>
          <p:cNvPr id="33" name="Group 32">
            <a:extLst>
              <a:ext uri="{FF2B5EF4-FFF2-40B4-BE49-F238E27FC236}">
                <a16:creationId xmlns:a16="http://schemas.microsoft.com/office/drawing/2014/main" id="{C526CB1E-8273-47B7-B921-DA8061592A80}"/>
              </a:ext>
            </a:extLst>
          </p:cNvPr>
          <p:cNvGrpSpPr/>
          <p:nvPr/>
        </p:nvGrpSpPr>
        <p:grpSpPr>
          <a:xfrm>
            <a:off x="6163685" y="3525712"/>
            <a:ext cx="3501959" cy="2824159"/>
            <a:chOff x="8265443" y="4981633"/>
            <a:chExt cx="3572181" cy="2880789"/>
          </a:xfrm>
        </p:grpSpPr>
        <p:sp>
          <p:nvSpPr>
            <p:cNvPr id="54" name="TextBox 53">
              <a:extLst>
                <a:ext uri="{FF2B5EF4-FFF2-40B4-BE49-F238E27FC236}">
                  <a16:creationId xmlns:a16="http://schemas.microsoft.com/office/drawing/2014/main" id="{7659F402-BAB9-4F5D-B027-0E638B4031F9}"/>
                </a:ext>
              </a:extLst>
            </p:cNvPr>
            <p:cNvSpPr txBox="1"/>
            <p:nvPr/>
          </p:nvSpPr>
          <p:spPr>
            <a:xfrm>
              <a:off x="10182088" y="4981633"/>
              <a:ext cx="1655536" cy="1711238"/>
            </a:xfrm>
            <a:prstGeom prst="rect">
              <a:avLst/>
            </a:prstGeom>
            <a:noFill/>
          </p:spPr>
          <p:txBody>
            <a:bodyPr wrap="square" lIns="143428" tIns="143428" rIns="143428" bIns="143428" rtlCol="0">
              <a:spAutoFit/>
            </a:bodyPr>
            <a:lstStyle/>
            <a:p>
              <a:pPr algn="ctr">
                <a:spcAft>
                  <a:spcPts val="2353"/>
                </a:spcAft>
              </a:pPr>
              <a:r>
                <a:rPr lang="en-US" sz="1765" dirty="0">
                  <a:latin typeface="Segoe UI" panose="020B0502040204020203" pitchFamily="34" charset="0"/>
                  <a:cs typeface="Segoe UI" panose="020B0502040204020203" pitchFamily="34" charset="0"/>
                </a:rPr>
                <a:t>Rapid scale</a:t>
              </a:r>
            </a:p>
            <a:p>
              <a:pPr algn="ctr">
                <a:spcAft>
                  <a:spcPts val="2353"/>
                </a:spcAft>
              </a:pPr>
              <a:r>
                <a:rPr lang="en-US" sz="1765" dirty="0">
                  <a:latin typeface="Segoe UI" panose="020B0502040204020203" pitchFamily="34" charset="0"/>
                  <a:cs typeface="Segoe UI" panose="020B0502040204020203" pitchFamily="34" charset="0"/>
                </a:rPr>
                <a:t>Scale easily to meet demand </a:t>
              </a:r>
            </a:p>
          </p:txBody>
        </p:sp>
        <p:sp>
          <p:nvSpPr>
            <p:cNvPr id="76" name="TextBox 75">
              <a:extLst>
                <a:ext uri="{FF2B5EF4-FFF2-40B4-BE49-F238E27FC236}">
                  <a16:creationId xmlns:a16="http://schemas.microsoft.com/office/drawing/2014/main" id="{A36FF80F-5247-4BE9-81C9-3FF7607ABFFE}"/>
                </a:ext>
              </a:extLst>
            </p:cNvPr>
            <p:cNvSpPr txBox="1"/>
            <p:nvPr/>
          </p:nvSpPr>
          <p:spPr>
            <a:xfrm>
              <a:off x="8265443" y="4981633"/>
              <a:ext cx="1655536" cy="2880789"/>
            </a:xfrm>
            <a:prstGeom prst="rect">
              <a:avLst/>
            </a:prstGeom>
            <a:noFill/>
          </p:spPr>
          <p:txBody>
            <a:bodyPr wrap="square" lIns="143428" tIns="143428" rIns="143428" bIns="143428" rtlCol="0">
              <a:spAutoFit/>
            </a:bodyPr>
            <a:lstStyle/>
            <a:p>
              <a:pPr algn="ctr">
                <a:spcAft>
                  <a:spcPts val="2353"/>
                </a:spcAft>
              </a:pPr>
              <a:r>
                <a:rPr lang="en-US" sz="1765" dirty="0">
                  <a:latin typeface="Segoe UI" panose="020B0502040204020203" pitchFamily="34" charset="0"/>
                  <a:cs typeface="Segoe UI" panose="020B0502040204020203" pitchFamily="34" charset="0"/>
                </a:rPr>
                <a:t>Density</a:t>
              </a:r>
            </a:p>
            <a:p>
              <a:pPr algn="ctr">
                <a:spcAft>
                  <a:spcPts val="2353"/>
                </a:spcAft>
              </a:pPr>
              <a:r>
                <a:rPr lang="en-US" sz="1765" dirty="0">
                  <a:latin typeface="Segoe UI" panose="020B0502040204020203" pitchFamily="34" charset="0"/>
                  <a:cs typeface="Segoe UI" panose="020B0502040204020203" pitchFamily="34" charset="0"/>
                </a:rPr>
                <a:t>Achieve resource efficiency</a:t>
              </a:r>
            </a:p>
            <a:p>
              <a:pPr algn="ctr">
                <a:spcAft>
                  <a:spcPts val="2353"/>
                </a:spcAft>
              </a:pPr>
              <a:endParaRPr lang="en-US" sz="1765" dirty="0">
                <a:latin typeface="Segoe UI" panose="020B0502040204020203" pitchFamily="34" charset="0"/>
                <a:cs typeface="Segoe UI" panose="020B0502040204020203" pitchFamily="34" charset="0"/>
              </a:endParaRPr>
            </a:p>
            <a:p>
              <a:pPr algn="ctr">
                <a:spcAft>
                  <a:spcPts val="2353"/>
                </a:spcAft>
              </a:pPr>
              <a:r>
                <a:rPr lang="en-US" sz="1765" dirty="0">
                  <a:latin typeface="Segoe UI" panose="020B0502040204020203" pitchFamily="34" charset="0"/>
                  <a:cs typeface="Segoe UI" panose="020B0502040204020203" pitchFamily="34" charset="0"/>
                </a:rPr>
                <a:t> </a:t>
              </a:r>
            </a:p>
          </p:txBody>
        </p:sp>
      </p:grpSp>
      <p:grpSp>
        <p:nvGrpSpPr>
          <p:cNvPr id="15" name="Group 14">
            <a:extLst>
              <a:ext uri="{FF2B5EF4-FFF2-40B4-BE49-F238E27FC236}">
                <a16:creationId xmlns:a16="http://schemas.microsoft.com/office/drawing/2014/main" id="{43FB3F56-CA96-4277-94F7-9797DB022DC0}"/>
              </a:ext>
            </a:extLst>
          </p:cNvPr>
          <p:cNvGrpSpPr/>
          <p:nvPr/>
        </p:nvGrpSpPr>
        <p:grpSpPr>
          <a:xfrm>
            <a:off x="4581559" y="2778470"/>
            <a:ext cx="650530" cy="650530"/>
            <a:chOff x="4928125" y="4152414"/>
            <a:chExt cx="663574" cy="663574"/>
          </a:xfrm>
        </p:grpSpPr>
        <p:sp>
          <p:nvSpPr>
            <p:cNvPr id="28" name="Oval 27">
              <a:extLst>
                <a:ext uri="{FF2B5EF4-FFF2-40B4-BE49-F238E27FC236}">
                  <a16:creationId xmlns:a16="http://schemas.microsoft.com/office/drawing/2014/main" id="{3C724130-E6B0-49EC-8EBD-63E88F526BAD}"/>
                </a:ext>
              </a:extLst>
            </p:cNvPr>
            <p:cNvSpPr/>
            <p:nvPr/>
          </p:nvSpPr>
          <p:spPr bwMode="auto">
            <a:xfrm rot="16200000">
              <a:off x="492812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93" name="Group 92">
              <a:extLst>
                <a:ext uri="{FF2B5EF4-FFF2-40B4-BE49-F238E27FC236}">
                  <a16:creationId xmlns:a16="http://schemas.microsoft.com/office/drawing/2014/main" id="{EAEA691E-8001-4B18-BB98-6D62F5B96380}"/>
                </a:ext>
              </a:extLst>
            </p:cNvPr>
            <p:cNvGrpSpPr/>
            <p:nvPr/>
          </p:nvGrpSpPr>
          <p:grpSpPr>
            <a:xfrm>
              <a:off x="5073073" y="4289538"/>
              <a:ext cx="384175" cy="384175"/>
              <a:chOff x="3222625" y="3417888"/>
              <a:chExt cx="384175" cy="384175"/>
            </a:xfrm>
          </p:grpSpPr>
          <p:sp>
            <p:nvSpPr>
              <p:cNvPr id="94" name="Freeform 40">
                <a:extLst>
                  <a:ext uri="{FF2B5EF4-FFF2-40B4-BE49-F238E27FC236}">
                    <a16:creationId xmlns:a16="http://schemas.microsoft.com/office/drawing/2014/main" id="{74292B58-9A7A-4EC8-B739-1FF4C48AA49F}"/>
                  </a:ext>
                </a:extLst>
              </p:cNvPr>
              <p:cNvSpPr>
                <a:spLocks/>
              </p:cNvSpPr>
              <p:nvPr/>
            </p:nvSpPr>
            <p:spPr bwMode="auto">
              <a:xfrm>
                <a:off x="3302000" y="35385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5" name="Oval 41">
                <a:extLst>
                  <a:ext uri="{FF2B5EF4-FFF2-40B4-BE49-F238E27FC236}">
                    <a16:creationId xmlns:a16="http://schemas.microsoft.com/office/drawing/2014/main" id="{C80F6A84-05B8-4B5F-957E-CE93D85EB24C}"/>
                  </a:ext>
                </a:extLst>
              </p:cNvPr>
              <p:cNvSpPr>
                <a:spLocks noChangeArrowheads="1"/>
              </p:cNvSpPr>
              <p:nvPr/>
            </p:nvSpPr>
            <p:spPr bwMode="auto">
              <a:xfrm>
                <a:off x="3222625" y="3417888"/>
                <a:ext cx="384175" cy="3841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14" name="Group 13">
            <a:extLst>
              <a:ext uri="{FF2B5EF4-FFF2-40B4-BE49-F238E27FC236}">
                <a16:creationId xmlns:a16="http://schemas.microsoft.com/office/drawing/2014/main" id="{DDDE59DC-448D-43BD-9BAA-A9B5EEBB907F}"/>
              </a:ext>
            </a:extLst>
          </p:cNvPr>
          <p:cNvGrpSpPr/>
          <p:nvPr/>
        </p:nvGrpSpPr>
        <p:grpSpPr>
          <a:xfrm>
            <a:off x="2702587" y="2778470"/>
            <a:ext cx="650530" cy="650530"/>
            <a:chOff x="3011475" y="4152414"/>
            <a:chExt cx="663574" cy="663574"/>
          </a:xfrm>
        </p:grpSpPr>
        <p:sp>
          <p:nvSpPr>
            <p:cNvPr id="31" name="Oval 30">
              <a:extLst>
                <a:ext uri="{FF2B5EF4-FFF2-40B4-BE49-F238E27FC236}">
                  <a16:creationId xmlns:a16="http://schemas.microsoft.com/office/drawing/2014/main" id="{AB645E69-4E01-4C6F-B400-059E69EE15D0}"/>
                </a:ext>
              </a:extLst>
            </p:cNvPr>
            <p:cNvSpPr/>
            <p:nvPr/>
          </p:nvSpPr>
          <p:spPr bwMode="auto">
            <a:xfrm rot="16200000">
              <a:off x="301147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4" name="Group 3">
              <a:extLst>
                <a:ext uri="{FF2B5EF4-FFF2-40B4-BE49-F238E27FC236}">
                  <a16:creationId xmlns:a16="http://schemas.microsoft.com/office/drawing/2014/main" id="{51047C44-B5A2-4874-9EC9-2A2958275DE1}"/>
                </a:ext>
              </a:extLst>
            </p:cNvPr>
            <p:cNvGrpSpPr/>
            <p:nvPr/>
          </p:nvGrpSpPr>
          <p:grpSpPr>
            <a:xfrm>
              <a:off x="3147811" y="4298224"/>
              <a:ext cx="390903" cy="371954"/>
              <a:chOff x="1146231" y="2215122"/>
              <a:chExt cx="530543" cy="504825"/>
            </a:xfrm>
          </p:grpSpPr>
          <p:sp>
            <p:nvSpPr>
              <p:cNvPr id="41" name="Freeform: Shape 40">
                <a:extLst>
                  <a:ext uri="{FF2B5EF4-FFF2-40B4-BE49-F238E27FC236}">
                    <a16:creationId xmlns:a16="http://schemas.microsoft.com/office/drawing/2014/main" id="{57F1AC25-82ED-45E5-97E8-275FED294F16}"/>
                  </a:ext>
                </a:extLst>
              </p:cNvPr>
              <p:cNvSpPr/>
              <p:nvPr/>
            </p:nvSpPr>
            <p:spPr>
              <a:xfrm>
                <a:off x="1171949" y="2215122"/>
                <a:ext cx="504825" cy="504825"/>
              </a:xfrm>
              <a:custGeom>
                <a:avLst/>
                <a:gdLst/>
                <a:ahLst/>
                <a:cxnLst/>
                <a:rect l="0" t="0" r="0" b="0"/>
                <a:pathLst>
                  <a:path w="504825" h="504825">
                    <a:moveTo>
                      <a:pt x="253841" y="21431"/>
                    </a:moveTo>
                    <a:cubicBezTo>
                      <a:pt x="381476" y="21431"/>
                      <a:pt x="485299" y="125254"/>
                      <a:pt x="485299" y="252889"/>
                    </a:cubicBezTo>
                    <a:cubicBezTo>
                      <a:pt x="485299" y="380524"/>
                      <a:pt x="381476" y="484346"/>
                      <a:pt x="253841" y="484346"/>
                    </a:cubicBezTo>
                    <a:cubicBezTo>
                      <a:pt x="126206" y="484346"/>
                      <a:pt x="21431" y="380524"/>
                      <a:pt x="21431" y="252889"/>
                    </a:cubicBezTo>
                    <a:cubicBezTo>
                      <a:pt x="21431" y="195739"/>
                      <a:pt x="42386" y="144304"/>
                      <a:pt x="75724" y="103346"/>
                    </a:cubicBezTo>
                  </a:path>
                </a:pathLst>
              </a:custGeom>
              <a:noFill/>
              <a:ln w="28575" cap="rnd">
                <a:solidFill>
                  <a:schemeClr val="tx1"/>
                </a:solidFill>
                <a:prstDash val="solid"/>
                <a:round/>
              </a:ln>
            </p:spPr>
            <p:txBody>
              <a:bodyPr/>
              <a:lstStyle/>
              <a:p>
                <a:endParaRPr lang="en-US" sz="1765"/>
              </a:p>
            </p:txBody>
          </p:sp>
          <p:sp>
            <p:nvSpPr>
              <p:cNvPr id="43" name="Freeform: Shape 42">
                <a:extLst>
                  <a:ext uri="{FF2B5EF4-FFF2-40B4-BE49-F238E27FC236}">
                    <a16:creationId xmlns:a16="http://schemas.microsoft.com/office/drawing/2014/main" id="{DAF5F4EB-A1B8-434C-900A-B3FC12B037C6}"/>
                  </a:ext>
                </a:extLst>
              </p:cNvPr>
              <p:cNvSpPr/>
              <p:nvPr/>
            </p:nvSpPr>
            <p:spPr>
              <a:xfrm>
                <a:off x="1146231" y="2225600"/>
                <a:ext cx="190500" cy="161925"/>
              </a:xfrm>
              <a:custGeom>
                <a:avLst/>
                <a:gdLst/>
                <a:ahLst/>
                <a:cxnLst/>
                <a:rect l="0" t="0" r="0" b="0"/>
                <a:pathLst>
                  <a:path w="190500" h="161925">
                    <a:moveTo>
                      <a:pt x="21431" y="55721"/>
                    </a:moveTo>
                    <a:lnTo>
                      <a:pt x="142399" y="21431"/>
                    </a:lnTo>
                    <a:lnTo>
                      <a:pt x="177641" y="142399"/>
                    </a:lnTo>
                    <a:lnTo>
                      <a:pt x="21431" y="55721"/>
                    </a:lnTo>
                  </a:path>
                </a:pathLst>
              </a:custGeom>
              <a:solidFill>
                <a:srgbClr val="FFFFFF"/>
              </a:solidFill>
              <a:ln w="28575" cap="rnd">
                <a:solidFill>
                  <a:schemeClr val="tx1"/>
                </a:solidFill>
                <a:prstDash val="solid"/>
                <a:round/>
              </a:ln>
            </p:spPr>
            <p:txBody>
              <a:bodyPr/>
              <a:lstStyle/>
              <a:p>
                <a:endParaRPr lang="en-US" sz="1765"/>
              </a:p>
            </p:txBody>
          </p:sp>
        </p:grpSp>
      </p:grpSp>
      <p:grpSp>
        <p:nvGrpSpPr>
          <p:cNvPr id="20" name="Group 19">
            <a:extLst>
              <a:ext uri="{FF2B5EF4-FFF2-40B4-BE49-F238E27FC236}">
                <a16:creationId xmlns:a16="http://schemas.microsoft.com/office/drawing/2014/main" id="{DB0B176B-B7E0-4233-8758-E7D9D40C86D8}"/>
              </a:ext>
            </a:extLst>
          </p:cNvPr>
          <p:cNvGrpSpPr/>
          <p:nvPr/>
        </p:nvGrpSpPr>
        <p:grpSpPr>
          <a:xfrm>
            <a:off x="6570999" y="2778470"/>
            <a:ext cx="650530" cy="650530"/>
            <a:chOff x="8761424" y="4152414"/>
            <a:chExt cx="663574" cy="663574"/>
          </a:xfrm>
        </p:grpSpPr>
        <p:sp>
          <p:nvSpPr>
            <p:cNvPr id="29" name="Oval 28">
              <a:extLst>
                <a:ext uri="{FF2B5EF4-FFF2-40B4-BE49-F238E27FC236}">
                  <a16:creationId xmlns:a16="http://schemas.microsoft.com/office/drawing/2014/main" id="{AFC761DF-81C5-4993-9A55-E4E1DEA1B04F}"/>
                </a:ext>
              </a:extLst>
            </p:cNvPr>
            <p:cNvSpPr/>
            <p:nvPr/>
          </p:nvSpPr>
          <p:spPr bwMode="auto">
            <a:xfrm rot="16200000">
              <a:off x="876142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8" name="Group 17">
              <a:extLst>
                <a:ext uri="{FF2B5EF4-FFF2-40B4-BE49-F238E27FC236}">
                  <a16:creationId xmlns:a16="http://schemas.microsoft.com/office/drawing/2014/main" id="{8AD6B2E6-C99F-46E1-A2B0-0C03D1076A35}"/>
                </a:ext>
              </a:extLst>
            </p:cNvPr>
            <p:cNvGrpSpPr/>
            <p:nvPr/>
          </p:nvGrpSpPr>
          <p:grpSpPr>
            <a:xfrm>
              <a:off x="8907553" y="4299993"/>
              <a:ext cx="371316" cy="368417"/>
              <a:chOff x="882651" y="963613"/>
              <a:chExt cx="812800" cy="806450"/>
            </a:xfrm>
          </p:grpSpPr>
          <p:sp>
            <p:nvSpPr>
              <p:cNvPr id="16" name="Freeform 14">
                <a:extLst>
                  <a:ext uri="{FF2B5EF4-FFF2-40B4-BE49-F238E27FC236}">
                    <a16:creationId xmlns:a16="http://schemas.microsoft.com/office/drawing/2014/main" id="{484835A3-B56C-4194-AEAB-37E2A3999DBB}"/>
                  </a:ext>
                </a:extLst>
              </p:cNvPr>
              <p:cNvSpPr>
                <a:spLocks/>
              </p:cNvSpPr>
              <p:nvPr/>
            </p:nvSpPr>
            <p:spPr bwMode="auto">
              <a:xfrm>
                <a:off x="882651" y="963613"/>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 name="Freeform 15">
                <a:extLst>
                  <a:ext uri="{FF2B5EF4-FFF2-40B4-BE49-F238E27FC236}">
                    <a16:creationId xmlns:a16="http://schemas.microsoft.com/office/drawing/2014/main" id="{C4753895-D8C6-4025-9CAE-87FE275A1788}"/>
                  </a:ext>
                </a:extLst>
              </p:cNvPr>
              <p:cNvSpPr>
                <a:spLocks/>
              </p:cNvSpPr>
              <p:nvPr/>
            </p:nvSpPr>
            <p:spPr bwMode="auto">
              <a:xfrm>
                <a:off x="1147763" y="1228725"/>
                <a:ext cx="282575" cy="277813"/>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24" name="Group 23">
            <a:extLst>
              <a:ext uri="{FF2B5EF4-FFF2-40B4-BE49-F238E27FC236}">
                <a16:creationId xmlns:a16="http://schemas.microsoft.com/office/drawing/2014/main" id="{EC242F52-F026-4BCE-8B9E-54FECBD435FB}"/>
              </a:ext>
            </a:extLst>
          </p:cNvPr>
          <p:cNvGrpSpPr/>
          <p:nvPr/>
        </p:nvGrpSpPr>
        <p:grpSpPr>
          <a:xfrm>
            <a:off x="8449972" y="2778471"/>
            <a:ext cx="650530" cy="650521"/>
            <a:chOff x="10678074" y="4152414"/>
            <a:chExt cx="663574" cy="663574"/>
          </a:xfrm>
        </p:grpSpPr>
        <p:sp>
          <p:nvSpPr>
            <p:cNvPr id="30" name="Oval 29">
              <a:extLst>
                <a:ext uri="{FF2B5EF4-FFF2-40B4-BE49-F238E27FC236}">
                  <a16:creationId xmlns:a16="http://schemas.microsoft.com/office/drawing/2014/main" id="{718490B9-DA1B-4104-A885-1088A6CBAB17}"/>
                </a:ext>
              </a:extLst>
            </p:cNvPr>
            <p:cNvSpPr/>
            <p:nvPr/>
          </p:nvSpPr>
          <p:spPr bwMode="auto">
            <a:xfrm rot="16200000">
              <a:off x="106780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26" name="Group 25">
              <a:extLst>
                <a:ext uri="{FF2B5EF4-FFF2-40B4-BE49-F238E27FC236}">
                  <a16:creationId xmlns:a16="http://schemas.microsoft.com/office/drawing/2014/main" id="{01EB7FD4-5F2C-49BD-BFA5-E3CE945A0E95}"/>
                </a:ext>
              </a:extLst>
            </p:cNvPr>
            <p:cNvGrpSpPr/>
            <p:nvPr/>
          </p:nvGrpSpPr>
          <p:grpSpPr>
            <a:xfrm>
              <a:off x="10842540" y="4317227"/>
              <a:ext cx="334615" cy="333946"/>
              <a:chOff x="10067926" y="2455863"/>
              <a:chExt cx="795338" cy="793750"/>
            </a:xfrm>
          </p:grpSpPr>
          <p:sp>
            <p:nvSpPr>
              <p:cNvPr id="21" name="Line 19">
                <a:extLst>
                  <a:ext uri="{FF2B5EF4-FFF2-40B4-BE49-F238E27FC236}">
                    <a16:creationId xmlns:a16="http://schemas.microsoft.com/office/drawing/2014/main" id="{1FDFB35E-14D0-4651-BFEE-01B3EE499BB1}"/>
                  </a:ext>
                </a:extLst>
              </p:cNvPr>
              <p:cNvSpPr>
                <a:spLocks noChangeShapeType="1"/>
              </p:cNvSpPr>
              <p:nvPr/>
            </p:nvSpPr>
            <p:spPr bwMode="auto">
              <a:xfrm flipV="1">
                <a:off x="10168688" y="2760752"/>
                <a:ext cx="384174" cy="3873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 name="Freeform 20">
                <a:extLst>
                  <a:ext uri="{FF2B5EF4-FFF2-40B4-BE49-F238E27FC236}">
                    <a16:creationId xmlns:a16="http://schemas.microsoft.com/office/drawing/2014/main" id="{11DE8E9E-AE20-4035-8649-339E6F490223}"/>
                  </a:ext>
                </a:extLst>
              </p:cNvPr>
              <p:cNvSpPr>
                <a:spLocks/>
              </p:cNvSpPr>
              <p:nvPr/>
            </p:nvSpPr>
            <p:spPr bwMode="auto">
              <a:xfrm>
                <a:off x="10400464" y="2713126"/>
                <a:ext cx="201612" cy="203199"/>
              </a:xfrm>
              <a:custGeom>
                <a:avLst/>
                <a:gdLst>
                  <a:gd name="T0" fmla="*/ 89 w 127"/>
                  <a:gd name="T1" fmla="*/ 128 h 128"/>
                  <a:gd name="T2" fmla="*/ 89 w 127"/>
                  <a:gd name="T3" fmla="*/ 39 h 128"/>
                  <a:gd name="T4" fmla="*/ 0 w 127"/>
                  <a:gd name="T5" fmla="*/ 39 h 128"/>
                  <a:gd name="T6" fmla="*/ 38 w 127"/>
                  <a:gd name="T7" fmla="*/ 0 h 128"/>
                  <a:gd name="T8" fmla="*/ 127 w 127"/>
                  <a:gd name="T9" fmla="*/ 0 h 128"/>
                  <a:gd name="T10" fmla="*/ 127 w 127"/>
                  <a:gd name="T11" fmla="*/ 90 h 128"/>
                  <a:gd name="T12" fmla="*/ 89 w 127"/>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27" h="128">
                    <a:moveTo>
                      <a:pt x="89" y="128"/>
                    </a:moveTo>
                    <a:lnTo>
                      <a:pt x="89" y="39"/>
                    </a:lnTo>
                    <a:lnTo>
                      <a:pt x="0" y="39"/>
                    </a:lnTo>
                    <a:lnTo>
                      <a:pt x="38" y="0"/>
                    </a:lnTo>
                    <a:lnTo>
                      <a:pt x="127" y="0"/>
                    </a:lnTo>
                    <a:lnTo>
                      <a:pt x="127" y="90"/>
                    </a:lnTo>
                    <a:lnTo>
                      <a:pt x="89" y="128"/>
                    </a:lnTo>
                    <a:close/>
                  </a:path>
                </a:pathLst>
              </a:custGeom>
              <a:solidFill>
                <a:schemeClr val="tx1"/>
              </a:solidFill>
              <a:ln w="28575">
                <a:no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23" name="Freeform 21">
                <a:extLst>
                  <a:ext uri="{FF2B5EF4-FFF2-40B4-BE49-F238E27FC236}">
                    <a16:creationId xmlns:a16="http://schemas.microsoft.com/office/drawing/2014/main" id="{5054C8A3-ECB6-44E0-97AA-217BF64310C1}"/>
                  </a:ext>
                </a:extLst>
              </p:cNvPr>
              <p:cNvSpPr>
                <a:spLocks/>
              </p:cNvSpPr>
              <p:nvPr/>
            </p:nvSpPr>
            <p:spPr bwMode="auto">
              <a:xfrm>
                <a:off x="10067926" y="2455863"/>
                <a:ext cx="795338" cy="793750"/>
              </a:xfrm>
              <a:custGeom>
                <a:avLst/>
                <a:gdLst>
                  <a:gd name="T0" fmla="*/ 56 w 281"/>
                  <a:gd name="T1" fmla="*/ 281 h 281"/>
                  <a:gd name="T2" fmla="*/ 266 w 281"/>
                  <a:gd name="T3" fmla="*/ 281 h 281"/>
                  <a:gd name="T4" fmla="*/ 281 w 281"/>
                  <a:gd name="T5" fmla="*/ 266 h 281"/>
                  <a:gd name="T6" fmla="*/ 281 w 281"/>
                  <a:gd name="T7" fmla="*/ 15 h 281"/>
                  <a:gd name="T8" fmla="*/ 266 w 281"/>
                  <a:gd name="T9" fmla="*/ 0 h 281"/>
                  <a:gd name="T10" fmla="*/ 15 w 281"/>
                  <a:gd name="T11" fmla="*/ 0 h 281"/>
                  <a:gd name="T12" fmla="*/ 0 w 281"/>
                  <a:gd name="T13" fmla="*/ 15 h 281"/>
                  <a:gd name="T14" fmla="*/ 0 w 281"/>
                  <a:gd name="T15" fmla="*/ 225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281">
                    <a:moveTo>
                      <a:pt x="56" y="281"/>
                    </a:moveTo>
                    <a:cubicBezTo>
                      <a:pt x="266" y="281"/>
                      <a:pt x="266" y="281"/>
                      <a:pt x="266" y="281"/>
                    </a:cubicBezTo>
                    <a:cubicBezTo>
                      <a:pt x="274" y="281"/>
                      <a:pt x="281" y="274"/>
                      <a:pt x="281" y="266"/>
                    </a:cubicBezTo>
                    <a:cubicBezTo>
                      <a:pt x="281" y="15"/>
                      <a:pt x="281" y="15"/>
                      <a:pt x="281" y="15"/>
                    </a:cubicBezTo>
                    <a:cubicBezTo>
                      <a:pt x="281" y="6"/>
                      <a:pt x="274" y="0"/>
                      <a:pt x="266" y="0"/>
                    </a:cubicBezTo>
                    <a:cubicBezTo>
                      <a:pt x="15" y="0"/>
                      <a:pt x="15" y="0"/>
                      <a:pt x="15" y="0"/>
                    </a:cubicBezTo>
                    <a:cubicBezTo>
                      <a:pt x="6" y="0"/>
                      <a:pt x="0" y="6"/>
                      <a:pt x="0" y="15"/>
                    </a:cubicBezTo>
                    <a:cubicBezTo>
                      <a:pt x="0" y="225"/>
                      <a:pt x="0" y="225"/>
                      <a:pt x="0" y="225"/>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sp>
        <p:nvSpPr>
          <p:cNvPr id="36" name="Rectangle 35">
            <a:extLst>
              <a:ext uri="{FF2B5EF4-FFF2-40B4-BE49-F238E27FC236}">
                <a16:creationId xmlns:a16="http://schemas.microsoft.com/office/drawing/2014/main" id="{06E0466A-E1F0-47C2-9FAD-50743379A4B1}"/>
              </a:ext>
            </a:extLst>
          </p:cNvPr>
          <p:cNvSpPr/>
          <p:nvPr/>
        </p:nvSpPr>
        <p:spPr>
          <a:xfrm>
            <a:off x="196093" y="6355672"/>
            <a:ext cx="11578821" cy="241381"/>
          </a:xfrm>
          <a:prstGeom prst="rect">
            <a:avLst/>
          </a:prstGeom>
        </p:spPr>
        <p:txBody>
          <a:bodyPr wrap="square">
            <a:spAutoFit/>
          </a:bodyPr>
          <a:lstStyle/>
          <a:p>
            <a:pPr defTabSz="896386"/>
            <a:endParaRPr lang="en-US" sz="980" i="1" dirty="0">
              <a:solidFill>
                <a:srgbClr val="FFFFFF">
                  <a:lumMod val="50000"/>
                </a:srgbClr>
              </a:solidFill>
              <a:cs typeface="Segoe UI" panose="020B0502040204020203" pitchFamily="34" charset="0"/>
            </a:endParaRPr>
          </a:p>
        </p:txBody>
      </p:sp>
    </p:spTree>
    <p:extLst>
      <p:ext uri="{BB962C8B-B14F-4D97-AF65-F5344CB8AC3E}">
        <p14:creationId xmlns:p14="http://schemas.microsoft.com/office/powerpoint/2010/main" val="199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75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10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75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ppt_x"/>
                                          </p:val>
                                        </p:tav>
                                        <p:tav tm="100000">
                                          <p:val>
                                            <p:strVal val="#ppt_x"/>
                                          </p:val>
                                        </p:tav>
                                      </p:tavLst>
                                    </p:anim>
                                    <p:anim calcmode="lin" valueType="num">
                                      <p:cBhvr additive="base">
                                        <p:cTn id="16" dur="10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200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000" fill="hold"/>
                                        <p:tgtEl>
                                          <p:spTgt spid="24"/>
                                        </p:tgtEl>
                                        <p:attrNameLst>
                                          <p:attrName>ppt_x</p:attrName>
                                        </p:attrNameLst>
                                      </p:cBhvr>
                                      <p:tavLst>
                                        <p:tav tm="0">
                                          <p:val>
                                            <p:strVal val="#ppt_x"/>
                                          </p:val>
                                        </p:tav>
                                        <p:tav tm="100000">
                                          <p:val>
                                            <p:strVal val="#ppt_x"/>
                                          </p:val>
                                        </p:tav>
                                      </p:tavLst>
                                    </p:anim>
                                    <p:anim calcmode="lin" valueType="num">
                                      <p:cBhvr additive="base">
                                        <p:cTn id="20" dur="1000" fill="hold"/>
                                        <p:tgtEl>
                                          <p:spTgt spid="24"/>
                                        </p:tgtEl>
                                        <p:attrNameLst>
                                          <p:attrName>ppt_y</p:attrName>
                                        </p:attrNameLst>
                                      </p:cBhvr>
                                      <p:tavLst>
                                        <p:tav tm="0">
                                          <p:val>
                                            <p:strVal val="1+#ppt_h/2"/>
                                          </p:val>
                                        </p:tav>
                                        <p:tav tm="100000">
                                          <p:val>
                                            <p:strVal val="#ppt_y"/>
                                          </p:val>
                                        </p:tav>
                                      </p:tavLst>
                                    </p:anim>
                                  </p:childTnLst>
                                </p:cTn>
                              </p:par>
                            </p:childTnLst>
                          </p:cTn>
                        </p:par>
                        <p:par>
                          <p:cTn id="21" fill="hold">
                            <p:stCondLst>
                              <p:cond delay="3000"/>
                            </p:stCondLst>
                            <p:childTnLst>
                              <p:par>
                                <p:cTn id="22" presetID="10" presetClass="entr" presetSubtype="0"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nodeType="withEffect">
                                  <p:stCondLst>
                                    <p:cond delay="25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238195" y="2285042"/>
            <a:ext cx="1649192" cy="3157102"/>
            <a:chOff x="7147122" y="2976737"/>
            <a:chExt cx="1467704" cy="3220864"/>
          </a:xfrm>
        </p:grpSpPr>
        <p:sp>
          <p:nvSpPr>
            <p:cNvPr id="126" name="Rectangle 125">
              <a:extLst>
                <a:ext uri="{FF2B5EF4-FFF2-40B4-BE49-F238E27FC236}">
                  <a16:creationId xmlns:a16="http://schemas.microsoft.com/office/drawing/2014/main" id="{1F6C8CE1-7E4B-48D5-B695-9B157D60558D}"/>
                </a:ext>
              </a:extLst>
            </p:cNvPr>
            <p:cNvSpPr/>
            <p:nvPr/>
          </p:nvSpPr>
          <p:spPr bwMode="auto">
            <a:xfrm>
              <a:off x="7147122" y="2976737"/>
              <a:ext cx="1467704" cy="3220864"/>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err="1">
                <a:solidFill>
                  <a:srgbClr val="505050"/>
                </a:solidFill>
                <a:latin typeface="Segoe UI"/>
                <a:cs typeface="Segoe UI" pitchFamily="34" charset="0"/>
              </a:endParaRPr>
            </a:p>
          </p:txBody>
        </p:sp>
        <p:sp>
          <p:nvSpPr>
            <p:cNvPr id="84" name="TextBox 83">
              <a:extLst>
                <a:ext uri="{FF2B5EF4-FFF2-40B4-BE49-F238E27FC236}">
                  <a16:creationId xmlns:a16="http://schemas.microsoft.com/office/drawing/2014/main" id="{8C32344C-5F1B-4BB4-945E-F2D591CEBBC9}"/>
                </a:ext>
              </a:extLst>
            </p:cNvPr>
            <p:cNvSpPr txBox="1"/>
            <p:nvPr/>
          </p:nvSpPr>
          <p:spPr>
            <a:xfrm>
              <a:off x="7201971" y="4474896"/>
              <a:ext cx="1358006" cy="166024"/>
            </a:xfrm>
            <a:prstGeom prst="rect">
              <a:avLst/>
            </a:prstGeom>
            <a:noFill/>
          </p:spPr>
          <p:txBody>
            <a:bodyPr wrap="square" lIns="0" tIns="0" rIns="0" bIns="0" rtlCol="0">
              <a:spAutoFit/>
            </a:bodyPr>
            <a:lstStyle/>
            <a:p>
              <a:pPr algn="ctr" defTabSz="895837">
                <a:lnSpc>
                  <a:spcPct val="90000"/>
                </a:lnSpc>
                <a:spcAft>
                  <a:spcPts val="573"/>
                </a:spcAft>
                <a:defRPr/>
              </a:pPr>
              <a:r>
                <a:rPr lang="en-US" sz="1175">
                  <a:solidFill>
                    <a:srgbClr val="505050"/>
                  </a:solidFill>
                  <a:latin typeface="Segoe UI"/>
                </a:rPr>
                <a:t>On-premises</a:t>
              </a:r>
            </a:p>
          </p:txBody>
        </p:sp>
        <p:sp>
          <p:nvSpPr>
            <p:cNvPr id="85" name="building_1">
              <a:extLst>
                <a:ext uri="{FF2B5EF4-FFF2-40B4-BE49-F238E27FC236}">
                  <a16:creationId xmlns:a16="http://schemas.microsoft.com/office/drawing/2014/main" id="{DAF07307-871A-4224-8869-09CB5326B00F}"/>
                </a:ext>
              </a:extLst>
            </p:cNvPr>
            <p:cNvSpPr>
              <a:spLocks noChangeAspect="1" noEditPoints="1"/>
            </p:cNvSpPr>
            <p:nvPr/>
          </p:nvSpPr>
          <p:spPr bwMode="auto">
            <a:xfrm>
              <a:off x="7693242" y="3830448"/>
              <a:ext cx="375464" cy="390762"/>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a:gradFill>
                  <a:gsLst>
                    <a:gs pos="0">
                      <a:srgbClr val="505050"/>
                    </a:gs>
                    <a:gs pos="100000">
                      <a:srgbClr val="505050"/>
                    </a:gs>
                  </a:gsLst>
                </a:gradFill>
                <a:latin typeface="Segoe UI Semilight"/>
              </a:endParaRPr>
            </a:p>
          </p:txBody>
        </p:sp>
        <p:sp>
          <p:nvSpPr>
            <p:cNvPr id="86" name="TextBox 85">
              <a:extLst>
                <a:ext uri="{FF2B5EF4-FFF2-40B4-BE49-F238E27FC236}">
                  <a16:creationId xmlns:a16="http://schemas.microsoft.com/office/drawing/2014/main" id="{9FC48BCF-B5E3-487F-8359-0A9E03D440AD}"/>
                </a:ext>
              </a:extLst>
            </p:cNvPr>
            <p:cNvSpPr txBox="1"/>
            <p:nvPr/>
          </p:nvSpPr>
          <p:spPr>
            <a:xfrm>
              <a:off x="7201971" y="5617329"/>
              <a:ext cx="1358007" cy="166024"/>
            </a:xfrm>
            <a:prstGeom prst="rect">
              <a:avLst/>
            </a:prstGeom>
            <a:noFill/>
          </p:spPr>
          <p:txBody>
            <a:bodyPr wrap="square" lIns="0" tIns="0" rIns="0" bIns="0" rtlCol="0">
              <a:spAutoFit/>
            </a:bodyPr>
            <a:lstStyle/>
            <a:p>
              <a:pPr algn="ctr" defTabSz="895837">
                <a:lnSpc>
                  <a:spcPct val="90000"/>
                </a:lnSpc>
                <a:spcAft>
                  <a:spcPts val="573"/>
                </a:spcAft>
                <a:defRPr/>
              </a:pPr>
              <a:r>
                <a:rPr lang="en-US" sz="1175">
                  <a:solidFill>
                    <a:srgbClr val="505050"/>
                  </a:solidFill>
                  <a:latin typeface="Segoe UI"/>
                </a:rPr>
                <a:t>Cloud</a:t>
              </a:r>
            </a:p>
          </p:txBody>
        </p:sp>
        <p:sp>
          <p:nvSpPr>
            <p:cNvPr id="87" name="Thunderstorms_E9C6">
              <a:extLst>
                <a:ext uri="{FF2B5EF4-FFF2-40B4-BE49-F238E27FC236}">
                  <a16:creationId xmlns:a16="http://schemas.microsoft.com/office/drawing/2014/main" id="{3B357B36-2632-4451-8140-4473C6C8157B}"/>
                </a:ext>
              </a:extLst>
            </p:cNvPr>
            <p:cNvSpPr>
              <a:spLocks noChangeAspect="1" noEditPoints="1"/>
            </p:cNvSpPr>
            <p:nvPr/>
          </p:nvSpPr>
          <p:spPr bwMode="auto">
            <a:xfrm>
              <a:off x="7653063" y="5084833"/>
              <a:ext cx="455822" cy="382218"/>
            </a:xfrm>
            <a:custGeom>
              <a:avLst/>
              <a:gdLst>
                <a:gd name="T0" fmla="*/ 2505 w 3755"/>
                <a:gd name="T1" fmla="*/ 2745 h 3036"/>
                <a:gd name="T2" fmla="*/ 3130 w 3755"/>
                <a:gd name="T3" fmla="*/ 2745 h 3036"/>
                <a:gd name="T4" fmla="*/ 3755 w 3755"/>
                <a:gd name="T5" fmla="*/ 2120 h 3036"/>
                <a:gd name="T6" fmla="*/ 3222 w 3755"/>
                <a:gd name="T7" fmla="*/ 1504 h 3036"/>
                <a:gd name="T8" fmla="*/ 2255 w 3755"/>
                <a:gd name="T9" fmla="*/ 745 h 3036"/>
                <a:gd name="T10" fmla="*/ 1348 w 3755"/>
                <a:gd name="T11" fmla="*/ 1331 h 3036"/>
                <a:gd name="T12" fmla="*/ 1005 w 3755"/>
                <a:gd name="T13" fmla="*/ 1245 h 3036"/>
                <a:gd name="T14" fmla="*/ 255 w 3755"/>
                <a:gd name="T15" fmla="*/ 1995 h 3036"/>
                <a:gd name="T16" fmla="*/ 1005 w 3755"/>
                <a:gd name="T17" fmla="*/ 2745 h 3036"/>
                <a:gd name="T18" fmla="*/ 1443 w 3755"/>
                <a:gd name="T19" fmla="*/ 2745 h 3036"/>
                <a:gd name="T20" fmla="*/ 329 w 3755"/>
                <a:gd name="T21" fmla="*/ 1670 h 3036"/>
                <a:gd name="T22" fmla="*/ 0 w 3755"/>
                <a:gd name="T23" fmla="*/ 1118 h 3036"/>
                <a:gd name="T24" fmla="*/ 628 w 3755"/>
                <a:gd name="T25" fmla="*/ 490 h 3036"/>
                <a:gd name="T26" fmla="*/ 793 w 3755"/>
                <a:gd name="T27" fmla="*/ 512 h 3036"/>
                <a:gd name="T28" fmla="*/ 1505 w 3755"/>
                <a:gd name="T29" fmla="*/ 0 h 3036"/>
                <a:gd name="T30" fmla="*/ 2256 w 3755"/>
                <a:gd name="T31" fmla="*/ 750 h 3036"/>
                <a:gd name="T32" fmla="*/ 1692 w 3755"/>
                <a:gd name="T33" fmla="*/ 3036 h 3036"/>
                <a:gd name="T34" fmla="*/ 1950 w 3755"/>
                <a:gd name="T35" fmla="*/ 2520 h 3036"/>
                <a:gd name="T36" fmla="*/ 1649 w 3755"/>
                <a:gd name="T37" fmla="*/ 2520 h 3036"/>
                <a:gd name="T38" fmla="*/ 2036 w 3755"/>
                <a:gd name="T39" fmla="*/ 1745 h 3036"/>
                <a:gd name="T40" fmla="*/ 2424 w 3755"/>
                <a:gd name="T41" fmla="*/ 1745 h 3036"/>
                <a:gd name="T42" fmla="*/ 2165 w 3755"/>
                <a:gd name="T43" fmla="*/ 2262 h 3036"/>
                <a:gd name="T44" fmla="*/ 2574 w 3755"/>
                <a:gd name="T45" fmla="*/ 2262 h 3036"/>
                <a:gd name="T46" fmla="*/ 1692 w 3755"/>
                <a:gd name="T47" fmla="*/ 3036 h 3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55" h="3036">
                  <a:moveTo>
                    <a:pt x="2505" y="2745"/>
                  </a:moveTo>
                  <a:cubicBezTo>
                    <a:pt x="3130" y="2745"/>
                    <a:pt x="3130" y="2745"/>
                    <a:pt x="3130" y="2745"/>
                  </a:cubicBezTo>
                  <a:cubicBezTo>
                    <a:pt x="3475" y="2745"/>
                    <a:pt x="3755" y="2465"/>
                    <a:pt x="3755" y="2120"/>
                  </a:cubicBezTo>
                  <a:cubicBezTo>
                    <a:pt x="3755" y="1810"/>
                    <a:pt x="3528" y="1552"/>
                    <a:pt x="3222" y="1504"/>
                  </a:cubicBezTo>
                  <a:cubicBezTo>
                    <a:pt x="3112" y="1065"/>
                    <a:pt x="2713" y="745"/>
                    <a:pt x="2255" y="745"/>
                  </a:cubicBezTo>
                  <a:cubicBezTo>
                    <a:pt x="1860" y="745"/>
                    <a:pt x="1508" y="979"/>
                    <a:pt x="1348" y="1331"/>
                  </a:cubicBezTo>
                  <a:cubicBezTo>
                    <a:pt x="1242" y="1275"/>
                    <a:pt x="1124" y="1245"/>
                    <a:pt x="1005" y="1245"/>
                  </a:cubicBezTo>
                  <a:cubicBezTo>
                    <a:pt x="591" y="1245"/>
                    <a:pt x="255" y="1582"/>
                    <a:pt x="255" y="1995"/>
                  </a:cubicBezTo>
                  <a:cubicBezTo>
                    <a:pt x="255" y="2409"/>
                    <a:pt x="591" y="2745"/>
                    <a:pt x="1005" y="2745"/>
                  </a:cubicBezTo>
                  <a:cubicBezTo>
                    <a:pt x="1443" y="2745"/>
                    <a:pt x="1443" y="2745"/>
                    <a:pt x="1443" y="2745"/>
                  </a:cubicBezTo>
                  <a:moveTo>
                    <a:pt x="329" y="1670"/>
                  </a:moveTo>
                  <a:cubicBezTo>
                    <a:pt x="133" y="1564"/>
                    <a:pt x="0" y="1357"/>
                    <a:pt x="0" y="1118"/>
                  </a:cubicBezTo>
                  <a:cubicBezTo>
                    <a:pt x="0" y="771"/>
                    <a:pt x="281" y="490"/>
                    <a:pt x="628" y="490"/>
                  </a:cubicBezTo>
                  <a:cubicBezTo>
                    <a:pt x="685" y="490"/>
                    <a:pt x="740" y="498"/>
                    <a:pt x="793" y="512"/>
                  </a:cubicBezTo>
                  <a:cubicBezTo>
                    <a:pt x="892" y="214"/>
                    <a:pt x="1173" y="0"/>
                    <a:pt x="1505" y="0"/>
                  </a:cubicBezTo>
                  <a:cubicBezTo>
                    <a:pt x="1920" y="0"/>
                    <a:pt x="2256" y="336"/>
                    <a:pt x="2256" y="750"/>
                  </a:cubicBezTo>
                  <a:moveTo>
                    <a:pt x="1692" y="3036"/>
                  </a:moveTo>
                  <a:cubicBezTo>
                    <a:pt x="1950" y="2520"/>
                    <a:pt x="1950" y="2520"/>
                    <a:pt x="1950" y="2520"/>
                  </a:cubicBezTo>
                  <a:cubicBezTo>
                    <a:pt x="1649" y="2520"/>
                    <a:pt x="1649" y="2520"/>
                    <a:pt x="1649" y="2520"/>
                  </a:cubicBezTo>
                  <a:cubicBezTo>
                    <a:pt x="2036" y="1745"/>
                    <a:pt x="2036" y="1745"/>
                    <a:pt x="2036" y="1745"/>
                  </a:cubicBezTo>
                  <a:cubicBezTo>
                    <a:pt x="2424" y="1745"/>
                    <a:pt x="2424" y="1745"/>
                    <a:pt x="2424" y="1745"/>
                  </a:cubicBezTo>
                  <a:cubicBezTo>
                    <a:pt x="2165" y="2262"/>
                    <a:pt x="2165" y="2262"/>
                    <a:pt x="2165" y="2262"/>
                  </a:cubicBezTo>
                  <a:cubicBezTo>
                    <a:pt x="2574" y="2262"/>
                    <a:pt x="2574" y="2262"/>
                    <a:pt x="2574" y="2262"/>
                  </a:cubicBezTo>
                  <a:lnTo>
                    <a:pt x="1692" y="3036"/>
                  </a:ln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882">
                <a:gradFill>
                  <a:gsLst>
                    <a:gs pos="0">
                      <a:srgbClr val="505050"/>
                    </a:gs>
                    <a:gs pos="100000">
                      <a:srgbClr val="505050"/>
                    </a:gs>
                  </a:gsLst>
                  <a:lin ang="5400000" scaled="1"/>
                </a:gradFill>
                <a:latin typeface="Segoe UI Semilight"/>
              </a:endParaRPr>
            </a:p>
          </p:txBody>
        </p:sp>
        <p:sp>
          <p:nvSpPr>
            <p:cNvPr id="120" name="Rectangle 119"/>
            <p:cNvSpPr/>
            <p:nvPr/>
          </p:nvSpPr>
          <p:spPr>
            <a:xfrm>
              <a:off x="7201973" y="3078634"/>
              <a:ext cx="1358003" cy="320096"/>
            </a:xfrm>
            <a:prstGeom prst="rect">
              <a:avLst/>
            </a:prstGeom>
          </p:spPr>
          <p:txBody>
            <a:bodyPr wrap="square">
              <a:spAutoFit/>
            </a:bodyPr>
            <a:lstStyle/>
            <a:p>
              <a:pPr algn="ctr" defTabSz="913927" fontAlgn="base">
                <a:lnSpc>
                  <a:spcPct val="90000"/>
                </a:lnSpc>
                <a:spcBef>
                  <a:spcPct val="0"/>
                </a:spcBef>
                <a:spcAft>
                  <a:spcPct val="0"/>
                </a:spcAft>
                <a:defRPr/>
              </a:pPr>
              <a:r>
                <a:rPr lang="en-US" sz="1567" b="1">
                  <a:solidFill>
                    <a:srgbClr val="0072C6"/>
                  </a:solidFill>
                  <a:latin typeface="Segoe UI Semibold" charset="0"/>
                  <a:ea typeface="Segoe UI Semibold" charset="0"/>
                  <a:cs typeface="Segoe UI Semibold" charset="0"/>
                </a:rPr>
                <a:t>Anywhere</a:t>
              </a:r>
            </a:p>
          </p:txBody>
        </p:sp>
      </p:grpSp>
      <p:grpSp>
        <p:nvGrpSpPr>
          <p:cNvPr id="6" name="Group 5"/>
          <p:cNvGrpSpPr/>
          <p:nvPr/>
        </p:nvGrpSpPr>
        <p:grpSpPr>
          <a:xfrm>
            <a:off x="6024629" y="2285042"/>
            <a:ext cx="1649192" cy="3157102"/>
            <a:chOff x="8670687" y="2976737"/>
            <a:chExt cx="1467704" cy="3220864"/>
          </a:xfrm>
        </p:grpSpPr>
        <p:sp>
          <p:nvSpPr>
            <p:cNvPr id="127" name="Rectangle 126">
              <a:extLst>
                <a:ext uri="{FF2B5EF4-FFF2-40B4-BE49-F238E27FC236}">
                  <a16:creationId xmlns:a16="http://schemas.microsoft.com/office/drawing/2014/main" id="{1F6C8CE1-7E4B-48D5-B695-9B157D60558D}"/>
                </a:ext>
              </a:extLst>
            </p:cNvPr>
            <p:cNvSpPr/>
            <p:nvPr/>
          </p:nvSpPr>
          <p:spPr bwMode="auto">
            <a:xfrm>
              <a:off x="8670687" y="2976737"/>
              <a:ext cx="1467704" cy="3220864"/>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err="1">
                <a:solidFill>
                  <a:srgbClr val="505050"/>
                </a:solidFill>
                <a:latin typeface="Segoe UI"/>
                <a:cs typeface="Segoe UI" pitchFamily="34" charset="0"/>
              </a:endParaRPr>
            </a:p>
          </p:txBody>
        </p:sp>
        <p:sp>
          <p:nvSpPr>
            <p:cNvPr id="89" name="TextBox 88">
              <a:extLst>
                <a:ext uri="{FF2B5EF4-FFF2-40B4-BE49-F238E27FC236}">
                  <a16:creationId xmlns:a16="http://schemas.microsoft.com/office/drawing/2014/main" id="{925E6D3B-9912-4113-A5AE-E56B1C849085}"/>
                </a:ext>
              </a:extLst>
            </p:cNvPr>
            <p:cNvSpPr txBox="1"/>
            <p:nvPr/>
          </p:nvSpPr>
          <p:spPr>
            <a:xfrm>
              <a:off x="8725534" y="4474896"/>
              <a:ext cx="1358010" cy="166024"/>
            </a:xfrm>
            <a:prstGeom prst="rect">
              <a:avLst/>
            </a:prstGeom>
            <a:noFill/>
          </p:spPr>
          <p:txBody>
            <a:bodyPr wrap="square" lIns="0" tIns="0" rIns="0" bIns="0" rtlCol="0">
              <a:spAutoFit/>
            </a:bodyPr>
            <a:lstStyle/>
            <a:p>
              <a:pPr algn="ctr" defTabSz="895837">
                <a:lnSpc>
                  <a:spcPct val="90000"/>
                </a:lnSpc>
                <a:spcAft>
                  <a:spcPts val="573"/>
                </a:spcAft>
                <a:defRPr/>
              </a:pPr>
              <a:r>
                <a:rPr lang="en-US" sz="1175">
                  <a:solidFill>
                    <a:srgbClr val="505050"/>
                  </a:solidFill>
                  <a:latin typeface="Segoe UI"/>
                </a:rPr>
                <a:t>Monolith</a:t>
              </a:r>
            </a:p>
          </p:txBody>
        </p:sp>
        <p:grpSp>
          <p:nvGrpSpPr>
            <p:cNvPr id="90" name="Group 89">
              <a:extLst>
                <a:ext uri="{FF2B5EF4-FFF2-40B4-BE49-F238E27FC236}">
                  <a16:creationId xmlns:a16="http://schemas.microsoft.com/office/drawing/2014/main" id="{EB694B8C-0ABA-41BA-95F0-551C6B9D7E26}"/>
                </a:ext>
              </a:extLst>
            </p:cNvPr>
            <p:cNvGrpSpPr/>
            <p:nvPr/>
          </p:nvGrpSpPr>
          <p:grpSpPr>
            <a:xfrm>
              <a:off x="9199775" y="3813663"/>
              <a:ext cx="409528" cy="424334"/>
              <a:chOff x="3504163" y="4208651"/>
              <a:chExt cx="521755" cy="521571"/>
            </a:xfrm>
          </p:grpSpPr>
          <p:sp>
            <p:nvSpPr>
              <p:cNvPr id="91" name="Oval 90">
                <a:extLst>
                  <a:ext uri="{FF2B5EF4-FFF2-40B4-BE49-F238E27FC236}">
                    <a16:creationId xmlns:a16="http://schemas.microsoft.com/office/drawing/2014/main" id="{3C62091F-6F44-4B86-B69F-9AFE12D3458D}"/>
                  </a:ext>
                </a:extLst>
              </p:cNvPr>
              <p:cNvSpPr/>
              <p:nvPr/>
            </p:nvSpPr>
            <p:spPr bwMode="auto">
              <a:xfrm>
                <a:off x="3504163" y="4208651"/>
                <a:ext cx="521571" cy="521571"/>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2" name="Oval 91">
                <a:extLst>
                  <a:ext uri="{FF2B5EF4-FFF2-40B4-BE49-F238E27FC236}">
                    <a16:creationId xmlns:a16="http://schemas.microsoft.com/office/drawing/2014/main" id="{1EB0E987-E8EE-45D9-A10F-A72837773E17}"/>
                  </a:ext>
                </a:extLst>
              </p:cNvPr>
              <p:cNvSpPr/>
              <p:nvPr/>
            </p:nvSpPr>
            <p:spPr bwMode="auto">
              <a:xfrm>
                <a:off x="3560592" y="4291739"/>
                <a:ext cx="123386" cy="123386"/>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3" name="Oval 92">
                <a:extLst>
                  <a:ext uri="{FF2B5EF4-FFF2-40B4-BE49-F238E27FC236}">
                    <a16:creationId xmlns:a16="http://schemas.microsoft.com/office/drawing/2014/main" id="{87FC913C-361B-489F-8521-A2791162A57C}"/>
                  </a:ext>
                </a:extLst>
              </p:cNvPr>
              <p:cNvSpPr/>
              <p:nvPr/>
            </p:nvSpPr>
            <p:spPr bwMode="auto">
              <a:xfrm>
                <a:off x="3679188" y="4341696"/>
                <a:ext cx="108859" cy="108859"/>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4" name="Oval 93">
                <a:extLst>
                  <a:ext uri="{FF2B5EF4-FFF2-40B4-BE49-F238E27FC236}">
                    <a16:creationId xmlns:a16="http://schemas.microsoft.com/office/drawing/2014/main" id="{16AE8732-D954-470B-9600-94A374F96AA7}"/>
                  </a:ext>
                </a:extLst>
              </p:cNvPr>
              <p:cNvSpPr/>
              <p:nvPr/>
            </p:nvSpPr>
            <p:spPr bwMode="auto">
              <a:xfrm>
                <a:off x="3657453" y="4220103"/>
                <a:ext cx="114633" cy="114633"/>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5" name="Oval 94">
                <a:extLst>
                  <a:ext uri="{FF2B5EF4-FFF2-40B4-BE49-F238E27FC236}">
                    <a16:creationId xmlns:a16="http://schemas.microsoft.com/office/drawing/2014/main" id="{C00D138A-763A-414D-8C1B-00531FCCD1DC}"/>
                  </a:ext>
                </a:extLst>
              </p:cNvPr>
              <p:cNvSpPr/>
              <p:nvPr/>
            </p:nvSpPr>
            <p:spPr bwMode="auto">
              <a:xfrm>
                <a:off x="3767199" y="4233432"/>
                <a:ext cx="176009" cy="176009"/>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6" name="Oval 95">
                <a:extLst>
                  <a:ext uri="{FF2B5EF4-FFF2-40B4-BE49-F238E27FC236}">
                    <a16:creationId xmlns:a16="http://schemas.microsoft.com/office/drawing/2014/main" id="{66B4F426-E587-414B-8857-7173969DEFD5}"/>
                  </a:ext>
                </a:extLst>
              </p:cNvPr>
              <p:cNvSpPr/>
              <p:nvPr/>
            </p:nvSpPr>
            <p:spPr bwMode="auto">
              <a:xfrm>
                <a:off x="3921375" y="4348612"/>
                <a:ext cx="91232" cy="91232"/>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7" name="Oval 96">
                <a:extLst>
                  <a:ext uri="{FF2B5EF4-FFF2-40B4-BE49-F238E27FC236}">
                    <a16:creationId xmlns:a16="http://schemas.microsoft.com/office/drawing/2014/main" id="{D5ECE8E5-79E3-4CE3-90B3-32EBB3B9795A}"/>
                  </a:ext>
                </a:extLst>
              </p:cNvPr>
              <p:cNvSpPr/>
              <p:nvPr/>
            </p:nvSpPr>
            <p:spPr bwMode="auto">
              <a:xfrm>
                <a:off x="3975120" y="4441225"/>
                <a:ext cx="50798" cy="50798"/>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8" name="Oval 97">
                <a:extLst>
                  <a:ext uri="{FF2B5EF4-FFF2-40B4-BE49-F238E27FC236}">
                    <a16:creationId xmlns:a16="http://schemas.microsoft.com/office/drawing/2014/main" id="{73D321F6-45ED-4C4F-835C-D1069902F1CA}"/>
                  </a:ext>
                </a:extLst>
              </p:cNvPr>
              <p:cNvSpPr/>
              <p:nvPr/>
            </p:nvSpPr>
            <p:spPr bwMode="auto">
              <a:xfrm>
                <a:off x="3707035" y="4409646"/>
                <a:ext cx="288704" cy="281418"/>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9" name="Oval 98">
                <a:extLst>
                  <a:ext uri="{FF2B5EF4-FFF2-40B4-BE49-F238E27FC236}">
                    <a16:creationId xmlns:a16="http://schemas.microsoft.com/office/drawing/2014/main" id="{6CE0C8A6-2073-4943-A030-E1CE91D95745}"/>
                  </a:ext>
                </a:extLst>
              </p:cNvPr>
              <p:cNvSpPr/>
              <p:nvPr/>
            </p:nvSpPr>
            <p:spPr bwMode="auto">
              <a:xfrm>
                <a:off x="3588544" y="4414064"/>
                <a:ext cx="125685" cy="125685"/>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100" name="Oval 99">
                <a:extLst>
                  <a:ext uri="{FF2B5EF4-FFF2-40B4-BE49-F238E27FC236}">
                    <a16:creationId xmlns:a16="http://schemas.microsoft.com/office/drawing/2014/main" id="{BD8C63FA-E4F4-43FE-B5DE-8DE7072EA396}"/>
                  </a:ext>
                </a:extLst>
              </p:cNvPr>
              <p:cNvSpPr/>
              <p:nvPr/>
            </p:nvSpPr>
            <p:spPr bwMode="auto">
              <a:xfrm>
                <a:off x="3519489" y="4402159"/>
                <a:ext cx="76974" cy="76974"/>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101" name="Oval 100">
                <a:extLst>
                  <a:ext uri="{FF2B5EF4-FFF2-40B4-BE49-F238E27FC236}">
                    <a16:creationId xmlns:a16="http://schemas.microsoft.com/office/drawing/2014/main" id="{E63639B1-777D-45E5-8E65-247CC88A9A71}"/>
                  </a:ext>
                </a:extLst>
              </p:cNvPr>
              <p:cNvSpPr/>
              <p:nvPr/>
            </p:nvSpPr>
            <p:spPr bwMode="auto">
              <a:xfrm>
                <a:off x="3514725" y="4485501"/>
                <a:ext cx="90487" cy="90487"/>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102" name="Oval 101">
                <a:extLst>
                  <a:ext uri="{FF2B5EF4-FFF2-40B4-BE49-F238E27FC236}">
                    <a16:creationId xmlns:a16="http://schemas.microsoft.com/office/drawing/2014/main" id="{7ED010D8-8804-4D75-8B46-0F38EF817334}"/>
                  </a:ext>
                </a:extLst>
              </p:cNvPr>
              <p:cNvSpPr/>
              <p:nvPr/>
            </p:nvSpPr>
            <p:spPr bwMode="auto">
              <a:xfrm>
                <a:off x="3584820" y="4535144"/>
                <a:ext cx="122581" cy="122581"/>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103" name="Oval 102">
                <a:extLst>
                  <a:ext uri="{FF2B5EF4-FFF2-40B4-BE49-F238E27FC236}">
                    <a16:creationId xmlns:a16="http://schemas.microsoft.com/office/drawing/2014/main" id="{970EFE7B-6B73-4E47-9E21-971800191298}"/>
                  </a:ext>
                </a:extLst>
              </p:cNvPr>
              <p:cNvSpPr/>
              <p:nvPr/>
            </p:nvSpPr>
            <p:spPr bwMode="auto">
              <a:xfrm>
                <a:off x="3672926" y="4642300"/>
                <a:ext cx="72575" cy="72575"/>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104" name="Oval 103">
                <a:extLst>
                  <a:ext uri="{FF2B5EF4-FFF2-40B4-BE49-F238E27FC236}">
                    <a16:creationId xmlns:a16="http://schemas.microsoft.com/office/drawing/2014/main" id="{AD474395-1DF8-48D1-8EA5-BC853BCFC9A8}"/>
                  </a:ext>
                </a:extLst>
              </p:cNvPr>
              <p:cNvSpPr/>
              <p:nvPr/>
            </p:nvSpPr>
            <p:spPr bwMode="auto">
              <a:xfrm>
                <a:off x="3741895" y="4680300"/>
                <a:ext cx="48864" cy="48864"/>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105" name="Oval 104">
                <a:extLst>
                  <a:ext uri="{FF2B5EF4-FFF2-40B4-BE49-F238E27FC236}">
                    <a16:creationId xmlns:a16="http://schemas.microsoft.com/office/drawing/2014/main" id="{1EB18621-BBDE-43F7-A7D7-2313369799E6}"/>
                  </a:ext>
                </a:extLst>
              </p:cNvPr>
              <p:cNvSpPr/>
              <p:nvPr/>
            </p:nvSpPr>
            <p:spPr bwMode="auto">
              <a:xfrm>
                <a:off x="3546720" y="4578701"/>
                <a:ext cx="36576" cy="36576"/>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106" name="Oval 105">
                <a:extLst>
                  <a:ext uri="{FF2B5EF4-FFF2-40B4-BE49-F238E27FC236}">
                    <a16:creationId xmlns:a16="http://schemas.microsoft.com/office/drawing/2014/main" id="{FD62903C-BA0A-40FB-878F-93401127F00D}"/>
                  </a:ext>
                </a:extLst>
              </p:cNvPr>
              <p:cNvSpPr/>
              <p:nvPr/>
            </p:nvSpPr>
            <p:spPr bwMode="auto">
              <a:xfrm>
                <a:off x="3634826" y="4662045"/>
                <a:ext cx="36576" cy="36576"/>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grpSp>
        <p:sp>
          <p:nvSpPr>
            <p:cNvPr id="111" name="TextBox 110">
              <a:extLst>
                <a:ext uri="{FF2B5EF4-FFF2-40B4-BE49-F238E27FC236}">
                  <a16:creationId xmlns:a16="http://schemas.microsoft.com/office/drawing/2014/main" id="{740A3D01-ED6B-4988-A242-865D98243A36}"/>
                </a:ext>
              </a:extLst>
            </p:cNvPr>
            <p:cNvSpPr txBox="1"/>
            <p:nvPr/>
          </p:nvSpPr>
          <p:spPr>
            <a:xfrm>
              <a:off x="8725534" y="5617329"/>
              <a:ext cx="1358011" cy="166024"/>
            </a:xfrm>
            <a:prstGeom prst="rect">
              <a:avLst/>
            </a:prstGeom>
            <a:noFill/>
          </p:spPr>
          <p:txBody>
            <a:bodyPr wrap="square" lIns="0" tIns="0" rIns="0" bIns="0" rtlCol="0">
              <a:spAutoFit/>
            </a:bodyPr>
            <a:lstStyle/>
            <a:p>
              <a:pPr algn="ctr" defTabSz="895837">
                <a:lnSpc>
                  <a:spcPct val="90000"/>
                </a:lnSpc>
                <a:spcAft>
                  <a:spcPts val="573"/>
                </a:spcAft>
                <a:defRPr/>
              </a:pPr>
              <a:r>
                <a:rPr lang="en-US" sz="1175">
                  <a:solidFill>
                    <a:srgbClr val="505050"/>
                  </a:solidFill>
                  <a:latin typeface="Segoe UI"/>
                </a:rPr>
                <a:t>Microservice</a:t>
              </a:r>
            </a:p>
          </p:txBody>
        </p:sp>
        <p:sp>
          <p:nvSpPr>
            <p:cNvPr id="112" name="Intelligence">
              <a:extLst>
                <a:ext uri="{FF2B5EF4-FFF2-40B4-BE49-F238E27FC236}">
                  <a16:creationId xmlns:a16="http://schemas.microsoft.com/office/drawing/2014/main" id="{72C3AE1D-CD33-46AE-AE72-98DC48E3AC76}"/>
                </a:ext>
              </a:extLst>
            </p:cNvPr>
            <p:cNvSpPr>
              <a:spLocks noChangeAspect="1" noEditPoints="1"/>
            </p:cNvSpPr>
            <p:nvPr/>
          </p:nvSpPr>
          <p:spPr bwMode="auto">
            <a:xfrm>
              <a:off x="9199776" y="5071999"/>
              <a:ext cx="409526" cy="407886"/>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2" rIns="89604" bIns="44802" numCol="1" spcCol="0" rtlCol="0" fromWordArt="0" anchor="t" anchorCtr="0" forceAA="0" compatLnSpc="1">
              <a:prstTxWarp prst="textNoShape">
                <a:avLst/>
              </a:prstTxWarp>
              <a:noAutofit/>
            </a:bodyPr>
            <a:lstStyle/>
            <a:p>
              <a:pPr algn="ctr" defTabSz="913841">
                <a:defRPr/>
              </a:pPr>
              <a:endParaRPr lang="en-US" sz="1765">
                <a:gradFill>
                  <a:gsLst>
                    <a:gs pos="0">
                      <a:srgbClr val="505050"/>
                    </a:gs>
                    <a:gs pos="100000">
                      <a:srgbClr val="505050"/>
                    </a:gs>
                  </a:gsLst>
                </a:gradFill>
                <a:latin typeface="Segoe UI Semilight"/>
              </a:endParaRPr>
            </a:p>
          </p:txBody>
        </p:sp>
        <p:sp>
          <p:nvSpPr>
            <p:cNvPr id="121" name="Rectangle 120"/>
            <p:cNvSpPr/>
            <p:nvPr/>
          </p:nvSpPr>
          <p:spPr>
            <a:xfrm>
              <a:off x="8725538" y="3078634"/>
              <a:ext cx="1358003" cy="320096"/>
            </a:xfrm>
            <a:prstGeom prst="rect">
              <a:avLst/>
            </a:prstGeom>
          </p:spPr>
          <p:txBody>
            <a:bodyPr wrap="square">
              <a:spAutoFit/>
            </a:bodyPr>
            <a:lstStyle/>
            <a:p>
              <a:pPr algn="ctr" defTabSz="913927" fontAlgn="base">
                <a:lnSpc>
                  <a:spcPct val="90000"/>
                </a:lnSpc>
                <a:spcBef>
                  <a:spcPct val="0"/>
                </a:spcBef>
                <a:spcAft>
                  <a:spcPct val="0"/>
                </a:spcAft>
                <a:defRPr/>
              </a:pPr>
              <a:r>
                <a:rPr lang="en-US" sz="1567" b="1">
                  <a:solidFill>
                    <a:srgbClr val="0072C6"/>
                  </a:solidFill>
                  <a:latin typeface="Segoe UI Semibold" charset="0"/>
                  <a:ea typeface="Segoe UI Semibold" charset="0"/>
                  <a:cs typeface="Segoe UI Semibold" charset="0"/>
                </a:rPr>
                <a:t>Any app</a:t>
              </a:r>
            </a:p>
          </p:txBody>
        </p:sp>
      </p:grpSp>
      <p:grpSp>
        <p:nvGrpSpPr>
          <p:cNvPr id="5" name="Group 4"/>
          <p:cNvGrpSpPr/>
          <p:nvPr/>
        </p:nvGrpSpPr>
        <p:grpSpPr>
          <a:xfrm>
            <a:off x="7811065" y="2285042"/>
            <a:ext cx="1654081" cy="3157102"/>
            <a:chOff x="10301312" y="2976737"/>
            <a:chExt cx="1472055" cy="3220864"/>
          </a:xfrm>
        </p:grpSpPr>
        <p:sp>
          <p:nvSpPr>
            <p:cNvPr id="128" name="Rectangle 127">
              <a:extLst>
                <a:ext uri="{FF2B5EF4-FFF2-40B4-BE49-F238E27FC236}">
                  <a16:creationId xmlns:a16="http://schemas.microsoft.com/office/drawing/2014/main" id="{1F6C8CE1-7E4B-48D5-B695-9B157D60558D}"/>
                </a:ext>
              </a:extLst>
            </p:cNvPr>
            <p:cNvSpPr/>
            <p:nvPr/>
          </p:nvSpPr>
          <p:spPr bwMode="auto">
            <a:xfrm>
              <a:off x="10303488" y="2976737"/>
              <a:ext cx="1467704" cy="3220864"/>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err="1">
                <a:solidFill>
                  <a:srgbClr val="505050"/>
                </a:solidFill>
                <a:latin typeface="Segoe UI"/>
                <a:cs typeface="Segoe UI" pitchFamily="34" charset="0"/>
              </a:endParaRPr>
            </a:p>
          </p:txBody>
        </p:sp>
        <p:grpSp>
          <p:nvGrpSpPr>
            <p:cNvPr id="4" name="Group 3"/>
            <p:cNvGrpSpPr/>
            <p:nvPr/>
          </p:nvGrpSpPr>
          <p:grpSpPr>
            <a:xfrm>
              <a:off x="10469738" y="3582727"/>
              <a:ext cx="1135204" cy="2397373"/>
              <a:chOff x="10386082" y="3582727"/>
              <a:chExt cx="1135204" cy="2397373"/>
            </a:xfrm>
          </p:grpSpPr>
          <p:pic>
            <p:nvPicPr>
              <p:cNvPr id="110" name="Picture 4" descr="Image result for java">
                <a:extLst>
                  <a:ext uri="{FF2B5EF4-FFF2-40B4-BE49-F238E27FC236}">
                    <a16:creationId xmlns:a16="http://schemas.microsoft.com/office/drawing/2014/main" id="{2B7DCC28-4C57-4AD4-8BFF-6183AD6E6953}"/>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0410722" y="3582727"/>
                <a:ext cx="421850" cy="62576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10386082" y="3807452"/>
                <a:ext cx="1135204" cy="2172648"/>
                <a:chOff x="10386082" y="3807452"/>
                <a:chExt cx="1135204" cy="2172648"/>
              </a:xfrm>
            </p:grpSpPr>
            <p:sp>
              <p:nvSpPr>
                <p:cNvPr id="107" name="TextBox 106">
                  <a:extLst>
                    <a:ext uri="{FF2B5EF4-FFF2-40B4-BE49-F238E27FC236}">
                      <a16:creationId xmlns:a16="http://schemas.microsoft.com/office/drawing/2014/main" id="{1B58BD9C-CAF9-468B-94BF-01864F94B684}"/>
                    </a:ext>
                  </a:extLst>
                </p:cNvPr>
                <p:cNvSpPr txBox="1"/>
                <p:nvPr/>
              </p:nvSpPr>
              <p:spPr>
                <a:xfrm>
                  <a:off x="11025773" y="4427401"/>
                  <a:ext cx="402513" cy="165762"/>
                </a:xfrm>
                <a:prstGeom prst="rect">
                  <a:avLst/>
                </a:prstGeom>
                <a:noFill/>
              </p:spPr>
              <p:txBody>
                <a:bodyPr wrap="square" lIns="0" tIns="0" rIns="0" bIns="0" rtlCol="0">
                  <a:spAutoFit/>
                </a:bodyPr>
                <a:lstStyle/>
                <a:p>
                  <a:pPr defTabSz="895837">
                    <a:lnSpc>
                      <a:spcPct val="90000"/>
                    </a:lnSpc>
                    <a:spcAft>
                      <a:spcPts val="573"/>
                    </a:spcAft>
                    <a:defRPr/>
                  </a:pPr>
                  <a:r>
                    <a:rPr lang="en-US" sz="1173" err="1">
                      <a:solidFill>
                        <a:srgbClr val="505050"/>
                      </a:solidFill>
                      <a:latin typeface="Segoe UI"/>
                    </a:rPr>
                    <a:t>.Net</a:t>
                  </a:r>
                  <a:endParaRPr lang="en-US" sz="1173">
                    <a:solidFill>
                      <a:srgbClr val="505050"/>
                    </a:solidFill>
                    <a:latin typeface="Segoe UI"/>
                  </a:endParaRPr>
                </a:p>
              </p:txBody>
            </p:sp>
            <p:pic>
              <p:nvPicPr>
                <p:cNvPr id="108" name="Picture 107">
                  <a:extLst>
                    <a:ext uri="{FF2B5EF4-FFF2-40B4-BE49-F238E27FC236}">
                      <a16:creationId xmlns:a16="http://schemas.microsoft.com/office/drawing/2014/main" id="{637E66A2-5C85-476E-9222-937E17E0785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0413384" y="4368502"/>
                  <a:ext cx="386370" cy="353260"/>
                </a:xfrm>
                <a:prstGeom prst="rect">
                  <a:avLst/>
                </a:prstGeom>
              </p:spPr>
            </p:pic>
            <p:sp>
              <p:nvSpPr>
                <p:cNvPr id="109" name="TextBox 108">
                  <a:extLst>
                    <a:ext uri="{FF2B5EF4-FFF2-40B4-BE49-F238E27FC236}">
                      <a16:creationId xmlns:a16="http://schemas.microsoft.com/office/drawing/2014/main" id="{5766DA6F-5595-48F1-B3D7-C2509BB744D0}"/>
                    </a:ext>
                  </a:extLst>
                </p:cNvPr>
                <p:cNvSpPr txBox="1"/>
                <p:nvPr/>
              </p:nvSpPr>
              <p:spPr>
                <a:xfrm>
                  <a:off x="11025773" y="3807452"/>
                  <a:ext cx="402513" cy="165762"/>
                </a:xfrm>
                <a:prstGeom prst="rect">
                  <a:avLst/>
                </a:prstGeom>
                <a:noFill/>
              </p:spPr>
              <p:txBody>
                <a:bodyPr wrap="square" lIns="0" tIns="0" rIns="0" bIns="0" rtlCol="0">
                  <a:spAutoFit/>
                </a:bodyPr>
                <a:lstStyle/>
                <a:p>
                  <a:pPr defTabSz="895837">
                    <a:lnSpc>
                      <a:spcPct val="90000"/>
                    </a:lnSpc>
                    <a:spcAft>
                      <a:spcPts val="573"/>
                    </a:spcAft>
                    <a:defRPr/>
                  </a:pPr>
                  <a:r>
                    <a:rPr lang="en-US" sz="1173">
                      <a:solidFill>
                        <a:srgbClr val="505050"/>
                      </a:solidFill>
                      <a:latin typeface="Segoe UI"/>
                    </a:rPr>
                    <a:t>Java</a:t>
                  </a:r>
                </a:p>
              </p:txBody>
            </p:sp>
            <p:pic>
              <p:nvPicPr>
                <p:cNvPr id="113" name="Picture 112">
                  <a:extLst>
                    <a:ext uri="{FF2B5EF4-FFF2-40B4-BE49-F238E27FC236}">
                      <a16:creationId xmlns:a16="http://schemas.microsoft.com/office/drawing/2014/main" id="{84A6D0E1-0995-4A20-AB87-8859420AAAB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410722" y="4954778"/>
                  <a:ext cx="475793" cy="475793"/>
                </a:xfrm>
                <a:prstGeom prst="rect">
                  <a:avLst/>
                </a:prstGeom>
              </p:spPr>
            </p:pic>
            <p:sp>
              <p:nvSpPr>
                <p:cNvPr id="114" name="TextBox 113">
                  <a:extLst>
                    <a:ext uri="{FF2B5EF4-FFF2-40B4-BE49-F238E27FC236}">
                      <a16:creationId xmlns:a16="http://schemas.microsoft.com/office/drawing/2014/main" id="{C6474BC7-DB7A-4179-ADAB-274A4240C5F6}"/>
                    </a:ext>
                  </a:extLst>
                </p:cNvPr>
                <p:cNvSpPr txBox="1"/>
                <p:nvPr/>
              </p:nvSpPr>
              <p:spPr>
                <a:xfrm>
                  <a:off x="11025774" y="5047350"/>
                  <a:ext cx="495512" cy="165762"/>
                </a:xfrm>
                <a:prstGeom prst="rect">
                  <a:avLst/>
                </a:prstGeom>
                <a:noFill/>
              </p:spPr>
              <p:txBody>
                <a:bodyPr wrap="square" lIns="0" tIns="0" rIns="0" bIns="0" rtlCol="0">
                  <a:spAutoFit/>
                </a:bodyPr>
                <a:lstStyle/>
                <a:p>
                  <a:pPr defTabSz="895837">
                    <a:lnSpc>
                      <a:spcPct val="90000"/>
                    </a:lnSpc>
                    <a:spcAft>
                      <a:spcPts val="573"/>
                    </a:spcAft>
                    <a:defRPr/>
                  </a:pPr>
                  <a:r>
                    <a:rPr lang="en-US" sz="1173">
                      <a:solidFill>
                        <a:srgbClr val="505050"/>
                      </a:solidFill>
                      <a:latin typeface="Segoe UI"/>
                    </a:rPr>
                    <a:t>Python</a:t>
                  </a:r>
                </a:p>
              </p:txBody>
            </p:sp>
            <p:pic>
              <p:nvPicPr>
                <p:cNvPr id="115" name="Picture 114">
                  <a:extLst>
                    <a:ext uri="{FF2B5EF4-FFF2-40B4-BE49-F238E27FC236}">
                      <a16:creationId xmlns:a16="http://schemas.microsoft.com/office/drawing/2014/main" id="{3A3712EC-59B3-4ADC-B7CF-7745116F009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386082" y="5636361"/>
                  <a:ext cx="560750" cy="343739"/>
                </a:xfrm>
                <a:prstGeom prst="rect">
                  <a:avLst/>
                </a:prstGeom>
              </p:spPr>
            </p:pic>
            <p:sp>
              <p:nvSpPr>
                <p:cNvPr id="116" name="TextBox 115">
                  <a:extLst>
                    <a:ext uri="{FF2B5EF4-FFF2-40B4-BE49-F238E27FC236}">
                      <a16:creationId xmlns:a16="http://schemas.microsoft.com/office/drawing/2014/main" id="{AFEE3C9A-06E1-4B7D-B1D3-0F27CDCB4290}"/>
                    </a:ext>
                  </a:extLst>
                </p:cNvPr>
                <p:cNvSpPr txBox="1"/>
                <p:nvPr/>
              </p:nvSpPr>
              <p:spPr>
                <a:xfrm>
                  <a:off x="11071086" y="5667299"/>
                  <a:ext cx="402513" cy="165762"/>
                </a:xfrm>
                <a:prstGeom prst="rect">
                  <a:avLst/>
                </a:prstGeom>
                <a:noFill/>
              </p:spPr>
              <p:txBody>
                <a:bodyPr wrap="square" lIns="0" tIns="0" rIns="0" bIns="0" rtlCol="0">
                  <a:spAutoFit/>
                </a:bodyPr>
                <a:lstStyle/>
                <a:p>
                  <a:pPr defTabSz="895837">
                    <a:lnSpc>
                      <a:spcPct val="90000"/>
                    </a:lnSpc>
                    <a:spcAft>
                      <a:spcPts val="573"/>
                    </a:spcAft>
                    <a:defRPr/>
                  </a:pPr>
                  <a:r>
                    <a:rPr lang="en-US" sz="1173">
                      <a:solidFill>
                        <a:srgbClr val="505050"/>
                      </a:solidFill>
                      <a:latin typeface="Segoe UI"/>
                    </a:rPr>
                    <a:t>Node</a:t>
                  </a:r>
                </a:p>
              </p:txBody>
            </p:sp>
          </p:grpSp>
        </p:grpSp>
        <p:sp>
          <p:nvSpPr>
            <p:cNvPr id="122" name="Rectangle 121"/>
            <p:cNvSpPr/>
            <p:nvPr/>
          </p:nvSpPr>
          <p:spPr>
            <a:xfrm>
              <a:off x="10301312" y="3078633"/>
              <a:ext cx="1472055" cy="320096"/>
            </a:xfrm>
            <a:prstGeom prst="rect">
              <a:avLst/>
            </a:prstGeom>
          </p:spPr>
          <p:txBody>
            <a:bodyPr wrap="square">
              <a:spAutoFit/>
            </a:bodyPr>
            <a:lstStyle/>
            <a:p>
              <a:pPr algn="ctr" defTabSz="913927" fontAlgn="base">
                <a:lnSpc>
                  <a:spcPct val="90000"/>
                </a:lnSpc>
                <a:spcBef>
                  <a:spcPct val="0"/>
                </a:spcBef>
                <a:spcAft>
                  <a:spcPct val="0"/>
                </a:spcAft>
                <a:defRPr/>
              </a:pPr>
              <a:r>
                <a:rPr lang="en-US" sz="1567" b="1">
                  <a:solidFill>
                    <a:srgbClr val="0072C6"/>
                  </a:solidFill>
                  <a:latin typeface="Segoe UI Semibold" charset="0"/>
                  <a:ea typeface="Segoe UI Semibold" charset="0"/>
                  <a:cs typeface="Segoe UI Semibold" charset="0"/>
                </a:rPr>
                <a:t>Any language</a:t>
              </a:r>
            </a:p>
          </p:txBody>
        </p:sp>
      </p:grpSp>
      <p:grpSp>
        <p:nvGrpSpPr>
          <p:cNvPr id="8" name="Group 7"/>
          <p:cNvGrpSpPr/>
          <p:nvPr/>
        </p:nvGrpSpPr>
        <p:grpSpPr>
          <a:xfrm>
            <a:off x="2451760" y="2285042"/>
            <a:ext cx="1649192" cy="3157102"/>
            <a:chOff x="5606294" y="2976737"/>
            <a:chExt cx="1467704" cy="3220864"/>
          </a:xfrm>
        </p:grpSpPr>
        <p:sp>
          <p:nvSpPr>
            <p:cNvPr id="124" name="Rectangle 123">
              <a:extLst>
                <a:ext uri="{FF2B5EF4-FFF2-40B4-BE49-F238E27FC236}">
                  <a16:creationId xmlns:a16="http://schemas.microsoft.com/office/drawing/2014/main" id="{1F6C8CE1-7E4B-48D5-B695-9B157D60558D}"/>
                </a:ext>
              </a:extLst>
            </p:cNvPr>
            <p:cNvSpPr/>
            <p:nvPr/>
          </p:nvSpPr>
          <p:spPr bwMode="auto">
            <a:xfrm>
              <a:off x="5606294" y="2976737"/>
              <a:ext cx="1467704" cy="3220864"/>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err="1">
                <a:solidFill>
                  <a:srgbClr val="505050"/>
                </a:solidFill>
                <a:latin typeface="Segoe UI"/>
                <a:cs typeface="Segoe UI" pitchFamily="34" charset="0"/>
              </a:endParaRPr>
            </a:p>
          </p:txBody>
        </p:sp>
        <p:sp>
          <p:nvSpPr>
            <p:cNvPr id="80" name="TextBox 79">
              <a:extLst>
                <a:ext uri="{FF2B5EF4-FFF2-40B4-BE49-F238E27FC236}">
                  <a16:creationId xmlns:a16="http://schemas.microsoft.com/office/drawing/2014/main" id="{4C7BACD8-6EB7-4C90-B851-250025EDE111}"/>
                </a:ext>
              </a:extLst>
            </p:cNvPr>
            <p:cNvSpPr txBox="1"/>
            <p:nvPr/>
          </p:nvSpPr>
          <p:spPr>
            <a:xfrm>
              <a:off x="5657927" y="4474896"/>
              <a:ext cx="1364439" cy="166024"/>
            </a:xfrm>
            <a:prstGeom prst="rect">
              <a:avLst/>
            </a:prstGeom>
            <a:noFill/>
          </p:spPr>
          <p:txBody>
            <a:bodyPr wrap="square" lIns="0" tIns="0" rIns="0" bIns="0" rtlCol="0">
              <a:spAutoFit/>
            </a:bodyPr>
            <a:lstStyle/>
            <a:p>
              <a:pPr algn="ctr" defTabSz="895837">
                <a:lnSpc>
                  <a:spcPct val="90000"/>
                </a:lnSpc>
                <a:spcAft>
                  <a:spcPts val="573"/>
                </a:spcAft>
                <a:defRPr/>
              </a:pPr>
              <a:r>
                <a:rPr lang="en-US" sz="1175">
                  <a:solidFill>
                    <a:srgbClr val="505050"/>
                  </a:solidFill>
                  <a:latin typeface="Segoe UI"/>
                </a:rPr>
                <a:t>Linux</a:t>
              </a:r>
            </a:p>
          </p:txBody>
        </p:sp>
        <p:pic>
          <p:nvPicPr>
            <p:cNvPr id="81" name="Picture 80">
              <a:extLst>
                <a:ext uri="{FF2B5EF4-FFF2-40B4-BE49-F238E27FC236}">
                  <a16:creationId xmlns:a16="http://schemas.microsoft.com/office/drawing/2014/main" id="{8948D494-372A-4BC2-8218-0269F82D59A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139841" y="3797256"/>
              <a:ext cx="400611" cy="457146"/>
            </a:xfrm>
            <a:prstGeom prst="rect">
              <a:avLst/>
            </a:prstGeom>
          </p:spPr>
        </p:pic>
        <p:sp>
          <p:nvSpPr>
            <p:cNvPr id="82" name="TextBox 81">
              <a:extLst>
                <a:ext uri="{FF2B5EF4-FFF2-40B4-BE49-F238E27FC236}">
                  <a16:creationId xmlns:a16="http://schemas.microsoft.com/office/drawing/2014/main" id="{2AB632E6-3E97-4581-8D77-0550ACDA29F4}"/>
                </a:ext>
              </a:extLst>
            </p:cNvPr>
            <p:cNvSpPr txBox="1"/>
            <p:nvPr/>
          </p:nvSpPr>
          <p:spPr>
            <a:xfrm>
              <a:off x="5661145" y="5617329"/>
              <a:ext cx="1358003" cy="166024"/>
            </a:xfrm>
            <a:prstGeom prst="rect">
              <a:avLst/>
            </a:prstGeom>
            <a:noFill/>
          </p:spPr>
          <p:txBody>
            <a:bodyPr wrap="square" lIns="0" tIns="0" rIns="0" bIns="0" rtlCol="0">
              <a:spAutoFit/>
            </a:bodyPr>
            <a:lstStyle/>
            <a:p>
              <a:pPr algn="ctr" defTabSz="895837">
                <a:lnSpc>
                  <a:spcPct val="90000"/>
                </a:lnSpc>
                <a:spcAft>
                  <a:spcPts val="573"/>
                </a:spcAft>
                <a:defRPr/>
              </a:pPr>
              <a:r>
                <a:rPr lang="en-US" sz="1175">
                  <a:solidFill>
                    <a:srgbClr val="505050"/>
                  </a:solidFill>
                  <a:latin typeface="Segoe UI"/>
                </a:rPr>
                <a:t>Windows</a:t>
              </a:r>
            </a:p>
          </p:txBody>
        </p:sp>
        <p:sp>
          <p:nvSpPr>
            <p:cNvPr id="119" name="Rectangle 118"/>
            <p:cNvSpPr/>
            <p:nvPr/>
          </p:nvSpPr>
          <p:spPr>
            <a:xfrm>
              <a:off x="5661145" y="3078634"/>
              <a:ext cx="1358003" cy="320096"/>
            </a:xfrm>
            <a:prstGeom prst="rect">
              <a:avLst/>
            </a:prstGeom>
          </p:spPr>
          <p:txBody>
            <a:bodyPr wrap="square">
              <a:spAutoFit/>
            </a:bodyPr>
            <a:lstStyle/>
            <a:p>
              <a:pPr algn="ctr" defTabSz="913927" fontAlgn="base">
                <a:lnSpc>
                  <a:spcPct val="90000"/>
                </a:lnSpc>
                <a:spcBef>
                  <a:spcPct val="0"/>
                </a:spcBef>
                <a:spcAft>
                  <a:spcPct val="0"/>
                </a:spcAft>
                <a:defRPr/>
              </a:pPr>
              <a:r>
                <a:rPr lang="en-US" sz="1567" b="1">
                  <a:solidFill>
                    <a:srgbClr val="0072C6"/>
                  </a:solidFill>
                  <a:latin typeface="Segoe UI Semibold" charset="0"/>
                  <a:ea typeface="Segoe UI Semibold" charset="0"/>
                  <a:cs typeface="Segoe UI Semibold" charset="0"/>
                </a:rPr>
                <a:t>Any OS</a:t>
              </a:r>
            </a:p>
          </p:txBody>
        </p:sp>
        <p:pic>
          <p:nvPicPr>
            <p:cNvPr id="123" name="Picture 12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85611" y="5042766"/>
              <a:ext cx="509070" cy="466350"/>
            </a:xfrm>
            <a:prstGeom prst="rect">
              <a:avLst/>
            </a:prstGeom>
          </p:spPr>
        </p:pic>
      </p:grpSp>
      <p:sp>
        <p:nvSpPr>
          <p:cNvPr id="53" name="Title 1">
            <a:extLst>
              <a:ext uri="{FF2B5EF4-FFF2-40B4-BE49-F238E27FC236}">
                <a16:creationId xmlns:a16="http://schemas.microsoft.com/office/drawing/2014/main" id="{740CCB13-3C93-4765-8051-DC1E91A4DD0E}"/>
              </a:ext>
            </a:extLst>
          </p:cNvPr>
          <p:cNvSpPr>
            <a:spLocks noGrp="1"/>
          </p:cNvSpPr>
          <p:nvPr>
            <p:ph type="title"/>
          </p:nvPr>
        </p:nvSpPr>
        <p:spPr>
          <a:xfrm>
            <a:off x="268907" y="703628"/>
            <a:ext cx="11654187" cy="899409"/>
          </a:xfrm>
        </p:spPr>
        <p:txBody>
          <a:bodyPr/>
          <a:lstStyle/>
          <a:p>
            <a:pPr algn="ctr"/>
            <a:r>
              <a:rPr lang="en-US" sz="4704">
                <a:solidFill>
                  <a:schemeClr val="tx1"/>
                </a:solidFill>
                <a:latin typeface="Segoe UI Semibold" panose="020B0702040204020203" pitchFamily="34" charset="0"/>
                <a:cs typeface="Segoe UI Semibold" panose="020B0702040204020203" pitchFamily="34" charset="0"/>
              </a:rPr>
              <a:t>The</a:t>
            </a:r>
            <a:r>
              <a:rPr lang="en-US" sz="4704">
                <a:solidFill>
                  <a:schemeClr val="accent1"/>
                </a:solidFill>
                <a:latin typeface="Segoe UI Semibold" panose="020B0702040204020203" pitchFamily="34" charset="0"/>
                <a:cs typeface="Segoe UI Semibold" panose="020B0702040204020203" pitchFamily="34" charset="0"/>
              </a:rPr>
              <a:t> benefits </a:t>
            </a:r>
            <a:r>
              <a:rPr lang="en-US" sz="4704">
                <a:solidFill>
                  <a:schemeClr val="tx1"/>
                </a:solidFill>
                <a:latin typeface="Segoe UI Semibold" panose="020B0702040204020203" pitchFamily="34" charset="0"/>
                <a:cs typeface="Segoe UI Semibold" panose="020B0702040204020203" pitchFamily="34" charset="0"/>
              </a:rPr>
              <a:t>of using containers</a:t>
            </a:r>
            <a:endParaRPr lang="en-US" sz="4704">
              <a:solidFill>
                <a:schemeClr val="accent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78022258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D0F17000-BA26-4417-B9DB-653E694E7911}"/>
              </a:ext>
            </a:extLst>
          </p:cNvPr>
          <p:cNvSpPr>
            <a:spLocks noGrp="1"/>
          </p:cNvSpPr>
          <p:nvPr>
            <p:ph type="title"/>
          </p:nvPr>
        </p:nvSpPr>
        <p:spPr>
          <a:xfrm>
            <a:off x="268907" y="370249"/>
            <a:ext cx="11654187" cy="899409"/>
          </a:xfrm>
        </p:spPr>
        <p:txBody>
          <a:bodyPr/>
          <a:lstStyle/>
          <a:p>
            <a:pPr algn="ctr"/>
            <a:r>
              <a:rPr lang="en-US">
                <a:solidFill>
                  <a:schemeClr val="tx1"/>
                </a:solidFill>
              </a:rPr>
              <a:t>The container </a:t>
            </a:r>
            <a:r>
              <a:rPr lang="en-US">
                <a:solidFill>
                  <a:schemeClr val="accent1"/>
                </a:solidFill>
                <a:latin typeface="Segoe UI Semibold" panose="020B0702040204020203" pitchFamily="34" charset="0"/>
                <a:cs typeface="Segoe UI Semibold" panose="020B0702040204020203" pitchFamily="34" charset="0"/>
              </a:rPr>
              <a:t>advantage</a:t>
            </a:r>
          </a:p>
        </p:txBody>
      </p:sp>
      <p:sp>
        <p:nvSpPr>
          <p:cNvPr id="27" name="Rectangle: Rounded Corners 26">
            <a:extLst>
              <a:ext uri="{FF2B5EF4-FFF2-40B4-BE49-F238E27FC236}">
                <a16:creationId xmlns:a16="http://schemas.microsoft.com/office/drawing/2014/main" id="{FE995E7F-60D2-4DEB-8454-DE903BF95ED5}"/>
              </a:ext>
            </a:extLst>
          </p:cNvPr>
          <p:cNvSpPr/>
          <p:nvPr/>
        </p:nvSpPr>
        <p:spPr bwMode="auto">
          <a:xfrm>
            <a:off x="6949651" y="5409540"/>
            <a:ext cx="4018412" cy="71487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a:solidFill>
                  <a:srgbClr val="353535"/>
                </a:solidFill>
                <a:ea typeface="Segoe UI" pitchFamily="34" charset="0"/>
                <a:cs typeface="Segoe UI" pitchFamily="34" charset="0"/>
              </a:rPr>
              <a:t>Hardware</a:t>
            </a:r>
            <a:endParaRPr lang="en-US" sz="2353">
              <a:solidFill>
                <a:srgbClr val="353535"/>
              </a:solidFill>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DA755E6F-BCC2-4DA5-96D5-9AA7EA1BB8E6}"/>
              </a:ext>
            </a:extLst>
          </p:cNvPr>
          <p:cNvSpPr/>
          <p:nvPr/>
        </p:nvSpPr>
        <p:spPr bwMode="auto">
          <a:xfrm>
            <a:off x="6949650" y="4923757"/>
            <a:ext cx="4018412" cy="404107"/>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a:solidFill>
                  <a:srgbClr val="353535"/>
                </a:solidFill>
                <a:ea typeface="Segoe UI" pitchFamily="34" charset="0"/>
                <a:cs typeface="Segoe UI" pitchFamily="34" charset="0"/>
              </a:rPr>
              <a:t>Host OS</a:t>
            </a:r>
            <a:endParaRPr lang="en-US" sz="2353">
              <a:solidFill>
                <a:srgbClr val="353535"/>
              </a:solidFill>
              <a:ea typeface="Segoe UI" pitchFamily="34" charset="0"/>
              <a:cs typeface="Segoe UI" pitchFamily="34" charset="0"/>
            </a:endParaRPr>
          </a:p>
        </p:txBody>
      </p:sp>
      <p:sp>
        <p:nvSpPr>
          <p:cNvPr id="29" name="Rectangle: Rounded Corners 28">
            <a:extLst>
              <a:ext uri="{FF2B5EF4-FFF2-40B4-BE49-F238E27FC236}">
                <a16:creationId xmlns:a16="http://schemas.microsoft.com/office/drawing/2014/main" id="{2E4045C6-BDC2-4E48-B895-4470D4659AFF}"/>
              </a:ext>
            </a:extLst>
          </p:cNvPr>
          <p:cNvSpPr/>
          <p:nvPr/>
        </p:nvSpPr>
        <p:spPr bwMode="auto">
          <a:xfrm>
            <a:off x="6949650" y="4437974"/>
            <a:ext cx="4018412" cy="404107"/>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a:solidFill>
                  <a:srgbClr val="353535"/>
                </a:solidFill>
                <a:cs typeface="Segoe UI" pitchFamily="34" charset="0"/>
              </a:rPr>
              <a:t>Docker Engine</a:t>
            </a:r>
          </a:p>
        </p:txBody>
      </p:sp>
      <p:sp>
        <p:nvSpPr>
          <p:cNvPr id="31" name="Rectangle: Rounded Corners 30">
            <a:extLst>
              <a:ext uri="{FF2B5EF4-FFF2-40B4-BE49-F238E27FC236}">
                <a16:creationId xmlns:a16="http://schemas.microsoft.com/office/drawing/2014/main" id="{825B5AD1-2445-4798-91BB-46EC8DD6DC3F}"/>
              </a:ext>
            </a:extLst>
          </p:cNvPr>
          <p:cNvSpPr/>
          <p:nvPr/>
        </p:nvSpPr>
        <p:spPr bwMode="auto">
          <a:xfrm>
            <a:off x="8995186" y="2603828"/>
            <a:ext cx="1972877" cy="1752471"/>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175">
                <a:solidFill>
                  <a:srgbClr val="353535"/>
                </a:solidFill>
                <a:cs typeface="Segoe UI" pitchFamily="34" charset="0"/>
              </a:rPr>
              <a:t>VM</a:t>
            </a:r>
          </a:p>
        </p:txBody>
      </p:sp>
      <p:sp>
        <p:nvSpPr>
          <p:cNvPr id="30" name="Rectangle: Rounded Corners 29">
            <a:extLst>
              <a:ext uri="{FF2B5EF4-FFF2-40B4-BE49-F238E27FC236}">
                <a16:creationId xmlns:a16="http://schemas.microsoft.com/office/drawing/2014/main" id="{66F54A65-6F06-464E-8B7E-C061FC772C79}"/>
              </a:ext>
            </a:extLst>
          </p:cNvPr>
          <p:cNvSpPr/>
          <p:nvPr/>
        </p:nvSpPr>
        <p:spPr bwMode="auto">
          <a:xfrm>
            <a:off x="6949651" y="2603828"/>
            <a:ext cx="1972877" cy="1752471"/>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175">
                <a:solidFill>
                  <a:srgbClr val="353535"/>
                </a:solidFill>
                <a:cs typeface="Segoe UI" pitchFamily="34" charset="0"/>
              </a:rPr>
              <a:t>VM</a:t>
            </a:r>
          </a:p>
        </p:txBody>
      </p:sp>
      <p:sp>
        <p:nvSpPr>
          <p:cNvPr id="50" name="Rectangle: Rounded Corners 49">
            <a:extLst>
              <a:ext uri="{FF2B5EF4-FFF2-40B4-BE49-F238E27FC236}">
                <a16:creationId xmlns:a16="http://schemas.microsoft.com/office/drawing/2014/main" id="{55321046-6490-411E-974E-449EBA741BE7}"/>
              </a:ext>
            </a:extLst>
          </p:cNvPr>
          <p:cNvSpPr/>
          <p:nvPr/>
        </p:nvSpPr>
        <p:spPr bwMode="auto">
          <a:xfrm>
            <a:off x="9998641" y="3674025"/>
            <a:ext cx="845558" cy="575549"/>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a:solidFill>
                  <a:srgbClr val="353535"/>
                </a:solidFill>
                <a:cs typeface="Segoe UI" pitchFamily="34" charset="0"/>
              </a:rPr>
              <a:t>Con.</a:t>
            </a:r>
          </a:p>
        </p:txBody>
      </p:sp>
      <p:sp>
        <p:nvSpPr>
          <p:cNvPr id="51" name="Rectangle: Rounded Corners 50">
            <a:extLst>
              <a:ext uri="{FF2B5EF4-FFF2-40B4-BE49-F238E27FC236}">
                <a16:creationId xmlns:a16="http://schemas.microsoft.com/office/drawing/2014/main" id="{8992D567-8929-4783-BD68-8B0A21E10911}"/>
              </a:ext>
            </a:extLst>
          </p:cNvPr>
          <p:cNvSpPr/>
          <p:nvPr/>
        </p:nvSpPr>
        <p:spPr bwMode="auto">
          <a:xfrm>
            <a:off x="9119046" y="3056347"/>
            <a:ext cx="845558" cy="575549"/>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a:solidFill>
                  <a:srgbClr val="353535"/>
                </a:solidFill>
                <a:cs typeface="Segoe UI" pitchFamily="34" charset="0"/>
              </a:rPr>
              <a:t>Con.</a:t>
            </a:r>
          </a:p>
        </p:txBody>
      </p:sp>
      <p:sp>
        <p:nvSpPr>
          <p:cNvPr id="46" name="Rectangle: Rounded Corners 45">
            <a:extLst>
              <a:ext uri="{FF2B5EF4-FFF2-40B4-BE49-F238E27FC236}">
                <a16:creationId xmlns:a16="http://schemas.microsoft.com/office/drawing/2014/main" id="{7A368B2B-485E-48D2-B561-4D2D1C28A833}"/>
              </a:ext>
            </a:extLst>
          </p:cNvPr>
          <p:cNvSpPr/>
          <p:nvPr/>
        </p:nvSpPr>
        <p:spPr bwMode="auto">
          <a:xfrm>
            <a:off x="9119046" y="3674025"/>
            <a:ext cx="845558" cy="575549"/>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a:solidFill>
                  <a:srgbClr val="353535"/>
                </a:solidFill>
                <a:cs typeface="Segoe UI" pitchFamily="34" charset="0"/>
              </a:rPr>
              <a:t>Con.</a:t>
            </a:r>
          </a:p>
        </p:txBody>
      </p:sp>
      <p:sp>
        <p:nvSpPr>
          <p:cNvPr id="48" name="Rectangle: Rounded Corners 47">
            <a:extLst>
              <a:ext uri="{FF2B5EF4-FFF2-40B4-BE49-F238E27FC236}">
                <a16:creationId xmlns:a16="http://schemas.microsoft.com/office/drawing/2014/main" id="{FD2A602C-B30E-4132-AFBD-1D3ECEF68C0B}"/>
              </a:ext>
            </a:extLst>
          </p:cNvPr>
          <p:cNvSpPr/>
          <p:nvPr/>
        </p:nvSpPr>
        <p:spPr bwMode="auto">
          <a:xfrm>
            <a:off x="9998641" y="3053668"/>
            <a:ext cx="845558" cy="575549"/>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a:solidFill>
                  <a:srgbClr val="353535"/>
                </a:solidFill>
                <a:cs typeface="Segoe UI" pitchFamily="34" charset="0"/>
              </a:rPr>
              <a:t>Con.</a:t>
            </a:r>
          </a:p>
        </p:txBody>
      </p:sp>
      <p:grpSp>
        <p:nvGrpSpPr>
          <p:cNvPr id="3" name="Group 2">
            <a:extLst>
              <a:ext uri="{FF2B5EF4-FFF2-40B4-BE49-F238E27FC236}">
                <a16:creationId xmlns:a16="http://schemas.microsoft.com/office/drawing/2014/main" id="{FBB3F884-C3AD-414F-9975-2215786C6AD2}"/>
              </a:ext>
            </a:extLst>
          </p:cNvPr>
          <p:cNvGrpSpPr/>
          <p:nvPr/>
        </p:nvGrpSpPr>
        <p:grpSpPr>
          <a:xfrm>
            <a:off x="7468809" y="1474696"/>
            <a:ext cx="934557" cy="934557"/>
            <a:chOff x="2234983" y="1360608"/>
            <a:chExt cx="953432" cy="953432"/>
          </a:xfrm>
        </p:grpSpPr>
        <p:sp>
          <p:nvSpPr>
            <p:cNvPr id="58" name="Circle: Hollow 57">
              <a:extLst>
                <a:ext uri="{FF2B5EF4-FFF2-40B4-BE49-F238E27FC236}">
                  <a16:creationId xmlns:a16="http://schemas.microsoft.com/office/drawing/2014/main" id="{AF423CB6-FE5D-476A-A93A-A5EFECB83F86}"/>
                </a:ext>
              </a:extLst>
            </p:cNvPr>
            <p:cNvSpPr/>
            <p:nvPr/>
          </p:nvSpPr>
          <p:spPr bwMode="auto">
            <a:xfrm flipV="1">
              <a:off x="2234983"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175" err="1">
                <a:solidFill>
                  <a:srgbClr val="353535"/>
                </a:solidFill>
                <a:cs typeface="Segoe UI" pitchFamily="34" charset="0"/>
              </a:endParaRPr>
            </a:p>
          </p:txBody>
        </p:sp>
        <p:sp>
          <p:nvSpPr>
            <p:cNvPr id="59" name="Block Arc 58">
              <a:extLst>
                <a:ext uri="{FF2B5EF4-FFF2-40B4-BE49-F238E27FC236}">
                  <a16:creationId xmlns:a16="http://schemas.microsoft.com/office/drawing/2014/main" id="{F89BEF37-DAD1-4C2D-B0D5-C8A59E2EC5BE}"/>
                </a:ext>
              </a:extLst>
            </p:cNvPr>
            <p:cNvSpPr/>
            <p:nvPr/>
          </p:nvSpPr>
          <p:spPr bwMode="auto">
            <a:xfrm flipV="1">
              <a:off x="2234983" y="1360608"/>
              <a:ext cx="953432" cy="953432"/>
            </a:xfrm>
            <a:prstGeom prst="blockArc">
              <a:avLst>
                <a:gd name="adj1" fmla="val 5378652"/>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175" err="1">
                <a:solidFill>
                  <a:srgbClr val="353535"/>
                </a:solidFill>
                <a:cs typeface="Segoe UI" pitchFamily="34" charset="0"/>
              </a:endParaRPr>
            </a:p>
          </p:txBody>
        </p:sp>
      </p:grpSp>
      <p:grpSp>
        <p:nvGrpSpPr>
          <p:cNvPr id="4" name="Group 3">
            <a:extLst>
              <a:ext uri="{FF2B5EF4-FFF2-40B4-BE49-F238E27FC236}">
                <a16:creationId xmlns:a16="http://schemas.microsoft.com/office/drawing/2014/main" id="{19BDCDB8-1952-4D13-837C-5543A96A98F3}"/>
              </a:ext>
            </a:extLst>
          </p:cNvPr>
          <p:cNvGrpSpPr/>
          <p:nvPr/>
        </p:nvGrpSpPr>
        <p:grpSpPr>
          <a:xfrm>
            <a:off x="9514344" y="1474696"/>
            <a:ext cx="934557" cy="934557"/>
            <a:chOff x="4321831" y="1360608"/>
            <a:chExt cx="953432" cy="953432"/>
          </a:xfrm>
        </p:grpSpPr>
        <p:sp>
          <p:nvSpPr>
            <p:cNvPr id="60" name="Circle: Hollow 59">
              <a:extLst>
                <a:ext uri="{FF2B5EF4-FFF2-40B4-BE49-F238E27FC236}">
                  <a16:creationId xmlns:a16="http://schemas.microsoft.com/office/drawing/2014/main" id="{7CE088FB-2DAA-4478-B79D-29E237D280A9}"/>
                </a:ext>
              </a:extLst>
            </p:cNvPr>
            <p:cNvSpPr/>
            <p:nvPr/>
          </p:nvSpPr>
          <p:spPr bwMode="auto">
            <a:xfrm flipV="1">
              <a:off x="4321831"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175" err="1">
                <a:solidFill>
                  <a:srgbClr val="353535"/>
                </a:solidFill>
                <a:cs typeface="Segoe UI" pitchFamily="34" charset="0"/>
              </a:endParaRPr>
            </a:p>
          </p:txBody>
        </p:sp>
        <p:sp>
          <p:nvSpPr>
            <p:cNvPr id="61" name="Block Arc 60">
              <a:extLst>
                <a:ext uri="{FF2B5EF4-FFF2-40B4-BE49-F238E27FC236}">
                  <a16:creationId xmlns:a16="http://schemas.microsoft.com/office/drawing/2014/main" id="{E2C0FC49-EA3F-4D50-BA90-AD655985CA9E}"/>
                </a:ext>
              </a:extLst>
            </p:cNvPr>
            <p:cNvSpPr/>
            <p:nvPr/>
          </p:nvSpPr>
          <p:spPr bwMode="auto">
            <a:xfrm flipV="1">
              <a:off x="4321831" y="1360608"/>
              <a:ext cx="953432" cy="953432"/>
            </a:xfrm>
            <a:prstGeom prst="blockArc">
              <a:avLst>
                <a:gd name="adj1" fmla="val 6818869"/>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175" err="1">
                <a:solidFill>
                  <a:srgbClr val="353535"/>
                </a:solidFill>
                <a:cs typeface="Segoe UI" pitchFamily="34" charset="0"/>
              </a:endParaRPr>
            </a:p>
          </p:txBody>
        </p:sp>
      </p:grpSp>
      <p:sp>
        <p:nvSpPr>
          <p:cNvPr id="65" name="TextBox 64">
            <a:extLst>
              <a:ext uri="{FF2B5EF4-FFF2-40B4-BE49-F238E27FC236}">
                <a16:creationId xmlns:a16="http://schemas.microsoft.com/office/drawing/2014/main" id="{772F8F57-FE04-4FE3-89B4-4FD6FA2476D7}"/>
              </a:ext>
            </a:extLst>
          </p:cNvPr>
          <p:cNvSpPr txBox="1"/>
          <p:nvPr/>
        </p:nvSpPr>
        <p:spPr>
          <a:xfrm>
            <a:off x="1004324" y="1957988"/>
            <a:ext cx="5251106" cy="658896"/>
          </a:xfrm>
          <a:prstGeom prst="rect">
            <a:avLst/>
          </a:prstGeom>
          <a:noFill/>
        </p:spPr>
        <p:txBody>
          <a:bodyPr wrap="square" lIns="143407" tIns="143407" rIns="143407" bIns="143407" rtlCol="0">
            <a:spAutoFit/>
          </a:bodyPr>
          <a:lstStyle/>
          <a:p>
            <a:pPr defTabSz="914192">
              <a:spcAft>
                <a:spcPts val="2353"/>
              </a:spcAft>
            </a:pPr>
            <a:r>
              <a:rPr lang="en-US" sz="2353">
                <a:solidFill>
                  <a:srgbClr val="0078D7"/>
                </a:solidFill>
                <a:latin typeface="Segoe UI Semibold" panose="020B0702040204020203" pitchFamily="34" charset="0"/>
                <a:cs typeface="Segoe UI Semibold" panose="020B0702040204020203" pitchFamily="34" charset="0"/>
              </a:rPr>
              <a:t>Containerized environment</a:t>
            </a:r>
          </a:p>
        </p:txBody>
      </p:sp>
      <p:grpSp>
        <p:nvGrpSpPr>
          <p:cNvPr id="2" name="Group 1">
            <a:extLst>
              <a:ext uri="{FF2B5EF4-FFF2-40B4-BE49-F238E27FC236}">
                <a16:creationId xmlns:a16="http://schemas.microsoft.com/office/drawing/2014/main" id="{2EE0DDE5-320A-4F26-9699-A41AF3FF98E9}"/>
              </a:ext>
            </a:extLst>
          </p:cNvPr>
          <p:cNvGrpSpPr/>
          <p:nvPr/>
        </p:nvGrpSpPr>
        <p:grpSpPr>
          <a:xfrm>
            <a:off x="1004324" y="2575275"/>
            <a:ext cx="8251171" cy="1120495"/>
            <a:chOff x="1023725" y="2626295"/>
            <a:chExt cx="8417818" cy="1143126"/>
          </a:xfrm>
        </p:grpSpPr>
        <p:sp>
          <p:nvSpPr>
            <p:cNvPr id="63" name="TextBox 62">
              <a:extLst>
                <a:ext uri="{FF2B5EF4-FFF2-40B4-BE49-F238E27FC236}">
                  <a16:creationId xmlns:a16="http://schemas.microsoft.com/office/drawing/2014/main" id="{41005485-BBD4-4EC7-9196-364BA9ECFF77}"/>
                </a:ext>
              </a:extLst>
            </p:cNvPr>
            <p:cNvSpPr txBox="1"/>
            <p:nvPr/>
          </p:nvSpPr>
          <p:spPr>
            <a:xfrm>
              <a:off x="1023725" y="2626295"/>
              <a:ext cx="3988293" cy="1143126"/>
            </a:xfrm>
            <a:prstGeom prst="rect">
              <a:avLst/>
            </a:prstGeom>
            <a:noFill/>
          </p:spPr>
          <p:txBody>
            <a:bodyPr wrap="square" lIns="143407" tIns="143407" rIns="143407" bIns="143407" rtlCol="0" anchor="ctr">
              <a:spAutoFit/>
            </a:bodyPr>
            <a:lstStyle/>
            <a:p>
              <a:pPr defTabSz="914192"/>
              <a:r>
                <a:rPr lang="en-US" sz="1765" dirty="0">
                  <a:solidFill>
                    <a:srgbClr val="353535"/>
                  </a:solidFill>
                </a:rPr>
                <a:t>Migrate containers and their dependencies to underutilized VMs for improved density and isolation</a:t>
              </a:r>
            </a:p>
          </p:txBody>
        </p:sp>
        <p:cxnSp>
          <p:nvCxnSpPr>
            <p:cNvPr id="66" name="Straight Arrow Connector 65">
              <a:extLst>
                <a:ext uri="{FF2B5EF4-FFF2-40B4-BE49-F238E27FC236}">
                  <a16:creationId xmlns:a16="http://schemas.microsoft.com/office/drawing/2014/main" id="{224E06BC-E3A7-4C6E-B2E6-A4639C924634}"/>
                </a:ext>
              </a:extLst>
            </p:cNvPr>
            <p:cNvCxnSpPr>
              <a:cxnSpLocks/>
            </p:cNvCxnSpPr>
            <p:nvPr/>
          </p:nvCxnSpPr>
          <p:spPr>
            <a:xfrm>
              <a:off x="5138382" y="3197856"/>
              <a:ext cx="4303161"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5068E581-590E-491E-9617-21B166F5A308}"/>
              </a:ext>
            </a:extLst>
          </p:cNvPr>
          <p:cNvGrpSpPr/>
          <p:nvPr/>
        </p:nvGrpSpPr>
        <p:grpSpPr>
          <a:xfrm>
            <a:off x="1004323" y="3560832"/>
            <a:ext cx="6273944" cy="843536"/>
            <a:chOff x="1023725" y="3631753"/>
            <a:chExt cx="6400657" cy="860572"/>
          </a:xfrm>
        </p:grpSpPr>
        <p:sp>
          <p:nvSpPr>
            <p:cNvPr id="64" name="TextBox 63">
              <a:extLst>
                <a:ext uri="{FF2B5EF4-FFF2-40B4-BE49-F238E27FC236}">
                  <a16:creationId xmlns:a16="http://schemas.microsoft.com/office/drawing/2014/main" id="{B689D089-5BBE-4654-8D44-DB3763020B60}"/>
                </a:ext>
              </a:extLst>
            </p:cNvPr>
            <p:cNvSpPr txBox="1"/>
            <p:nvPr/>
          </p:nvSpPr>
          <p:spPr>
            <a:xfrm>
              <a:off x="1023725" y="3631753"/>
              <a:ext cx="4371216" cy="860572"/>
            </a:xfrm>
            <a:prstGeom prst="rect">
              <a:avLst/>
            </a:prstGeom>
            <a:noFill/>
          </p:spPr>
          <p:txBody>
            <a:bodyPr wrap="square" lIns="143407" tIns="143407" rIns="143407" bIns="143407" rtlCol="0" anchor="ctr">
              <a:spAutoFit/>
            </a:bodyPr>
            <a:lstStyle/>
            <a:p>
              <a:pPr defTabSz="914192"/>
              <a:r>
                <a:rPr lang="en-US" sz="1765" dirty="0">
                  <a:solidFill>
                    <a:srgbClr val="353535"/>
                  </a:solidFill>
                </a:rPr>
                <a:t>Decommission unused resources for efficiency gains and cost savings</a:t>
              </a:r>
            </a:p>
          </p:txBody>
        </p:sp>
        <p:cxnSp>
          <p:nvCxnSpPr>
            <p:cNvPr id="67" name="Straight Arrow Connector 66">
              <a:extLst>
                <a:ext uri="{FF2B5EF4-FFF2-40B4-BE49-F238E27FC236}">
                  <a16:creationId xmlns:a16="http://schemas.microsoft.com/office/drawing/2014/main" id="{3883992C-3331-4DD2-9853-B4BF22925138}"/>
                </a:ext>
              </a:extLst>
            </p:cNvPr>
            <p:cNvCxnSpPr>
              <a:cxnSpLocks/>
            </p:cNvCxnSpPr>
            <p:nvPr/>
          </p:nvCxnSpPr>
          <p:spPr>
            <a:xfrm>
              <a:off x="5138382" y="4062038"/>
              <a:ext cx="2286000"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B689D089-5BBE-4654-8D44-DB3763020B60}"/>
              </a:ext>
            </a:extLst>
          </p:cNvPr>
          <p:cNvSpPr txBox="1"/>
          <p:nvPr/>
        </p:nvSpPr>
        <p:spPr>
          <a:xfrm>
            <a:off x="1004323" y="4300160"/>
            <a:ext cx="3776796" cy="843535"/>
          </a:xfrm>
          <a:prstGeom prst="rect">
            <a:avLst/>
          </a:prstGeom>
          <a:noFill/>
        </p:spPr>
        <p:txBody>
          <a:bodyPr wrap="square" lIns="143407" tIns="143407" rIns="143407" bIns="143407" rtlCol="0" anchor="ctr">
            <a:spAutoFit/>
          </a:bodyPr>
          <a:lstStyle/>
          <a:p>
            <a:pPr defTabSz="914192"/>
            <a:r>
              <a:rPr lang="en-US" sz="1765" dirty="0">
                <a:solidFill>
                  <a:srgbClr val="353535"/>
                </a:solidFill>
              </a:rPr>
              <a:t>Container is lighter weight and faster to scale dynamically</a:t>
            </a:r>
          </a:p>
        </p:txBody>
      </p:sp>
    </p:spTree>
    <p:extLst>
      <p:ext uri="{BB962C8B-B14F-4D97-AF65-F5344CB8AC3E}">
        <p14:creationId xmlns:p14="http://schemas.microsoft.com/office/powerpoint/2010/main" val="6510374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par>
                          <p:cTn id="12" fill="hold">
                            <p:stCondLst>
                              <p:cond delay="2000"/>
                            </p:stCondLst>
                            <p:childTnLst>
                              <p:par>
                                <p:cTn id="13" presetID="22" presetClass="entr" presetSubtype="8" fill="hold" nodeType="afterEffect">
                                  <p:stCondLst>
                                    <p:cond delay="100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1000"/>
                                        <p:tgtEl>
                                          <p:spTgt spid="5"/>
                                        </p:tgtEl>
                                      </p:cBhvr>
                                    </p:animEffect>
                                  </p:childTnLst>
                                </p:cTn>
                              </p:par>
                            </p:childTnLst>
                          </p:cTn>
                        </p:par>
                        <p:par>
                          <p:cTn id="16" fill="hold">
                            <p:stCondLst>
                              <p:cond delay="4000"/>
                            </p:stCondLst>
                            <p:childTnLst>
                              <p:par>
                                <p:cTn id="17" presetID="22" presetClass="exit" presetSubtype="1" fill="hold" nodeType="afterEffect">
                                  <p:stCondLst>
                                    <p:cond delay="250"/>
                                  </p:stCondLst>
                                  <p:childTnLst>
                                    <p:animEffect transition="out" filter="wipe(up)">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childTnLst>
                          </p:cTn>
                        </p:par>
                        <p:par>
                          <p:cTn id="20" fill="hold">
                            <p:stCondLst>
                              <p:cond delay="4750"/>
                            </p:stCondLst>
                            <p:childTnLst>
                              <p:par>
                                <p:cTn id="21" presetID="22" presetClass="exit" presetSubtype="1" fill="hold" grpId="0" nodeType="afterEffect">
                                  <p:stCondLst>
                                    <p:cond delay="0"/>
                                  </p:stCondLst>
                                  <p:childTnLst>
                                    <p:animEffect transition="out" filter="wipe(up)">
                                      <p:cBhvr>
                                        <p:cTn id="22" dur="500"/>
                                        <p:tgtEl>
                                          <p:spTgt spid="30"/>
                                        </p:tgtEl>
                                      </p:cBhvr>
                                    </p:animEffect>
                                    <p:set>
                                      <p:cBhvr>
                                        <p:cTn id="23" dur="1" fill="hold">
                                          <p:stCondLst>
                                            <p:cond delay="499"/>
                                          </p:stCondLst>
                                        </p:cTn>
                                        <p:tgtEl>
                                          <p:spTgt spid="30"/>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2"/>
                                        </p:tgtEl>
                                        <p:attrNameLst>
                                          <p:attrName>style.visibility</p:attrName>
                                        </p:attrNameLst>
                                      </p:cBhvr>
                                      <p:to>
                                        <p:strVal val="visible"/>
                                      </p:to>
                                    </p:set>
                                  </p:childTnLst>
                                </p:cTn>
                              </p:par>
                              <p:par>
                                <p:cTn id="28" presetID="26" presetClass="emph" presetSubtype="0" fill="hold" grpId="0" nodeType="withEffect">
                                  <p:stCondLst>
                                    <p:cond delay="0"/>
                                  </p:stCondLst>
                                  <p:childTnLst>
                                    <p:animEffect transition="out" filter="fade">
                                      <p:cBhvr>
                                        <p:cTn id="29" dur="500" tmFilter="0, 0; .2, .5; .8, .5; 1, 0"/>
                                        <p:tgtEl>
                                          <p:spTgt spid="51"/>
                                        </p:tgtEl>
                                      </p:cBhvr>
                                    </p:animEffect>
                                    <p:animScale>
                                      <p:cBhvr>
                                        <p:cTn id="30" dur="250" autoRev="1" fill="hold"/>
                                        <p:tgtEl>
                                          <p:spTgt spid="51"/>
                                        </p:tgtEl>
                                      </p:cBhvr>
                                      <p:by x="105000" y="105000"/>
                                    </p:animScale>
                                  </p:childTnLst>
                                </p:cTn>
                              </p:par>
                              <p:par>
                                <p:cTn id="31" presetID="26" presetClass="emph" presetSubtype="0" fill="hold" grpId="0" nodeType="withEffect">
                                  <p:stCondLst>
                                    <p:cond delay="0"/>
                                  </p:stCondLst>
                                  <p:childTnLst>
                                    <p:animEffect transition="out" filter="fade">
                                      <p:cBhvr>
                                        <p:cTn id="32" dur="500" tmFilter="0, 0; .2, .5; .8, .5; 1, 0"/>
                                        <p:tgtEl>
                                          <p:spTgt spid="48"/>
                                        </p:tgtEl>
                                      </p:cBhvr>
                                    </p:animEffect>
                                    <p:animScale>
                                      <p:cBhvr>
                                        <p:cTn id="33" dur="250" autoRev="1" fill="hold"/>
                                        <p:tgtEl>
                                          <p:spTgt spid="48"/>
                                        </p:tgtEl>
                                      </p:cBhvr>
                                      <p:by x="105000" y="105000"/>
                                    </p:animScale>
                                  </p:childTnLst>
                                </p:cTn>
                              </p:par>
                              <p:par>
                                <p:cTn id="34" presetID="26" presetClass="emph" presetSubtype="0" fill="hold" grpId="0" nodeType="withEffect">
                                  <p:stCondLst>
                                    <p:cond delay="0"/>
                                  </p:stCondLst>
                                  <p:childTnLst>
                                    <p:animEffect transition="out" filter="fade">
                                      <p:cBhvr>
                                        <p:cTn id="35" dur="500" tmFilter="0, 0; .2, .5; .8, .5; 1, 0"/>
                                        <p:tgtEl>
                                          <p:spTgt spid="50"/>
                                        </p:tgtEl>
                                      </p:cBhvr>
                                    </p:animEffect>
                                    <p:animScale>
                                      <p:cBhvr>
                                        <p:cTn id="36" dur="250" autoRev="1" fill="hold"/>
                                        <p:tgtEl>
                                          <p:spTgt spid="50"/>
                                        </p:tgtEl>
                                      </p:cBhvr>
                                      <p:by x="105000" y="105000"/>
                                    </p:animScale>
                                  </p:childTnLst>
                                </p:cTn>
                              </p:par>
                              <p:par>
                                <p:cTn id="37" presetID="26" presetClass="emph" presetSubtype="0" fill="hold" grpId="0" nodeType="withEffect">
                                  <p:stCondLst>
                                    <p:cond delay="0"/>
                                  </p:stCondLst>
                                  <p:childTnLst>
                                    <p:animEffect transition="out" filter="fade">
                                      <p:cBhvr>
                                        <p:cTn id="38" dur="500" tmFilter="0, 0; .2, .5; .8, .5; 1, 0"/>
                                        <p:tgtEl>
                                          <p:spTgt spid="46"/>
                                        </p:tgtEl>
                                      </p:cBhvr>
                                    </p:animEffect>
                                    <p:animScale>
                                      <p:cBhvr>
                                        <p:cTn id="39" dur="250" autoRev="1" fill="hold"/>
                                        <p:tgtEl>
                                          <p:spTgt spid="4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50" grpId="0" animBg="1"/>
      <p:bldP spid="51" grpId="0" animBg="1"/>
      <p:bldP spid="46" grpId="0" animBg="1"/>
      <p:bldP spid="48" grpId="0" animBg="1"/>
      <p:bldP spid="65" grpId="0"/>
      <p:bldP spid="3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26425" y="1120902"/>
            <a:ext cx="11339774" cy="814661"/>
          </a:xfrm>
        </p:spPr>
        <p:txBody>
          <a:bodyPr/>
          <a:lstStyle/>
          <a:p>
            <a:r>
              <a:rPr lang="en-US"/>
              <a:t>Containers are a packaging mechanism in which applications are abstracted from the environment in which they run. This allows container-based applications to be deployed easily and consistently, regardless of whether the target environment is a private data center, the public cloud, or even a developer’s personal laptop.</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98" dirty="0"/>
              <a:t>Benefits of a container architecture</a:t>
            </a:r>
          </a:p>
        </p:txBody>
      </p:sp>
      <p:sp>
        <p:nvSpPr>
          <p:cNvPr id="6" name="Text Placeholder 5">
            <a:extLst>
              <a:ext uri="{FF2B5EF4-FFF2-40B4-BE49-F238E27FC236}">
                <a16:creationId xmlns:a16="http://schemas.microsoft.com/office/drawing/2014/main" id="{08D5E4A4-E294-4F7A-8AEF-9C1038CEB396}"/>
              </a:ext>
            </a:extLst>
          </p:cNvPr>
          <p:cNvSpPr>
            <a:spLocks noGrp="1"/>
          </p:cNvSpPr>
          <p:nvPr>
            <p:ph type="body" sz="quarter" idx="11"/>
          </p:nvPr>
        </p:nvSpPr>
        <p:spPr>
          <a:xfrm>
            <a:off x="426425" y="3219876"/>
            <a:ext cx="3630521" cy="2602122"/>
          </a:xfrm>
        </p:spPr>
        <p:txBody>
          <a:bodyPr/>
          <a:lstStyle/>
          <a:p>
            <a:pPr algn="ctr"/>
            <a:r>
              <a:rPr lang="en-US" dirty="0"/>
              <a:t>Repeatable and productive</a:t>
            </a:r>
          </a:p>
          <a:p>
            <a:pPr algn="ctr"/>
            <a:endParaRPr lang="en-US" dirty="0"/>
          </a:p>
          <a:p>
            <a:pPr marL="280121" indent="-280121">
              <a:buFont typeface="Arial" panose="020B0604020202020204" pitchFamily="34" charset="0"/>
              <a:buChar char="•"/>
            </a:pPr>
            <a:r>
              <a:rPr lang="en-US" b="0" dirty="0">
                <a:solidFill>
                  <a:schemeClr val="tx1"/>
                </a:solidFill>
              </a:rPr>
              <a:t>Container-hosted code is reusable and portable (</a:t>
            </a:r>
            <a:r>
              <a:rPr lang="en-US" b="0" i="1" dirty="0">
                <a:solidFill>
                  <a:schemeClr val="tx1"/>
                </a:solidFill>
              </a:rPr>
              <a:t>Build, Ship, and Run</a:t>
            </a:r>
            <a:r>
              <a:rPr lang="en-US" b="0" dirty="0">
                <a:solidFill>
                  <a:schemeClr val="tx1"/>
                </a:solidFill>
              </a:rPr>
              <a:t>).</a:t>
            </a:r>
          </a:p>
          <a:p>
            <a:pPr marL="280121" indent="-280121">
              <a:buFont typeface="Arial" panose="020B0604020202020204" pitchFamily="34" charset="0"/>
              <a:buChar char="•"/>
            </a:pPr>
            <a:r>
              <a:rPr lang="en-US" b="0" dirty="0">
                <a:solidFill>
                  <a:schemeClr val="tx1"/>
                </a:solidFill>
              </a:rPr>
              <a:t>Containers are consistent across development, test and production.</a:t>
            </a:r>
          </a:p>
          <a:p>
            <a:pPr marL="280121" indent="-280121">
              <a:buFont typeface="Arial" panose="020B0604020202020204" pitchFamily="34" charset="0"/>
              <a:buChar char="•"/>
            </a:pPr>
            <a:r>
              <a:rPr lang="en-US" b="0" dirty="0">
                <a:solidFill>
                  <a:schemeClr val="tx1"/>
                </a:solidFill>
              </a:rPr>
              <a:t>Containers can be defined in smaller units than a VM, lowering cost and enabling apps to scale more granularly.</a:t>
            </a:r>
          </a:p>
        </p:txBody>
      </p:sp>
      <p:sp>
        <p:nvSpPr>
          <p:cNvPr id="7" name="Text Placeholder 6">
            <a:extLst>
              <a:ext uri="{FF2B5EF4-FFF2-40B4-BE49-F238E27FC236}">
                <a16:creationId xmlns:a16="http://schemas.microsoft.com/office/drawing/2014/main" id="{427934C7-6E12-4969-88BB-7011A8E61D3A}"/>
              </a:ext>
            </a:extLst>
          </p:cNvPr>
          <p:cNvSpPr>
            <a:spLocks noGrp="1"/>
          </p:cNvSpPr>
          <p:nvPr>
            <p:ph type="body" sz="quarter" idx="12"/>
          </p:nvPr>
        </p:nvSpPr>
        <p:spPr>
          <a:xfrm>
            <a:off x="4281361" y="3219876"/>
            <a:ext cx="3623050" cy="2602122"/>
          </a:xfrm>
        </p:spPr>
        <p:txBody>
          <a:bodyPr/>
          <a:lstStyle/>
          <a:p>
            <a:pPr algn="ctr"/>
            <a:r>
              <a:rPr lang="en-US"/>
              <a:t>Fast and efficient</a:t>
            </a:r>
          </a:p>
          <a:p>
            <a:pPr algn="ctr"/>
            <a:endParaRPr lang="en-US"/>
          </a:p>
          <a:p>
            <a:pPr marL="280121" indent="-280121">
              <a:buFont typeface="Arial" panose="020B0604020202020204" pitchFamily="34" charset="0"/>
              <a:buChar char="•"/>
            </a:pPr>
            <a:r>
              <a:rPr lang="en-US" b="0">
                <a:solidFill>
                  <a:schemeClr val="tx1"/>
                </a:solidFill>
              </a:rPr>
              <a:t>Fast and agile app deployment with DevOps built-in and instant startup.</a:t>
            </a:r>
          </a:p>
          <a:p>
            <a:pPr marL="280121" indent="-280121">
              <a:buFont typeface="Arial" panose="020B0604020202020204" pitchFamily="34" charset="0"/>
              <a:buChar char="•"/>
            </a:pPr>
            <a:r>
              <a:rPr lang="en-US" b="0">
                <a:solidFill>
                  <a:schemeClr val="tx1"/>
                </a:solidFill>
              </a:rPr>
              <a:t>Containers don’t require a separate operating system and use less resources.</a:t>
            </a:r>
          </a:p>
          <a:p>
            <a:pPr marL="280121" indent="-280121">
              <a:buFont typeface="Arial" panose="020B0604020202020204" pitchFamily="34" charset="0"/>
              <a:buChar char="•"/>
            </a:pPr>
            <a:r>
              <a:rPr lang="en-US" b="0">
                <a:solidFill>
                  <a:schemeClr val="tx1"/>
                </a:solidFill>
              </a:rPr>
              <a:t>An application deployed in a container may perform better than when the same app is deployed in a VM.</a:t>
            </a:r>
          </a:p>
        </p:txBody>
      </p:sp>
      <p:sp>
        <p:nvSpPr>
          <p:cNvPr id="8" name="Text Placeholder 7">
            <a:extLst>
              <a:ext uri="{FF2B5EF4-FFF2-40B4-BE49-F238E27FC236}">
                <a16:creationId xmlns:a16="http://schemas.microsoft.com/office/drawing/2014/main" id="{CB587C94-8736-4E55-92BD-912BE4CCB75B}"/>
              </a:ext>
            </a:extLst>
          </p:cNvPr>
          <p:cNvSpPr>
            <a:spLocks noGrp="1"/>
          </p:cNvSpPr>
          <p:nvPr>
            <p:ph type="body" sz="quarter" idx="13"/>
          </p:nvPr>
        </p:nvSpPr>
        <p:spPr>
          <a:xfrm>
            <a:off x="8124752" y="3219875"/>
            <a:ext cx="3630521" cy="1531261"/>
          </a:xfrm>
        </p:spPr>
        <p:txBody>
          <a:bodyPr/>
          <a:lstStyle/>
          <a:p>
            <a:pPr algn="ctr"/>
            <a:r>
              <a:rPr lang="en-US"/>
              <a:t>Technology/platform agnostic</a:t>
            </a:r>
          </a:p>
          <a:p>
            <a:pPr algn="ctr"/>
            <a:endParaRPr lang="en-US"/>
          </a:p>
          <a:p>
            <a:pPr marL="280121" indent="-280121">
              <a:buFont typeface="Arial" panose="020B0604020202020204" pitchFamily="34" charset="0"/>
              <a:buChar char="•"/>
            </a:pPr>
            <a:r>
              <a:rPr lang="en-US" b="0">
                <a:solidFill>
                  <a:schemeClr val="tx1"/>
                </a:solidFill>
              </a:rPr>
              <a:t>Build it once, run it anywhere: containers run on any cloud, without changes to code.</a:t>
            </a:r>
          </a:p>
          <a:p>
            <a:pPr marL="280121" indent="-280121">
              <a:buFont typeface="Arial" panose="020B0604020202020204" pitchFamily="34" charset="0"/>
              <a:buChar char="•"/>
            </a:pPr>
            <a:r>
              <a:rPr lang="en-US" b="0">
                <a:solidFill>
                  <a:schemeClr val="tx1"/>
                </a:solidFill>
              </a:rPr>
              <a:t>Containers support all frameworks and technology stacks.</a:t>
            </a:r>
          </a:p>
        </p:txBody>
      </p:sp>
      <p:cxnSp>
        <p:nvCxnSpPr>
          <p:cNvPr id="9" name="Straight Connector 8">
            <a:extLst>
              <a:ext uri="{FF2B5EF4-FFF2-40B4-BE49-F238E27FC236}">
                <a16:creationId xmlns:a16="http://schemas.microsoft.com/office/drawing/2014/main" id="{CF7662E3-FD62-460C-BF54-34BE14A5E3C5}"/>
              </a:ext>
            </a:extLst>
          </p:cNvPr>
          <p:cNvCxnSpPr>
            <a:cxnSpLocks/>
          </p:cNvCxnSpPr>
          <p:nvPr/>
        </p:nvCxnSpPr>
        <p:spPr>
          <a:xfrm flipV="1">
            <a:off x="504863" y="3605243"/>
            <a:ext cx="3473647" cy="0"/>
          </a:xfrm>
          <a:prstGeom prst="line">
            <a:avLst/>
          </a:prstGeom>
          <a:noFill/>
          <a:ln w="12700" cap="flat" cmpd="sng" algn="ctr">
            <a:solidFill>
              <a:srgbClr val="4DB0FF"/>
            </a:solidFill>
            <a:prstDash val="solid"/>
            <a:miter lim="800000"/>
          </a:ln>
          <a:effectLst/>
        </p:spPr>
      </p:cxnSp>
      <p:cxnSp>
        <p:nvCxnSpPr>
          <p:cNvPr id="10" name="Straight Connector 9">
            <a:extLst>
              <a:ext uri="{FF2B5EF4-FFF2-40B4-BE49-F238E27FC236}">
                <a16:creationId xmlns:a16="http://schemas.microsoft.com/office/drawing/2014/main" id="{53AD363B-692B-41E4-9E30-2B9FDEC1F5F3}"/>
              </a:ext>
            </a:extLst>
          </p:cNvPr>
          <p:cNvCxnSpPr>
            <a:cxnSpLocks/>
          </p:cNvCxnSpPr>
          <p:nvPr/>
        </p:nvCxnSpPr>
        <p:spPr>
          <a:xfrm flipV="1">
            <a:off x="4356064" y="3605243"/>
            <a:ext cx="3473647" cy="0"/>
          </a:xfrm>
          <a:prstGeom prst="line">
            <a:avLst/>
          </a:prstGeom>
          <a:noFill/>
          <a:ln w="12700" cap="flat" cmpd="sng" algn="ctr">
            <a:solidFill>
              <a:srgbClr val="4DB0FF"/>
            </a:solidFill>
            <a:prstDash val="solid"/>
            <a:miter lim="800000"/>
          </a:ln>
          <a:effectLst/>
        </p:spPr>
      </p:cxnSp>
      <p:cxnSp>
        <p:nvCxnSpPr>
          <p:cNvPr id="11" name="Straight Connector 10">
            <a:extLst>
              <a:ext uri="{FF2B5EF4-FFF2-40B4-BE49-F238E27FC236}">
                <a16:creationId xmlns:a16="http://schemas.microsoft.com/office/drawing/2014/main" id="{6629F54B-440B-4D9B-B28E-6B5C2A1758C8}"/>
              </a:ext>
            </a:extLst>
          </p:cNvPr>
          <p:cNvCxnSpPr>
            <a:cxnSpLocks/>
          </p:cNvCxnSpPr>
          <p:nvPr/>
        </p:nvCxnSpPr>
        <p:spPr>
          <a:xfrm>
            <a:off x="8215394" y="3605243"/>
            <a:ext cx="3449238" cy="0"/>
          </a:xfrm>
          <a:prstGeom prst="line">
            <a:avLst/>
          </a:prstGeom>
          <a:noFill/>
          <a:ln w="12700" cap="flat" cmpd="sng" algn="ctr">
            <a:solidFill>
              <a:srgbClr val="4DB0FF"/>
            </a:solidFill>
            <a:prstDash val="solid"/>
            <a:miter lim="800000"/>
          </a:ln>
          <a:effectLst/>
        </p:spPr>
      </p:cxnSp>
      <p:grpSp>
        <p:nvGrpSpPr>
          <p:cNvPr id="12" name="Group 11">
            <a:extLst>
              <a:ext uri="{FF2B5EF4-FFF2-40B4-BE49-F238E27FC236}">
                <a16:creationId xmlns:a16="http://schemas.microsoft.com/office/drawing/2014/main" id="{8BA2E60C-B792-4A87-947F-ACD3D63BC7B7}"/>
              </a:ext>
            </a:extLst>
          </p:cNvPr>
          <p:cNvGrpSpPr/>
          <p:nvPr/>
        </p:nvGrpSpPr>
        <p:grpSpPr>
          <a:xfrm>
            <a:off x="9613905" y="2336571"/>
            <a:ext cx="627316" cy="617070"/>
            <a:chOff x="10248250" y="1856713"/>
            <a:chExt cx="351767" cy="346022"/>
          </a:xfrm>
        </p:grpSpPr>
        <p:grpSp>
          <p:nvGrpSpPr>
            <p:cNvPr id="13" name="Group 12">
              <a:extLst>
                <a:ext uri="{FF2B5EF4-FFF2-40B4-BE49-F238E27FC236}">
                  <a16:creationId xmlns:a16="http://schemas.microsoft.com/office/drawing/2014/main" id="{D0F3D000-5E24-4441-94DD-FA1C33807227}"/>
                </a:ext>
              </a:extLst>
            </p:cNvPr>
            <p:cNvGrpSpPr/>
            <p:nvPr/>
          </p:nvGrpSpPr>
          <p:grpSpPr>
            <a:xfrm>
              <a:off x="10323859" y="1901771"/>
              <a:ext cx="200551" cy="113025"/>
              <a:chOff x="831850" y="2057400"/>
              <a:chExt cx="923925" cy="520700"/>
            </a:xfrm>
          </p:grpSpPr>
          <p:sp>
            <p:nvSpPr>
              <p:cNvPr id="19" name="Freeform 1056">
                <a:extLst>
                  <a:ext uri="{FF2B5EF4-FFF2-40B4-BE49-F238E27FC236}">
                    <a16:creationId xmlns:a16="http://schemas.microsoft.com/office/drawing/2014/main" id="{7D439088-C325-48A4-9C9E-B48C7781CC69}"/>
                  </a:ext>
                </a:extLst>
              </p:cNvPr>
              <p:cNvSpPr/>
              <p:nvPr/>
            </p:nvSpPr>
            <p:spPr bwMode="auto">
              <a:xfrm>
                <a:off x="831850" y="2181225"/>
                <a:ext cx="250825" cy="269875"/>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cap="flat" cmpd="sng" algn="ctr">
                <a:solidFill>
                  <a:schemeClr val="tx1"/>
                </a:solidFill>
                <a:prstDash val="solid"/>
                <a:headEnd type="none" w="med" len="med"/>
                <a:tailEnd type="none" w="med" len="med"/>
              </a:ln>
              <a:effectLst/>
            </p:spPr>
            <p:txBody>
              <a:bodyPr rtlCol="0" anchor="ctr"/>
              <a:lstStyle/>
              <a:p>
                <a:pPr algn="ctr" defTabSz="896386">
                  <a:defRPr/>
                </a:pPr>
                <a:endParaRPr lang="en-US" sz="1765" kern="0">
                  <a:solidFill>
                    <a:srgbClr val="FFFFFF"/>
                  </a:solidFill>
                  <a:latin typeface="Segoe UI"/>
                </a:endParaRPr>
              </a:p>
            </p:txBody>
          </p:sp>
          <p:sp>
            <p:nvSpPr>
              <p:cNvPr id="20" name="Freeform 1057">
                <a:extLst>
                  <a:ext uri="{FF2B5EF4-FFF2-40B4-BE49-F238E27FC236}">
                    <a16:creationId xmlns:a16="http://schemas.microsoft.com/office/drawing/2014/main" id="{198C3ECF-A233-4D0C-BE4E-5C670FDDE55F}"/>
                  </a:ext>
                </a:extLst>
              </p:cNvPr>
              <p:cNvSpPr/>
              <p:nvPr/>
            </p:nvSpPr>
            <p:spPr bwMode="auto">
              <a:xfrm flipH="1">
                <a:off x="1504950" y="2181225"/>
                <a:ext cx="250825" cy="269875"/>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cap="flat" cmpd="sng" algn="ctr">
                <a:solidFill>
                  <a:schemeClr val="tx1"/>
                </a:solidFill>
                <a:prstDash val="solid"/>
                <a:headEnd type="none" w="med" len="med"/>
                <a:tailEnd type="none" w="med" len="med"/>
              </a:ln>
              <a:effectLst/>
            </p:spPr>
            <p:txBody>
              <a:bodyPr rtlCol="0" anchor="ctr"/>
              <a:lstStyle/>
              <a:p>
                <a:pPr algn="ctr" defTabSz="896386">
                  <a:defRPr/>
                </a:pPr>
                <a:endParaRPr lang="en-US" sz="1765" kern="0">
                  <a:solidFill>
                    <a:srgbClr val="FFFFFF"/>
                  </a:solidFill>
                  <a:latin typeface="Segoe UI"/>
                </a:endParaRPr>
              </a:p>
            </p:txBody>
          </p:sp>
          <p:cxnSp>
            <p:nvCxnSpPr>
              <p:cNvPr id="21" name="Straight Connector 20">
                <a:extLst>
                  <a:ext uri="{FF2B5EF4-FFF2-40B4-BE49-F238E27FC236}">
                    <a16:creationId xmlns:a16="http://schemas.microsoft.com/office/drawing/2014/main" id="{11CE06A5-E1BA-4245-A9D4-9128CC8C578B}"/>
                  </a:ext>
                </a:extLst>
              </p:cNvPr>
              <p:cNvCxnSpPr/>
              <p:nvPr/>
            </p:nvCxnSpPr>
            <p:spPr>
              <a:xfrm flipH="1">
                <a:off x="1181100" y="2057400"/>
                <a:ext cx="215900" cy="520700"/>
              </a:xfrm>
              <a:prstGeom prst="line">
                <a:avLst/>
              </a:prstGeom>
              <a:noFill/>
              <a:ln w="19050" cap="flat" cmpd="sng" algn="ctr">
                <a:solidFill>
                  <a:schemeClr val="tx1"/>
                </a:solidFill>
                <a:prstDash val="solid"/>
                <a:headEnd type="none"/>
                <a:tailEnd type="none"/>
              </a:ln>
              <a:effectLst/>
            </p:spPr>
          </p:cxnSp>
        </p:grpSp>
        <p:grpSp>
          <p:nvGrpSpPr>
            <p:cNvPr id="14" name="Group 4">
              <a:extLst>
                <a:ext uri="{FF2B5EF4-FFF2-40B4-BE49-F238E27FC236}">
                  <a16:creationId xmlns:a16="http://schemas.microsoft.com/office/drawing/2014/main" id="{E07CAFF4-5371-4AB7-B585-617C93F92AB7}"/>
                </a:ext>
              </a:extLst>
            </p:cNvPr>
            <p:cNvGrpSpPr>
              <a:grpSpLocks noChangeAspect="1"/>
            </p:cNvGrpSpPr>
            <p:nvPr/>
          </p:nvGrpSpPr>
          <p:grpSpPr bwMode="auto">
            <a:xfrm>
              <a:off x="10248250" y="1856713"/>
              <a:ext cx="351767" cy="346022"/>
              <a:chOff x="3794" y="2083"/>
              <a:chExt cx="245" cy="241"/>
            </a:xfrm>
          </p:grpSpPr>
          <p:sp>
            <p:nvSpPr>
              <p:cNvPr id="15" name="Rectangle 14">
                <a:extLst>
                  <a:ext uri="{FF2B5EF4-FFF2-40B4-BE49-F238E27FC236}">
                    <a16:creationId xmlns:a16="http://schemas.microsoft.com/office/drawing/2014/main" id="{88852C80-D6AF-4FCF-9D23-5E834430A360}"/>
                  </a:ext>
                </a:extLst>
              </p:cNvPr>
              <p:cNvSpPr>
                <a:spLocks noChangeArrowheads="1"/>
              </p:cNvSpPr>
              <p:nvPr/>
            </p:nvSpPr>
            <p:spPr bwMode="auto">
              <a:xfrm>
                <a:off x="3794" y="2083"/>
                <a:ext cx="245" cy="138"/>
              </a:xfrm>
              <a:prstGeom prst="rect">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latin typeface="Segoe UI Semilight"/>
                </a:endParaRPr>
              </a:p>
            </p:txBody>
          </p:sp>
          <p:sp>
            <p:nvSpPr>
              <p:cNvPr id="16" name="Freeform 6">
                <a:extLst>
                  <a:ext uri="{FF2B5EF4-FFF2-40B4-BE49-F238E27FC236}">
                    <a16:creationId xmlns:a16="http://schemas.microsoft.com/office/drawing/2014/main" id="{F78C9A41-1C01-419B-B7AF-547F12B51AB7}"/>
                  </a:ext>
                </a:extLst>
              </p:cNvPr>
              <p:cNvSpPr>
                <a:spLocks/>
              </p:cNvSpPr>
              <p:nvPr/>
            </p:nvSpPr>
            <p:spPr bwMode="auto">
              <a:xfrm>
                <a:off x="3801" y="2287"/>
                <a:ext cx="231" cy="37"/>
              </a:xfrm>
              <a:custGeom>
                <a:avLst/>
                <a:gdLst>
                  <a:gd name="T0" fmla="*/ 26 w 231"/>
                  <a:gd name="T1" fmla="*/ 0 h 37"/>
                  <a:gd name="T2" fmla="*/ 205 w 231"/>
                  <a:gd name="T3" fmla="*/ 0 h 37"/>
                  <a:gd name="T4" fmla="*/ 231 w 231"/>
                  <a:gd name="T5" fmla="*/ 37 h 37"/>
                  <a:gd name="T6" fmla="*/ 0 w 231"/>
                  <a:gd name="T7" fmla="*/ 37 h 37"/>
                  <a:gd name="T8" fmla="*/ 26 w 231"/>
                  <a:gd name="T9" fmla="*/ 0 h 37"/>
                </a:gdLst>
                <a:ahLst/>
                <a:cxnLst>
                  <a:cxn ang="0">
                    <a:pos x="T0" y="T1"/>
                  </a:cxn>
                  <a:cxn ang="0">
                    <a:pos x="T2" y="T3"/>
                  </a:cxn>
                  <a:cxn ang="0">
                    <a:pos x="T4" y="T5"/>
                  </a:cxn>
                  <a:cxn ang="0">
                    <a:pos x="T6" y="T7"/>
                  </a:cxn>
                  <a:cxn ang="0">
                    <a:pos x="T8" y="T9"/>
                  </a:cxn>
                </a:cxnLst>
                <a:rect l="0" t="0" r="r" b="b"/>
                <a:pathLst>
                  <a:path w="231" h="37">
                    <a:moveTo>
                      <a:pt x="26" y="0"/>
                    </a:moveTo>
                    <a:lnTo>
                      <a:pt x="205" y="0"/>
                    </a:lnTo>
                    <a:lnTo>
                      <a:pt x="231" y="37"/>
                    </a:lnTo>
                    <a:lnTo>
                      <a:pt x="0" y="37"/>
                    </a:lnTo>
                    <a:lnTo>
                      <a:pt x="26" y="0"/>
                    </a:lnTo>
                    <a:close/>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latin typeface="Segoe UI Semilight"/>
                </a:endParaRPr>
              </a:p>
            </p:txBody>
          </p:sp>
          <p:sp>
            <p:nvSpPr>
              <p:cNvPr id="17" name="Line 7">
                <a:extLst>
                  <a:ext uri="{FF2B5EF4-FFF2-40B4-BE49-F238E27FC236}">
                    <a16:creationId xmlns:a16="http://schemas.microsoft.com/office/drawing/2014/main" id="{FC160A8D-421E-4D5A-BBAA-C8523CD7001E}"/>
                  </a:ext>
                </a:extLst>
              </p:cNvPr>
              <p:cNvSpPr>
                <a:spLocks noChangeShapeType="1"/>
              </p:cNvSpPr>
              <p:nvPr/>
            </p:nvSpPr>
            <p:spPr bwMode="auto">
              <a:xfrm>
                <a:off x="3916" y="2221"/>
                <a:ext cx="0" cy="36"/>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latin typeface="Segoe UI Semilight"/>
                </a:endParaRPr>
              </a:p>
            </p:txBody>
          </p:sp>
          <p:sp>
            <p:nvSpPr>
              <p:cNvPr id="18" name="Line 8">
                <a:extLst>
                  <a:ext uri="{FF2B5EF4-FFF2-40B4-BE49-F238E27FC236}">
                    <a16:creationId xmlns:a16="http://schemas.microsoft.com/office/drawing/2014/main" id="{3DB3E346-6993-4642-BBEE-A73940AD1577}"/>
                  </a:ext>
                </a:extLst>
              </p:cNvPr>
              <p:cNvSpPr>
                <a:spLocks noChangeShapeType="1"/>
              </p:cNvSpPr>
              <p:nvPr/>
            </p:nvSpPr>
            <p:spPr bwMode="auto">
              <a:xfrm>
                <a:off x="3874" y="2257"/>
                <a:ext cx="86"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latin typeface="Segoe UI Semilight"/>
                </a:endParaRPr>
              </a:p>
            </p:txBody>
          </p:sp>
        </p:grpSp>
      </p:grpSp>
      <p:sp>
        <p:nvSpPr>
          <p:cNvPr id="22" name="Freeform 17">
            <a:extLst>
              <a:ext uri="{FF2B5EF4-FFF2-40B4-BE49-F238E27FC236}">
                <a16:creationId xmlns:a16="http://schemas.microsoft.com/office/drawing/2014/main" id="{F3F534BF-B03D-4875-896B-D6A1C7C2AFF1}"/>
              </a:ext>
            </a:extLst>
          </p:cNvPr>
          <p:cNvSpPr>
            <a:spLocks noChangeAspect="1" noEditPoints="1"/>
          </p:cNvSpPr>
          <p:nvPr/>
        </p:nvSpPr>
        <p:spPr bwMode="auto">
          <a:xfrm>
            <a:off x="1863801" y="2271129"/>
            <a:ext cx="743317" cy="685703"/>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9050" cap="flat" cmpd="sng" algn="ctr">
            <a:solidFill>
              <a:srgbClr val="505050"/>
            </a:solidFill>
            <a:prstDash val="solid"/>
            <a:miter lim="800000"/>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grpSp>
        <p:nvGrpSpPr>
          <p:cNvPr id="2" name="Group 1">
            <a:extLst>
              <a:ext uri="{FF2B5EF4-FFF2-40B4-BE49-F238E27FC236}">
                <a16:creationId xmlns:a16="http://schemas.microsoft.com/office/drawing/2014/main" id="{14869066-1A88-4525-8A55-8DE50F4B2AB5}"/>
              </a:ext>
            </a:extLst>
          </p:cNvPr>
          <p:cNvGrpSpPr/>
          <p:nvPr/>
        </p:nvGrpSpPr>
        <p:grpSpPr>
          <a:xfrm>
            <a:off x="5718639" y="2283582"/>
            <a:ext cx="681118" cy="685699"/>
            <a:chOff x="-1432104" y="2831808"/>
            <a:chExt cx="1103046" cy="1110464"/>
          </a:xfrm>
        </p:grpSpPr>
        <p:sp>
          <p:nvSpPr>
            <p:cNvPr id="31" name="Freeform 22">
              <a:extLst>
                <a:ext uri="{FF2B5EF4-FFF2-40B4-BE49-F238E27FC236}">
                  <a16:creationId xmlns:a16="http://schemas.microsoft.com/office/drawing/2014/main" id="{644F62F3-E0F9-4A32-B01D-5C847AF06504}"/>
                </a:ext>
              </a:extLst>
            </p:cNvPr>
            <p:cNvSpPr>
              <a:spLocks/>
            </p:cNvSpPr>
            <p:nvPr/>
          </p:nvSpPr>
          <p:spPr bwMode="auto">
            <a:xfrm>
              <a:off x="-886616" y="3131950"/>
              <a:ext cx="194621" cy="371912"/>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961" kern="0">
                <a:gradFill>
                  <a:gsLst>
                    <a:gs pos="0">
                      <a:srgbClr val="000000"/>
                    </a:gs>
                    <a:gs pos="100000">
                      <a:srgbClr val="000000"/>
                    </a:gs>
                  </a:gsLst>
                  <a:lin ang="5400000" scaled="1"/>
                </a:gradFill>
                <a:latin typeface="Segoe UI"/>
              </a:endParaRPr>
            </a:p>
          </p:txBody>
        </p:sp>
        <p:sp>
          <p:nvSpPr>
            <p:cNvPr id="32" name="Oval 31">
              <a:extLst>
                <a:ext uri="{FF2B5EF4-FFF2-40B4-BE49-F238E27FC236}">
                  <a16:creationId xmlns:a16="http://schemas.microsoft.com/office/drawing/2014/main" id="{012FE641-8DC2-4165-B4B0-9DEB42243BEE}"/>
                </a:ext>
              </a:extLst>
            </p:cNvPr>
            <p:cNvSpPr/>
            <p:nvPr/>
          </p:nvSpPr>
          <p:spPr bwMode="auto">
            <a:xfrm>
              <a:off x="-1371202" y="2906289"/>
              <a:ext cx="974285" cy="974282"/>
            </a:xfrm>
            <a:prstGeom prst="ellips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961" kern="0" err="1">
                <a:gradFill>
                  <a:gsLst>
                    <a:gs pos="0">
                      <a:srgbClr val="000000"/>
                    </a:gs>
                    <a:gs pos="100000">
                      <a:srgbClr val="000000"/>
                    </a:gs>
                  </a:gsLst>
                  <a:lin ang="5400000" scaled="1"/>
                </a:gradFill>
                <a:latin typeface="Segoe UI"/>
              </a:endParaRPr>
            </a:p>
          </p:txBody>
        </p:sp>
        <p:sp>
          <p:nvSpPr>
            <p:cNvPr id="33" name="Rectangle 32">
              <a:extLst>
                <a:ext uri="{FF2B5EF4-FFF2-40B4-BE49-F238E27FC236}">
                  <a16:creationId xmlns:a16="http://schemas.microsoft.com/office/drawing/2014/main" id="{74BE6C47-F205-4F0A-9B39-DE77F8E3DD13}"/>
                </a:ext>
              </a:extLst>
            </p:cNvPr>
            <p:cNvSpPr/>
            <p:nvPr/>
          </p:nvSpPr>
          <p:spPr bwMode="auto">
            <a:xfrm rot="20637905">
              <a:off x="-470265" y="3214194"/>
              <a:ext cx="135377" cy="116530"/>
            </a:xfrm>
            <a:prstGeom prst="rect">
              <a:avLst/>
            </a:prstGeom>
            <a:solidFill>
              <a:schemeClr val="bg1"/>
            </a:solidFill>
            <a:ln w="1587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745" kern="0" err="1">
                <a:gradFill>
                  <a:gsLst>
                    <a:gs pos="0">
                      <a:srgbClr val="000000"/>
                    </a:gs>
                    <a:gs pos="100000">
                      <a:srgbClr val="000000"/>
                    </a:gs>
                  </a:gsLst>
                  <a:lin ang="5400000" scaled="1"/>
                </a:gradFill>
                <a:latin typeface="Segoe UI"/>
                <a:ea typeface="Segoe UI" pitchFamily="34" charset="0"/>
                <a:cs typeface="Segoe UI" pitchFamily="34" charset="0"/>
              </a:endParaRPr>
            </a:p>
          </p:txBody>
        </p:sp>
        <p:sp>
          <p:nvSpPr>
            <p:cNvPr id="34" name="Freeform 36">
              <a:extLst>
                <a:ext uri="{FF2B5EF4-FFF2-40B4-BE49-F238E27FC236}">
                  <a16:creationId xmlns:a16="http://schemas.microsoft.com/office/drawing/2014/main" id="{06A93B5A-29C2-48D6-A72A-F34732D6DE67}"/>
                </a:ext>
              </a:extLst>
            </p:cNvPr>
            <p:cNvSpPr>
              <a:spLocks/>
            </p:cNvSpPr>
            <p:nvPr/>
          </p:nvSpPr>
          <p:spPr bwMode="auto">
            <a:xfrm rot="12755080">
              <a:off x="-447771" y="3343631"/>
              <a:ext cx="118713" cy="120675"/>
            </a:xfrm>
            <a:custGeom>
              <a:avLst/>
              <a:gdLst>
                <a:gd name="T0" fmla="*/ 121 w 121"/>
                <a:gd name="T1" fmla="*/ 0 h 123"/>
                <a:gd name="T2" fmla="*/ 119 w 121"/>
                <a:gd name="T3" fmla="*/ 123 h 123"/>
                <a:gd name="T4" fmla="*/ 0 w 121"/>
                <a:gd name="T5" fmla="*/ 121 h 123"/>
              </a:gdLst>
              <a:ahLst/>
              <a:cxnLst>
                <a:cxn ang="0">
                  <a:pos x="T0" y="T1"/>
                </a:cxn>
                <a:cxn ang="0">
                  <a:pos x="T2" y="T3"/>
                </a:cxn>
                <a:cxn ang="0">
                  <a:pos x="T4" y="T5"/>
                </a:cxn>
              </a:cxnLst>
              <a:rect l="0" t="0" r="r" b="b"/>
              <a:pathLst>
                <a:path w="121" h="123">
                  <a:moveTo>
                    <a:pt x="121" y="0"/>
                  </a:moveTo>
                  <a:lnTo>
                    <a:pt x="119" y="123"/>
                  </a:lnTo>
                  <a:lnTo>
                    <a:pt x="0" y="121"/>
                  </a:lnTo>
                </a:path>
              </a:pathLst>
            </a:custGeom>
            <a:noFill/>
            <a:ln w="15875" cap="rnd">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961" kern="0">
                <a:gradFill>
                  <a:gsLst>
                    <a:gs pos="0">
                      <a:srgbClr val="000000"/>
                    </a:gs>
                    <a:gs pos="100000">
                      <a:srgbClr val="000000"/>
                    </a:gs>
                  </a:gsLst>
                  <a:lin ang="5400000" scaled="1"/>
                </a:gradFill>
                <a:latin typeface="Segoe UI"/>
              </a:endParaRPr>
            </a:p>
          </p:txBody>
        </p:sp>
        <p:sp useBgFill="1">
          <p:nvSpPr>
            <p:cNvPr id="35" name="Oval 19">
              <a:extLst>
                <a:ext uri="{FF2B5EF4-FFF2-40B4-BE49-F238E27FC236}">
                  <a16:creationId xmlns:a16="http://schemas.microsoft.com/office/drawing/2014/main" id="{EFE0CEF6-3136-4DDB-95CA-8DC29DEEDE62}"/>
                </a:ext>
              </a:extLst>
            </p:cNvPr>
            <p:cNvSpPr>
              <a:spLocks noChangeArrowheads="1"/>
            </p:cNvSpPr>
            <p:nvPr/>
          </p:nvSpPr>
          <p:spPr bwMode="auto">
            <a:xfrm>
              <a:off x="-950317" y="2831808"/>
              <a:ext cx="132515" cy="132515"/>
            </a:xfrm>
            <a:prstGeom prst="ellipse">
              <a:avLst/>
            </a:prstGeom>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961" kern="0">
                <a:gradFill>
                  <a:gsLst>
                    <a:gs pos="0">
                      <a:srgbClr val="000000"/>
                    </a:gs>
                    <a:gs pos="100000">
                      <a:srgbClr val="000000"/>
                    </a:gs>
                  </a:gsLst>
                  <a:lin ang="5400000" scaled="1"/>
                </a:gradFill>
                <a:latin typeface="Segoe UI"/>
              </a:endParaRPr>
            </a:p>
          </p:txBody>
        </p:sp>
        <p:sp useBgFill="1">
          <p:nvSpPr>
            <p:cNvPr id="36" name="Oval 20">
              <a:extLst>
                <a:ext uri="{FF2B5EF4-FFF2-40B4-BE49-F238E27FC236}">
                  <a16:creationId xmlns:a16="http://schemas.microsoft.com/office/drawing/2014/main" id="{8092ED85-9B57-4F00-92C8-A1891FBE38E5}"/>
                </a:ext>
              </a:extLst>
            </p:cNvPr>
            <p:cNvSpPr>
              <a:spLocks noChangeArrowheads="1"/>
            </p:cNvSpPr>
            <p:nvPr/>
          </p:nvSpPr>
          <p:spPr bwMode="auto">
            <a:xfrm>
              <a:off x="-1432104" y="3313593"/>
              <a:ext cx="132515" cy="132515"/>
            </a:xfrm>
            <a:prstGeom prst="ellipse">
              <a:avLst/>
            </a:prstGeom>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961" kern="0">
                <a:gradFill>
                  <a:gsLst>
                    <a:gs pos="0">
                      <a:srgbClr val="000000"/>
                    </a:gs>
                    <a:gs pos="100000">
                      <a:srgbClr val="000000"/>
                    </a:gs>
                  </a:gsLst>
                  <a:lin ang="5400000" scaled="1"/>
                </a:gradFill>
                <a:latin typeface="Segoe UI"/>
              </a:endParaRPr>
            </a:p>
          </p:txBody>
        </p:sp>
        <p:sp useBgFill="1">
          <p:nvSpPr>
            <p:cNvPr id="37" name="Oval 21">
              <a:extLst>
                <a:ext uri="{FF2B5EF4-FFF2-40B4-BE49-F238E27FC236}">
                  <a16:creationId xmlns:a16="http://schemas.microsoft.com/office/drawing/2014/main" id="{E2336CFF-30B2-48B7-B2A7-01F202141AAC}"/>
                </a:ext>
              </a:extLst>
            </p:cNvPr>
            <p:cNvSpPr>
              <a:spLocks noChangeArrowheads="1"/>
            </p:cNvSpPr>
            <p:nvPr/>
          </p:nvSpPr>
          <p:spPr bwMode="auto">
            <a:xfrm>
              <a:off x="-950319" y="3809756"/>
              <a:ext cx="132516" cy="132516"/>
            </a:xfrm>
            <a:prstGeom prst="ellipse">
              <a:avLst/>
            </a:prstGeom>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961" kern="0">
                <a:gradFill>
                  <a:gsLst>
                    <a:gs pos="0">
                      <a:srgbClr val="000000"/>
                    </a:gs>
                    <a:gs pos="100000">
                      <a:srgbClr val="000000"/>
                    </a:gs>
                  </a:gsLst>
                  <a:lin ang="5400000" scaled="1"/>
                </a:gradFill>
                <a:latin typeface="Segoe UI"/>
              </a:endParaRPr>
            </a:p>
          </p:txBody>
        </p:sp>
      </p:grpSp>
    </p:spTree>
    <p:extLst>
      <p:ext uri="{BB962C8B-B14F-4D97-AF65-F5344CB8AC3E}">
        <p14:creationId xmlns:p14="http://schemas.microsoft.com/office/powerpoint/2010/main" val="254049792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1658716" y="456819"/>
            <a:ext cx="8647214" cy="854371"/>
          </a:xfrm>
        </p:spPr>
        <p:txBody>
          <a:bodyPr/>
          <a:lstStyle/>
          <a:p>
            <a:pPr algn="ctr"/>
            <a:r>
              <a:rPr lang="en-US" sz="4705">
                <a:solidFill>
                  <a:schemeClr val="tx1"/>
                </a:solidFill>
              </a:rPr>
              <a:t>What is                    ?</a:t>
            </a:r>
          </a:p>
        </p:txBody>
      </p:sp>
      <p:sp>
        <p:nvSpPr>
          <p:cNvPr id="4" name="TextBox 3">
            <a:extLst>
              <a:ext uri="{FF2B5EF4-FFF2-40B4-BE49-F238E27FC236}">
                <a16:creationId xmlns:a16="http://schemas.microsoft.com/office/drawing/2014/main" id="{40EC4DB3-70CC-4163-8738-B44091FED9B1}"/>
              </a:ext>
            </a:extLst>
          </p:cNvPr>
          <p:cNvSpPr txBox="1"/>
          <p:nvPr/>
        </p:nvSpPr>
        <p:spPr>
          <a:xfrm>
            <a:off x="2489064" y="1253691"/>
            <a:ext cx="6986510" cy="1089232"/>
          </a:xfrm>
          <a:prstGeom prst="rect">
            <a:avLst/>
          </a:prstGeom>
          <a:noFill/>
        </p:spPr>
        <p:txBody>
          <a:bodyPr wrap="square" lIns="143428" tIns="143428" rIns="143428" bIns="143428" rtlCol="0">
            <a:spAutoFit/>
          </a:bodyPr>
          <a:lstStyle/>
          <a:p>
            <a:pPr algn="ctr" defTabSz="914367">
              <a:spcAft>
                <a:spcPts val="588"/>
              </a:spcAft>
              <a:defRPr/>
            </a:pPr>
            <a:r>
              <a:rPr lang="en-US" sz="2353">
                <a:solidFill>
                  <a:srgbClr val="0072C6"/>
                </a:solidFill>
                <a:latin typeface="Segoe UI"/>
                <a:cs typeface="Segoe UI Semibold" panose="020B0702040204020203" pitchFamily="34" charset="0"/>
              </a:rPr>
              <a:t>An open source container runtime</a:t>
            </a:r>
          </a:p>
          <a:p>
            <a:pPr algn="ctr" defTabSz="914367">
              <a:spcAft>
                <a:spcPts val="588"/>
              </a:spcAft>
              <a:defRPr/>
            </a:pPr>
            <a:r>
              <a:rPr lang="en-US" sz="2353">
                <a:solidFill>
                  <a:srgbClr val="0072C6"/>
                </a:solidFill>
                <a:latin typeface="Segoe UI"/>
                <a:cs typeface="Segoe UI Semibold" panose="020B0702040204020203" pitchFamily="34" charset="0"/>
              </a:rPr>
              <a:t>Mac, Windows and Linux support</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1834104" y="2597551"/>
            <a:ext cx="9104216"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765" dirty="0">
                <a:gradFill>
                  <a:gsLst>
                    <a:gs pos="1250">
                      <a:srgbClr val="505050"/>
                    </a:gs>
                    <a:gs pos="100000">
                      <a:srgbClr val="505050"/>
                    </a:gs>
                  </a:gsLst>
                  <a:lin ang="5400000" scaled="0"/>
                </a:gradFill>
                <a:latin typeface="Consolas" charset="0"/>
              </a:rPr>
              <a:t># The world’s simplest </a:t>
            </a:r>
            <a:r>
              <a:rPr lang="en-US" sz="1765" dirty="0" err="1">
                <a:gradFill>
                  <a:gsLst>
                    <a:gs pos="1250">
                      <a:srgbClr val="505050"/>
                    </a:gs>
                    <a:gs pos="100000">
                      <a:srgbClr val="505050"/>
                    </a:gs>
                  </a:gsLst>
                  <a:lin ang="5400000" scaled="0"/>
                </a:gradFill>
                <a:latin typeface="Consolas" charset="0"/>
              </a:rPr>
              <a:t>Dockerfile</a:t>
            </a:r>
            <a:endParaRPr lang="en-US" sz="1765" dirty="0">
              <a:gradFill>
                <a:gsLst>
                  <a:gs pos="1250">
                    <a:srgbClr val="505050"/>
                  </a:gs>
                  <a:gs pos="100000">
                    <a:srgbClr val="505050"/>
                  </a:gs>
                </a:gsLst>
                <a:lin ang="5400000" scaled="0"/>
              </a:gradFill>
              <a:latin typeface="Consolas" charset="0"/>
            </a:endParaRPr>
          </a:p>
          <a:p>
            <a:pPr marL="0" indent="0">
              <a:buNone/>
            </a:pPr>
            <a:r>
              <a:rPr lang="en-US" sz="1765" b="1" dirty="0">
                <a:solidFill>
                  <a:srgbClr val="0072C6"/>
                </a:solidFill>
                <a:latin typeface="Consolas" charset="0"/>
              </a:rPr>
              <a:t>$ cat </a:t>
            </a:r>
            <a:r>
              <a:rPr lang="en-US" sz="1765" b="1" dirty="0" err="1">
                <a:solidFill>
                  <a:srgbClr val="0072C6"/>
                </a:solidFill>
                <a:latin typeface="Consolas" charset="0"/>
              </a:rPr>
              <a:t>Dockerfile</a:t>
            </a:r>
            <a:endParaRPr lang="en-US" sz="1765" dirty="0">
              <a:gradFill>
                <a:gsLst>
                  <a:gs pos="1250">
                    <a:srgbClr val="505050"/>
                  </a:gs>
                  <a:gs pos="100000">
                    <a:srgbClr val="505050"/>
                  </a:gs>
                </a:gsLst>
                <a:lin ang="5400000" scaled="0"/>
              </a:gradFill>
              <a:latin typeface="Consolas" charset="0"/>
            </a:endParaRPr>
          </a:p>
          <a:p>
            <a:pPr marL="0" indent="0">
              <a:buNone/>
            </a:pPr>
            <a:r>
              <a:rPr lang="en-US" sz="1765" dirty="0">
                <a:gradFill>
                  <a:gsLst>
                    <a:gs pos="1250">
                      <a:srgbClr val="505050"/>
                    </a:gs>
                    <a:gs pos="100000">
                      <a:srgbClr val="505050"/>
                    </a:gs>
                  </a:gsLst>
                  <a:lin ang="5400000" scaled="0"/>
                </a:gradFill>
                <a:latin typeface="Consolas" charset="0"/>
              </a:rPr>
              <a:t>FROM scratch </a:t>
            </a:r>
          </a:p>
          <a:p>
            <a:pPr marL="0" indent="0">
              <a:buNone/>
            </a:pPr>
            <a:r>
              <a:rPr lang="en-US" sz="1765" dirty="0">
                <a:gradFill>
                  <a:gsLst>
                    <a:gs pos="1250">
                      <a:srgbClr val="505050"/>
                    </a:gs>
                    <a:gs pos="100000">
                      <a:srgbClr val="505050"/>
                    </a:gs>
                  </a:gsLst>
                  <a:lin ang="5400000" scaled="0"/>
                </a:gradFill>
                <a:latin typeface="Consolas" charset="0"/>
              </a:rPr>
              <a:t>COPY hello / </a:t>
            </a:r>
          </a:p>
          <a:p>
            <a:pPr marL="0" indent="0">
              <a:buNone/>
            </a:pPr>
            <a:r>
              <a:rPr lang="en-US" sz="1765" dirty="0">
                <a:gradFill>
                  <a:gsLst>
                    <a:gs pos="1250">
                      <a:srgbClr val="505050"/>
                    </a:gs>
                    <a:gs pos="100000">
                      <a:srgbClr val="505050"/>
                    </a:gs>
                  </a:gsLst>
                  <a:lin ang="5400000" scaled="0"/>
                </a:gradFill>
                <a:latin typeface="Consolas" charset="0"/>
              </a:rPr>
              <a:t>CMD ["/hello"]</a:t>
            </a:r>
          </a:p>
          <a:p>
            <a:pPr marL="0" indent="0" defTabSz="896386">
              <a:lnSpc>
                <a:spcPct val="100000"/>
              </a:lnSpc>
              <a:spcBef>
                <a:spcPts val="0"/>
              </a:spcBef>
              <a:buSzTx/>
              <a:buNone/>
            </a:pPr>
            <a:endParaRPr lang="en-US" sz="1765" b="1" dirty="0">
              <a:solidFill>
                <a:srgbClr val="0072C6"/>
              </a:solidFill>
              <a:latin typeface="Consolas" charset="0"/>
            </a:endParaRPr>
          </a:p>
          <a:p>
            <a:pPr marL="0" indent="0">
              <a:buNone/>
            </a:pPr>
            <a:r>
              <a:rPr lang="en-US" sz="1765" dirty="0">
                <a:gradFill>
                  <a:gsLst>
                    <a:gs pos="1250">
                      <a:srgbClr val="505050"/>
                    </a:gs>
                    <a:gs pos="100000">
                      <a:srgbClr val="505050"/>
                    </a:gs>
                  </a:gsLst>
                  <a:lin ang="5400000" scaled="0"/>
                </a:gradFill>
                <a:latin typeface="Consolas" charset="0"/>
              </a:rPr>
              <a:t># Let’s create a docker image “tagged” hello-world</a:t>
            </a:r>
          </a:p>
          <a:p>
            <a:pPr marL="0" indent="0" defTabSz="896386">
              <a:lnSpc>
                <a:spcPct val="100000"/>
              </a:lnSpc>
              <a:spcBef>
                <a:spcPts val="0"/>
              </a:spcBef>
              <a:buSzTx/>
              <a:buNone/>
            </a:pPr>
            <a:r>
              <a:rPr lang="en-US" sz="1765" b="1" dirty="0">
                <a:solidFill>
                  <a:srgbClr val="0072C6"/>
                </a:solidFill>
                <a:latin typeface="Consolas" charset="0"/>
              </a:rPr>
              <a:t>$ docker build –t hello-world .</a:t>
            </a:r>
          </a:p>
          <a:p>
            <a:pPr marL="0" indent="0" defTabSz="896386">
              <a:lnSpc>
                <a:spcPct val="100000"/>
              </a:lnSpc>
              <a:spcBef>
                <a:spcPts val="0"/>
              </a:spcBef>
              <a:buSzTx/>
              <a:buNone/>
            </a:pPr>
            <a:endParaRPr lang="en-US" sz="1765" b="1" dirty="0">
              <a:solidFill>
                <a:srgbClr val="0072C6"/>
              </a:solidFill>
              <a:latin typeface="Consolas" charset="0"/>
            </a:endParaRPr>
          </a:p>
          <a:p>
            <a:pPr marL="0" indent="0">
              <a:buNone/>
            </a:pPr>
            <a:r>
              <a:rPr lang="en-US" sz="1765" dirty="0">
                <a:gradFill>
                  <a:gsLst>
                    <a:gs pos="1250">
                      <a:srgbClr val="505050"/>
                    </a:gs>
                    <a:gs pos="100000">
                      <a:srgbClr val="505050"/>
                    </a:gs>
                  </a:gsLst>
                  <a:lin ang="5400000" scaled="0"/>
                </a:gradFill>
                <a:latin typeface="Consolas" charset="0"/>
              </a:rPr>
              <a:t># And run it…</a:t>
            </a:r>
          </a:p>
          <a:p>
            <a:pPr marL="0" indent="0" defTabSz="896386">
              <a:lnSpc>
                <a:spcPct val="100000"/>
              </a:lnSpc>
              <a:spcBef>
                <a:spcPts val="0"/>
              </a:spcBef>
              <a:buSzTx/>
              <a:buNone/>
            </a:pPr>
            <a:r>
              <a:rPr lang="en-US" sz="1765" b="1" dirty="0">
                <a:solidFill>
                  <a:srgbClr val="0072C6"/>
                </a:solidFill>
                <a:latin typeface="Consolas" charset="0"/>
              </a:rPr>
              <a:t>$ docker run hello-world</a:t>
            </a:r>
            <a:endParaRPr lang="is-IS" sz="1765" dirty="0">
              <a:gradFill>
                <a:gsLst>
                  <a:gs pos="1250">
                    <a:srgbClr val="505050"/>
                  </a:gs>
                  <a:gs pos="100000">
                    <a:srgbClr val="505050"/>
                  </a:gs>
                </a:gsLst>
                <a:lin ang="5400000" scaled="0"/>
              </a:gradFill>
              <a:latin typeface="Consolas" charset="0"/>
              <a:ea typeface="Consolas" charset="0"/>
              <a:cs typeface="Consolas" charset="0"/>
            </a:endParaRPr>
          </a:p>
        </p:txBody>
      </p:sp>
      <p:pic>
        <p:nvPicPr>
          <p:cNvPr id="101" name="Picture 100">
            <a:extLst>
              <a:ext uri="{FF2B5EF4-FFF2-40B4-BE49-F238E27FC236}">
                <a16:creationId xmlns:a16="http://schemas.microsoft.com/office/drawing/2014/main" id="{802ED5BA-F819-4846-AA9F-B1BE2F082B3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36145" y="469460"/>
            <a:ext cx="2868092" cy="681759"/>
          </a:xfrm>
          <a:prstGeom prst="rect">
            <a:avLst/>
          </a:prstGeom>
        </p:spPr>
      </p:pic>
    </p:spTree>
    <p:extLst>
      <p:ext uri="{BB962C8B-B14F-4D97-AF65-F5344CB8AC3E}">
        <p14:creationId xmlns:p14="http://schemas.microsoft.com/office/powerpoint/2010/main" val="1680500119"/>
      </p:ext>
    </p:extLst>
  </p:cSld>
  <p:clrMapOvr>
    <a:masterClrMapping/>
  </p:clrMapOvr>
  <p:transition>
    <p:fade/>
  </p:transition>
</p:sld>
</file>

<file path=ppt/theme/theme1.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2.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3.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ServiceFabric-TheRoadAhead.potx" id="{0424E09B-29D5-422C-831C-97D567F0CC1B}" vid="{15FF86B8-48E3-4708-9423-3E7F067462D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2697D8A1E7AAB42AA8062212403ED3F" ma:contentTypeVersion="4" ma:contentTypeDescription="Create a new document." ma:contentTypeScope="" ma:versionID="3b22b966556fd050ccaac2840c06ca0d">
  <xsd:schema xmlns:xsd="http://www.w3.org/2001/XMLSchema" xmlns:xs="http://www.w3.org/2001/XMLSchema" xmlns:p="http://schemas.microsoft.com/office/2006/metadata/properties" xmlns:ns2="d4ccb60e-cd09-410c-b589-1e3fba481339" targetNamespace="http://schemas.microsoft.com/office/2006/metadata/properties" ma:root="true" ma:fieldsID="8843f2c9ef4d319e54f67a15784dabca" ns2:_="">
    <xsd:import namespace="d4ccb60e-cd09-410c-b589-1e3fba48133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4ccb60e-cd09-410c-b589-1e3fba48133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d4ccb60e-cd09-410c-b589-1e3fba481339"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FE6EDBD-5FC2-43EC-8A8A-BE3198951D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4ccb60e-cd09-410c-b589-1e3fba48133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E91DBAA-73B1-46DE-A02B-B400BCCAEA24}">
  <ds:schemaRefs>
    <ds:schemaRef ds:uri="d4ccb60e-cd09-410c-b589-1e3fba481339"/>
    <ds:schemaRef ds:uri="http://purl.org/dc/elements/1.1/"/>
    <ds:schemaRef ds:uri="http://purl.org/dc/dcmitype/"/>
    <ds:schemaRef ds:uri="http://schemas.microsoft.com/office/infopath/2007/PartnerControls"/>
    <ds:schemaRef ds:uri="http://purl.org/dc/term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81018208-8004-4CED-BF44-ED368E32B81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1830</TotalTime>
  <Words>4790</Words>
  <Application>Microsoft Office PowerPoint</Application>
  <PresentationFormat>Widescreen</PresentationFormat>
  <Paragraphs>613</Paragraphs>
  <Slides>49</Slides>
  <Notes>29</Notes>
  <HiddenSlides>2</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49</vt:i4>
      </vt:variant>
    </vt:vector>
  </HeadingPairs>
  <TitlesOfParts>
    <vt:vector size="61" baseType="lpstr">
      <vt:lpstr>Arial</vt:lpstr>
      <vt:lpstr>Calibri</vt:lpstr>
      <vt:lpstr>Consolas</vt:lpstr>
      <vt:lpstr>Rockwell Extra Bold</vt:lpstr>
      <vt:lpstr>Segoe UI</vt:lpstr>
      <vt:lpstr>Segoe UI Light</vt:lpstr>
      <vt:lpstr>Segoe UI Semibold</vt:lpstr>
      <vt:lpstr>Segoe UI Semilight</vt:lpstr>
      <vt:lpstr>Wingdings</vt:lpstr>
      <vt:lpstr>C+E Readiness Template</vt:lpstr>
      <vt:lpstr>Server and Cloud 2013</vt:lpstr>
      <vt:lpstr>5-50195_Microsoft_Build_Template</vt:lpstr>
      <vt:lpstr>Containers &amp; DevOps</vt:lpstr>
      <vt:lpstr>Session agenda</vt:lpstr>
      <vt:lpstr>What is a container?</vt:lpstr>
      <vt:lpstr>Virtualization versus containerization?</vt:lpstr>
      <vt:lpstr>The benefits of using containers</vt:lpstr>
      <vt:lpstr>The benefits of using containers</vt:lpstr>
      <vt:lpstr>The container advantage</vt:lpstr>
      <vt:lpstr>Benefits of a container architecture</vt:lpstr>
      <vt:lpstr>What is                    ?</vt:lpstr>
      <vt:lpstr>PowerPoint Presentation</vt:lpstr>
      <vt:lpstr>Microservices: a modern approach for agile &amp; focused teams</vt:lpstr>
      <vt:lpstr>Impact in Software Architecture</vt:lpstr>
      <vt:lpstr>Containers and Kubernetes momentum</vt:lpstr>
      <vt:lpstr>Kubernetes: the industry leading orchestrator</vt:lpstr>
      <vt:lpstr>Azure Kubernetes Service (AKS)</vt:lpstr>
      <vt:lpstr>Azure Kubernetes Service (AKS) Kubernetes made easy – get the most complete and simple end-to-end experience for seamless Kubernetes lifecycle management on Azure</vt:lpstr>
      <vt:lpstr>Kubernetes: High Level Architecture</vt:lpstr>
      <vt:lpstr>PowerPoint Presentation</vt:lpstr>
      <vt:lpstr>PowerPoint Presentation</vt:lpstr>
      <vt:lpstr>PowerPoint Presentation</vt:lpstr>
      <vt:lpstr>PowerPoint Presentation</vt:lpstr>
      <vt:lpstr>PowerPoint Presentation</vt:lpstr>
      <vt:lpstr>PowerPoint Presentation</vt:lpstr>
      <vt:lpstr>What is Cloud-Native?</vt:lpstr>
      <vt:lpstr>DevOps: the three stage conversation</vt:lpstr>
      <vt:lpstr>What is DevOps?</vt:lpstr>
      <vt:lpstr>DevOps w/ Containers</vt:lpstr>
      <vt:lpstr>DevOps w/ Containers</vt:lpstr>
      <vt:lpstr>DevOps view of the container advantage</vt:lpstr>
      <vt:lpstr>Software Innovation Synthesis</vt:lpstr>
      <vt:lpstr>Deployment strategies</vt:lpstr>
      <vt:lpstr>Recreate deployment</vt:lpstr>
      <vt:lpstr>Rolling update</vt:lpstr>
      <vt:lpstr>Blue/Green</vt:lpstr>
      <vt:lpstr>Canary testing</vt:lpstr>
      <vt:lpstr>A/B testing</vt:lpstr>
      <vt:lpstr>Shadow (feature-flag)</vt:lpstr>
      <vt:lpstr>Economics of deployments</vt:lpstr>
      <vt:lpstr>Tools of the trade</vt:lpstr>
      <vt:lpstr>Release automation tools</vt:lpstr>
      <vt:lpstr>Helm</vt:lpstr>
      <vt:lpstr>Helm</vt:lpstr>
      <vt:lpstr>Helm-based CI/CD pipeline</vt:lpstr>
      <vt:lpstr>Azure Container Registry</vt:lpstr>
      <vt:lpstr>ACR Tasks</vt:lpstr>
      <vt:lpstr>PowerPoint Presentation</vt:lpstr>
      <vt:lpstr>Azure Container Instances (ACI)</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Mikkel Mork Hegnhoj</dc:creator>
  <cp:lastModifiedBy>Daniel Wang</cp:lastModifiedBy>
  <cp:revision>37</cp:revision>
  <dcterms:modified xsi:type="dcterms:W3CDTF">2020-01-26T21:04:06Z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0x010100E2697D8A1E7AAB42AA8062212403ED3F</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mikhegn@microsoft.com</vt:lpwstr>
  </property>
  <property fmtid="{D5CDD505-2E9C-101B-9397-08002B2CF9AE}" pid="6" name="MSIP_Label_f42aa342-8706-4288-bd11-ebb85995028c_SetDate">
    <vt:lpwstr>2018-02-02T19:25:54.3755594Z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